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20"/>
  </p:notesMasterIdLst>
  <p:handoutMasterIdLst>
    <p:handoutMasterId r:id="rId21"/>
  </p:handoutMasterIdLst>
  <p:sldIdLst>
    <p:sldId id="256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6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60D5B08-EACB-424D-B31D-84107F407729}">
          <p14:sldIdLst>
            <p14:sldId id="256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61"/>
          </p14:sldIdLst>
        </p14:section>
        <p14:section name="Untitled Section" id="{2E4B6B3F-846D-1042-A7A7-58CF74F85D39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8"/>
    <p:restoredTop sz="95507"/>
  </p:normalViewPr>
  <p:slideViewPr>
    <p:cSldViewPr snapToGrid="0" snapToObjects="1">
      <p:cViewPr>
        <p:scale>
          <a:sx n="103" d="100"/>
          <a:sy n="103" d="100"/>
        </p:scale>
        <p:origin x="2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3280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BA0A204-7078-404C-8354-324DB7897DE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C96EDA-0F94-0444-B515-D2C19788999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68272D-A722-5044-87B2-CBEA24175977}" type="datetimeFigureOut">
              <a:rPr lang="en-US" smtClean="0"/>
              <a:t>1/25/24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9E1B9A-8A5D-934D-A343-59668DD736A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37B058-C128-9044-BE02-42BEB5341D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3C6247-C6BC-E843-A0E9-5022DC094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2316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9BE20E-4EC4-DC48-8ED3-F6AA5AFEEB05}" type="datetimeFigureOut">
              <a:rPr lang="en-US" smtClean="0"/>
              <a:t>1/25/24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F21677-CCE4-FC4E-B183-6972B0E93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581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845C2-0744-C54F-B775-D1DD11802D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845682-82B2-E54F-A2E8-656AD0C655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9F5DC2-17C9-AD46-AB5E-1CBA7B5AA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FCAF-A236-044E-B9B2-875ADA1A7F7F}" type="datetimeFigureOut">
              <a:rPr lang="en-US" smtClean="0"/>
              <a:t>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A4C83-E2CD-074C-9269-BC2DB8789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F0470-F5AE-EA4D-A392-227100E86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429C-871B-2E45-8B56-EB9D67C5A8F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5234074-41BC-EE42-9A0A-739FEE75E8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5140216-D377-F64C-BD1A-F845FD63D1C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A84BD88-9651-0E42-B1A0-22F7F8A06AD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284205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565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34FB3-DC43-3F42-9D45-3B556BDD9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79335F-623F-3E44-A946-6E1EFFBFAF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ABDA1-065E-4A4D-9A71-9639C3C8A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FCAF-A236-044E-B9B2-875ADA1A7F7F}" type="datetimeFigureOut">
              <a:rPr lang="en-US" smtClean="0"/>
              <a:t>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0BF335-01D2-0341-9746-9B710B31A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6659F9-8178-954E-8B19-9A7E19E22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429C-871B-2E45-8B56-EB9D67C5A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39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A06446-8EF2-8642-A656-5812F06459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41BF07-7FE4-9B43-AD93-CC7B565E66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54163-CEAF-0645-9CC7-5452BB568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FCAF-A236-044E-B9B2-875ADA1A7F7F}" type="datetimeFigureOut">
              <a:rPr lang="en-US" smtClean="0"/>
              <a:t>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3E0579-6498-5644-B750-9781D58FF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F5E40-B355-2749-969E-3AF71187C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429C-871B-2E45-8B56-EB9D67C5A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949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233E5-F0A9-1A42-B38B-47986C928F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EC01-459D-2C48-AFB8-42B93322C1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9CE34-8301-9042-9E0A-EE17CD5FB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FF1B-6FD4-5949-B98A-08BF86D7FC15}" type="datetimeFigureOut">
              <a:rPr lang="en-US" smtClean="0"/>
              <a:t>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ECB4C2-4256-3D4F-B9B0-9DAB4D54C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1D14E-CACA-8D4E-95A3-607552CC4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81950-F424-B440-B6F1-5F0DC7929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125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61703-CB0F-9344-8E18-70D1950AD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94E48-D114-7B4A-81D2-28A7F9244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14E74C-1E36-0F4E-A442-3889F3CF3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FF1B-6FD4-5949-B98A-08BF86D7FC15}" type="datetimeFigureOut">
              <a:rPr lang="en-US" smtClean="0"/>
              <a:t>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CE8BFB-87B0-3F4B-A446-E8CFD88D7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605102-C511-6644-9744-AFE4F5C5D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81950-F424-B440-B6F1-5F0DC7929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4787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C8A87-0C38-A744-A9A5-F5114B4B2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9E49BD-BC9B-7942-BF8A-4E136885B3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21C01-25AD-AE48-961F-AF56B8DE1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FF1B-6FD4-5949-B98A-08BF86D7FC15}" type="datetimeFigureOut">
              <a:rPr lang="en-US" smtClean="0"/>
              <a:t>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B94863-CAA8-4643-8CE0-C020C43ED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00C56A-04C7-044E-A18C-F44416FA4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81950-F424-B440-B6F1-5F0DC7929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49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C6834-C35F-3546-82B0-1C7D16CC5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71DCB-F097-784C-847A-D76418A01C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0B435A-96A2-AD4E-8210-1E7A648C4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6A4780-3BC7-B94B-BEC6-73CD1C44C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FF1B-6FD4-5949-B98A-08BF86D7FC15}" type="datetimeFigureOut">
              <a:rPr lang="en-US" smtClean="0"/>
              <a:t>1/25/24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80ED51-7A87-4940-BC9C-2222162D5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DB4803-E2CA-8548-950E-75DF916A5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81950-F424-B440-B6F1-5F0DC7929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724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CFBCC-6E6D-D942-A977-976D86405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D3FD98-7EFA-E848-B66F-3558AAC8B8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BA2397-67C3-1745-AD60-DC004355E5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66FA91-4DFE-034F-8AF2-967AD35208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B23B8-3357-934A-BF8C-6B57240F5D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F15383-4F22-EC46-B010-AFE3BF805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FF1B-6FD4-5949-B98A-08BF86D7FC15}" type="datetimeFigureOut">
              <a:rPr lang="en-US" smtClean="0"/>
              <a:t>1/25/24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A466D4-960B-D74F-8AF9-EF1422506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134244-1D78-B14F-B2BF-E06780F92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81950-F424-B440-B6F1-5F0DC7929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617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2837F-CF87-1E4D-841F-09E14EBFD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257359-61C2-724A-9A06-CAE3DE837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FF1B-6FD4-5949-B98A-08BF86D7FC15}" type="datetimeFigureOut">
              <a:rPr lang="en-US" smtClean="0"/>
              <a:t>1/25/24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08738C-989C-8B49-8050-0C58B78B0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8F0B-5A4B-B142-AB54-B3B573FD8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81950-F424-B440-B6F1-5F0DC7929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7550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31413B-BA2E-C04D-9B3E-AD2D4A002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FF1B-6FD4-5949-B98A-08BF86D7FC15}" type="datetimeFigureOut">
              <a:rPr lang="en-US" smtClean="0"/>
              <a:t>1/25/24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4722C1-8B65-674A-B460-B2CA693C9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85B977-11B7-874A-BA66-6926707BE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81950-F424-B440-B6F1-5F0DC7929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2710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1C10B-9D75-B240-BB1D-A95314B66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FDC10-F242-B741-BADC-DC926E7D6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89DB03-03FC-2F41-9417-AC10FEAA26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D30A33-6C3F-304C-9D19-2F89F825D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FF1B-6FD4-5949-B98A-08BF86D7FC15}" type="datetimeFigureOut">
              <a:rPr lang="en-US" smtClean="0"/>
              <a:t>1/25/24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43055-7633-424E-B990-D49463A5F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7B1DE8-0D66-8C4F-B767-D97BFB009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81950-F424-B440-B6F1-5F0DC7929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23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444C3-011B-3C45-A51C-E5DAEC5DF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B9D2E-07F9-3F48-A3B4-0A4E26796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95294-6BAA-2B4B-B638-E9AE0229B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FCAF-A236-044E-B9B2-875ADA1A7F7F}" type="datetimeFigureOut">
              <a:rPr lang="en-US" smtClean="0"/>
              <a:t>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9E90F-EDE8-B641-8BEC-D8E8C47D9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BE74D-2A67-1647-9330-6C2555232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429C-871B-2E45-8B56-EB9D67C5A8F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02A4290-8347-6D4D-BE2D-3020D4BECB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Google Shape;642;p37">
            <a:extLst>
              <a:ext uri="{FF2B5EF4-FFF2-40B4-BE49-F238E27FC236}">
                <a16:creationId xmlns:a16="http://schemas.microsoft.com/office/drawing/2014/main" id="{A868582C-26D0-1C42-8A1E-60FB8BE750C5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0" y="6198393"/>
            <a:ext cx="658770" cy="6810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25BBD9A-5C7D-F644-818C-CC93B159B181}"/>
              </a:ext>
            </a:extLst>
          </p:cNvPr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6203" y="6198393"/>
            <a:ext cx="789931" cy="635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2941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5F4B9-E1F3-F743-BE47-8E9F82D4F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4D1468-00C2-AC40-93E8-C315F52D27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360627-B512-044F-B7F2-C51BB1E5CA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372B47-990B-0045-8246-FBC669EC3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FF1B-6FD4-5949-B98A-08BF86D7FC15}" type="datetimeFigureOut">
              <a:rPr lang="en-US" smtClean="0"/>
              <a:t>1/25/24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538AC-542E-9F49-A9AF-F53E6D37A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4DD77C-1FF5-684B-80DE-650C1D7FA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81950-F424-B440-B6F1-5F0DC7929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3354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D9DDC-9844-B941-84AA-69CE4D507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8D575C-1A71-9844-B7CD-32A0CA96CA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58EDD3-4860-A14D-A863-0CA0C7D06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FF1B-6FD4-5949-B98A-08BF86D7FC15}" type="datetimeFigureOut">
              <a:rPr lang="en-US" smtClean="0"/>
              <a:t>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47FEE5-625D-E842-A164-A62DBF41C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032359-7D4C-7F4B-BEB5-372FF3805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81950-F424-B440-B6F1-5F0DC7929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1149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B11CDE-B513-CB4B-98F3-E93E9BE29F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6954C5-5FDE-AF49-A442-1FCBD236F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7A901A-A9AB-B040-9DD5-1F8ABBA8E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FF1B-6FD4-5949-B98A-08BF86D7FC15}" type="datetimeFigureOut">
              <a:rPr lang="en-US" smtClean="0"/>
              <a:t>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C20B6-72D7-D248-BB18-46D18BC96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4D100-B679-FA42-9C03-625AD8A4C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81950-F424-B440-B6F1-5F0DC7929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28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44D24-5E7A-B94C-AA96-A60B3A9B2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CCE8DE-F344-7447-9264-E7C1351A38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D4E64E-B69D-F748-94D3-DF52ACAF9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FCAF-A236-044E-B9B2-875ADA1A7F7F}" type="datetimeFigureOut">
              <a:rPr lang="en-US" smtClean="0"/>
              <a:t>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A8328B-881D-0347-BD82-2871FC8B8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31EEAB-CDBF-3244-8EA8-E80D7FF3B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429C-871B-2E45-8B56-EB9D67C5A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45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53CC7-E78B-6345-A77F-FB1463D8D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CC86D9-C1B3-3D40-9EAE-E04C9EC1D4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BD8CAF-498B-654B-A321-80BED6AC4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CFCBCF-EE2C-164B-B06D-E2429213A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FCAF-A236-044E-B9B2-875ADA1A7F7F}" type="datetimeFigureOut">
              <a:rPr lang="en-US" smtClean="0"/>
              <a:t>1/25/24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032F8D-3101-C248-BDB0-2CF5EAF08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01BD26-1A74-1241-9B16-7852DF983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429C-871B-2E45-8B56-EB9D67C5A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932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424CB-DFCA-8947-865E-790090B55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21766A-0450-1246-A24D-68DBEAF21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6B5A2D-95B5-E04E-AA9B-62556979B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5E25CC-9DA3-EF44-ADDA-8C14075046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D7DB82-B531-5149-A93A-A9548DCFDB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4AFA0B-71C7-6D49-B70A-E3CD06028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FCAF-A236-044E-B9B2-875ADA1A7F7F}" type="datetimeFigureOut">
              <a:rPr lang="en-US" smtClean="0"/>
              <a:t>1/25/24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E15619-D423-5643-BB6C-5E445D83A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BC5669-C9A0-CF4E-9BFF-95AE12B89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429C-871B-2E45-8B56-EB9D67C5A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439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E142C-74FF-8945-9EA3-4673964F3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37EA88-F36F-C249-ADE6-14FCD0799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FCAF-A236-044E-B9B2-875ADA1A7F7F}" type="datetimeFigureOut">
              <a:rPr lang="en-US" smtClean="0"/>
              <a:t>1/25/24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E9A992-5561-D34C-9A15-BFF8BE710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3D057E-B647-414B-A64C-E266ED6C9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429C-871B-2E45-8B56-EB9D67C5A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814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230059-DD65-3146-A83B-E24D0A89C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FCAF-A236-044E-B9B2-875ADA1A7F7F}" type="datetimeFigureOut">
              <a:rPr lang="en-US" smtClean="0"/>
              <a:t>1/25/24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0D4D7C-AFBB-FC4D-8681-CA9BCC121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4245D7-558D-C142-8035-08EFA932B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429C-871B-2E45-8B56-EB9D67C5A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679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A46D7-2BA3-8645-9E5E-8A8261B38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E4D2F-FE61-3A4A-93B8-96B814866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D586B7-0E23-DB4D-B98B-02B18CB87D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97F62E-7E4F-7842-AAF7-4B597FA56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FCAF-A236-044E-B9B2-875ADA1A7F7F}" type="datetimeFigureOut">
              <a:rPr lang="en-US" smtClean="0"/>
              <a:t>1/25/24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57BF8B-CA37-C34B-91D5-4F85C9F28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093800-9507-1248-B741-5A1C02BF7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429C-871B-2E45-8B56-EB9D67C5A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583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0DFA9-BD8E-7849-83C0-7C431C9C0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3B826C-539C-A34C-815C-1E04BF3139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DCA780-F369-1A44-BC7A-91A8F9BEE7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50D807-4ED3-074C-93B6-30C444987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FCAF-A236-044E-B9B2-875ADA1A7F7F}" type="datetimeFigureOut">
              <a:rPr lang="en-US" smtClean="0"/>
              <a:t>1/25/24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1571C3-5085-A348-8CDD-DC152E3D8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1ED877-4673-134E-8BBA-7A82AF5BB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429C-871B-2E45-8B56-EB9D67C5A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505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8FBBA1-7405-854D-B4F5-72BF33A1B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0BBCA5-052C-5740-A701-92C12AD05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C5FF4-45FE-4148-8ECB-D8C8A69C46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DFCAF-A236-044E-B9B2-875ADA1A7F7F}" type="datetimeFigureOut">
              <a:rPr lang="en-US" smtClean="0"/>
              <a:t>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C5951-7A13-AC42-B06F-D86FA16C7B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C5502F-08A9-7B4C-915C-F884013FE4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0429C-871B-2E45-8B56-EB9D67C5A8FE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F512B1A-1E6E-6C4E-A319-B98E5BD9B51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454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70B2FE-18B0-FD4B-B454-6B6A3ADB3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5DFF0E-9F59-1B4B-8902-FFA4D5160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7A3C4-1037-A447-A140-956EE6FA99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4FF1B-6FD4-5949-B98A-08BF86D7FC15}" type="datetimeFigureOut">
              <a:rPr lang="en-US" smtClean="0"/>
              <a:t>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53630-6E16-D04E-A721-7D894C1C0E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49A398-E78C-BB44-83AE-7FDF2B0552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81950-F424-B440-B6F1-5F0DC79294B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57D99A-2014-9744-8C48-FA6888D1F0D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435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andfonline.com/author/Morken%2C+Ivar" TargetMode="External"/><Relationship Id="rId3" Type="http://schemas.openxmlformats.org/officeDocument/2006/relationships/hyperlink" Target="https://academic.oup.com/femsle/search-results?f_Authors=Beatrix+Fahnert" TargetMode="External"/><Relationship Id="rId7" Type="http://schemas.openxmlformats.org/officeDocument/2006/relationships/hyperlink" Target="https://www.tandfonline.com/author/Buli-Holmberg%2C+Jorun" TargetMode="External"/><Relationship Id="rId2" Type="http://schemas.openxmlformats.org/officeDocument/2006/relationships/hyperlink" Target="https://academic.oup.com/femsle/article/364/18/fnx175/408272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andfonline.com/author/Sigstad%2C+Hanne+Marie+H%C3%B8ybr%C3%A5ten" TargetMode="External"/><Relationship Id="rId5" Type="http://schemas.openxmlformats.org/officeDocument/2006/relationships/hyperlink" Target="https://www.tandfonline.com/doi/full/10.1080/08856257.2021.1997481" TargetMode="External"/><Relationship Id="rId10" Type="http://schemas.openxmlformats.org/officeDocument/2006/relationships/hyperlink" Target="https://www.tandfonline.com/toc/rejs20/37/6" TargetMode="External"/><Relationship Id="rId4" Type="http://schemas.openxmlformats.org/officeDocument/2006/relationships/hyperlink" Target="https://doi.org/10.1093/femsle/fnx175" TargetMode="External"/><Relationship Id="rId9" Type="http://schemas.openxmlformats.org/officeDocument/2006/relationships/hyperlink" Target="https://www.tandfonline.com/journals/rejs20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F1F3B-101D-8846-834B-440122CF92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Module 2: Gender balance through language</a:t>
            </a:r>
          </a:p>
        </p:txBody>
      </p:sp>
      <p:pic>
        <p:nvPicPr>
          <p:cNvPr id="4" name="Google Shape;642;p37">
            <a:extLst>
              <a:ext uri="{FF2B5EF4-FFF2-40B4-BE49-F238E27FC236}">
                <a16:creationId xmlns:a16="http://schemas.microsoft.com/office/drawing/2014/main" id="{2B6EC635-6D58-5C45-B9CA-5E55AE5E681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01945"/>
            <a:ext cx="902043" cy="8649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33FFC2D-28C2-A543-B2E4-B63A1345A9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119" y="5349875"/>
            <a:ext cx="2953265" cy="106133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1190C18-B38C-874A-9D9E-76775C4FDD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8416" y="5486840"/>
            <a:ext cx="1168400" cy="787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125AE70-958B-0E4D-97C3-6E38DD4F89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90353" y="5417102"/>
            <a:ext cx="2582047" cy="90216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B47967D-22E5-364C-817C-8A828E11780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89211" y="5417102"/>
            <a:ext cx="993770" cy="81211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21C7FE5-6BE5-014F-AAB6-002A033411D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72400" y="5531919"/>
            <a:ext cx="2273643" cy="79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792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25503-9E2A-5247-8073-B2B80CBA6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Legal aspects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46F0F-6EBF-6242-9663-B9B3B1557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“in all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written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documents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and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where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appropriate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and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feasible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in oral expression,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either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explicitly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use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the </a:t>
            </a:r>
            <a:r>
              <a:rPr lang="sv-SE" b="1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female</a:t>
            </a:r>
            <a:r>
              <a:rPr lang="sv-SE" b="1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and </a:t>
            </a:r>
            <a:r>
              <a:rPr lang="sv-SE" b="1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male</a:t>
            </a:r>
            <a:r>
              <a:rPr lang="sv-SE" b="1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forms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or </a:t>
            </a:r>
            <a:r>
              <a:rPr lang="sv-SE" b="1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gender-neutral terms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.”</a:t>
            </a:r>
            <a:endParaRPr lang="sv-SE" dirty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522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FAE51-1331-C749-9484-94B0C72F8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Inclusive learning environment</a:t>
            </a:r>
          </a:p>
        </p:txBody>
      </p:sp>
      <p:sp>
        <p:nvSpPr>
          <p:cNvPr id="4" name="Google Shape;162;p25">
            <a:extLst>
              <a:ext uri="{FF2B5EF4-FFF2-40B4-BE49-F238E27FC236}">
                <a16:creationId xmlns:a16="http://schemas.microsoft.com/office/drawing/2014/main" id="{BCC97C05-1842-C744-8D8F-4F3B3FAC950F}"/>
              </a:ext>
            </a:extLst>
          </p:cNvPr>
          <p:cNvSpPr txBox="1">
            <a:spLocks/>
          </p:cNvSpPr>
          <p:nvPr/>
        </p:nvSpPr>
        <p:spPr>
          <a:xfrm>
            <a:off x="457201" y="1690688"/>
            <a:ext cx="371938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00FF"/>
              </a:buClr>
              <a:buSzPct val="100000"/>
              <a:buFont typeface="Arial" panose="020B0604020202020204" pitchFamily="34" charset="0"/>
              <a:buNone/>
            </a:pPr>
            <a:r>
              <a:rPr lang="sv-SE" sz="1400" u="sng" dirty="0">
                <a:solidFill>
                  <a:srgbClr val="0000FF"/>
                </a:solidFill>
                <a:ea typeface="Merriweather"/>
                <a:cs typeface="Merriweather"/>
                <a:sym typeface="Merriweather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Some References </a:t>
            </a:r>
            <a:endParaRPr lang="sv-SE" sz="1400" dirty="0"/>
          </a:p>
          <a:p>
            <a:pPr marL="0" indent="0">
              <a:lnSpc>
                <a:spcPct val="100000"/>
              </a:lnSpc>
              <a:spcBef>
                <a:spcPts val="21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None/>
            </a:pPr>
            <a:endParaRPr lang="sv-SE" sz="1400" u="sng" dirty="0">
              <a:solidFill>
                <a:srgbClr val="0000FF"/>
              </a:solidFill>
              <a:ea typeface="Merriweather"/>
              <a:cs typeface="Merriweather"/>
              <a:sym typeface="Merriweather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lnSpc>
                <a:spcPct val="100000"/>
              </a:lnSpc>
              <a:spcBef>
                <a:spcPts val="240"/>
              </a:spcBef>
              <a:buClr>
                <a:srgbClr val="0000FF"/>
              </a:buClr>
              <a:buSzPct val="100000"/>
              <a:buFont typeface="Arial" panose="020B0604020202020204" pitchFamily="34" charset="0"/>
              <a:buNone/>
            </a:pPr>
            <a:r>
              <a:rPr lang="sv-SE" sz="1400" u="sng" dirty="0">
                <a:solidFill>
                  <a:srgbClr val="0000FF"/>
                </a:solidFill>
                <a:ea typeface="Merriweather"/>
                <a:cs typeface="Merriweather"/>
                <a:sym typeface="Merriweather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Editorial: Keeping education </a:t>
            </a:r>
            <a:r>
              <a:rPr lang="sv-SE" sz="1400" u="sng" dirty="0">
                <a:solidFill>
                  <a:schemeClr val="hlink"/>
                </a:solidFill>
                <a:ea typeface="Merriweather"/>
                <a:cs typeface="Merriweather"/>
                <a:sym typeface="Merriweather"/>
                <a:hlinkClick r:id="rId2"/>
              </a:rPr>
              <a:t>fresh</a:t>
            </a:r>
            <a:r>
              <a:rPr lang="sv-SE" sz="1400" dirty="0">
                <a:ea typeface="Merriweather"/>
                <a:cs typeface="Merriweather"/>
                <a:sym typeface="Merriweather"/>
              </a:rPr>
              <a:t> </a:t>
            </a:r>
            <a:endParaRPr lang="sv-SE" sz="1400" dirty="0"/>
          </a:p>
          <a:p>
            <a:pPr marL="0" indent="0">
              <a:lnSpc>
                <a:spcPct val="100000"/>
              </a:lnSpc>
              <a:spcBef>
                <a:spcPts val="240"/>
              </a:spcBef>
              <a:buClr>
                <a:srgbClr val="0000FF"/>
              </a:buClr>
              <a:buSzPct val="100000"/>
              <a:buFont typeface="Arial" panose="020B0604020202020204" pitchFamily="34" charset="0"/>
              <a:buNone/>
            </a:pPr>
            <a:r>
              <a:rPr lang="sv-SE" sz="1400" u="sng" dirty="0">
                <a:solidFill>
                  <a:srgbClr val="0000FF"/>
                </a:solidFill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Beatrix </a:t>
            </a:r>
            <a:r>
              <a:rPr lang="sv-SE" sz="1400" u="sng" dirty="0">
                <a:solidFill>
                  <a:schemeClr val="hlink"/>
                </a:solidFill>
                <a:ea typeface="Arial"/>
                <a:cs typeface="Arial"/>
                <a:sym typeface="Arial"/>
                <a:hlinkClick r:id="rId3"/>
              </a:rPr>
              <a:t>Fahnert</a:t>
            </a:r>
            <a:r>
              <a:rPr lang="sv-SE" sz="1400" dirty="0">
                <a:ea typeface="Arial"/>
                <a:cs typeface="Arial"/>
                <a:sym typeface="Arial"/>
              </a:rPr>
              <a:t> </a:t>
            </a:r>
            <a:r>
              <a:rPr lang="sv-SE" sz="1400" i="1" dirty="0">
                <a:ea typeface="Arial"/>
                <a:cs typeface="Arial"/>
                <a:sym typeface="Arial"/>
              </a:rPr>
              <a:t>FEMS </a:t>
            </a:r>
            <a:r>
              <a:rPr lang="sv-SE" sz="1400" i="1" dirty="0" err="1">
                <a:ea typeface="Arial"/>
                <a:cs typeface="Arial"/>
                <a:sym typeface="Arial"/>
              </a:rPr>
              <a:t>Microbiology</a:t>
            </a:r>
            <a:r>
              <a:rPr lang="sv-SE" sz="1400" i="1" dirty="0">
                <a:ea typeface="Arial"/>
                <a:cs typeface="Arial"/>
                <a:sym typeface="Arial"/>
              </a:rPr>
              <a:t> Letters</a:t>
            </a:r>
            <a:r>
              <a:rPr lang="sv-SE" sz="1400" dirty="0">
                <a:ea typeface="Arial"/>
                <a:cs typeface="Arial"/>
                <a:sym typeface="Arial"/>
              </a:rPr>
              <a:t>, </a:t>
            </a:r>
            <a:r>
              <a:rPr lang="sv-SE" sz="1400" dirty="0" err="1">
                <a:ea typeface="Arial"/>
                <a:cs typeface="Arial"/>
                <a:sym typeface="Arial"/>
              </a:rPr>
              <a:t>Volume</a:t>
            </a:r>
            <a:r>
              <a:rPr lang="sv-SE" sz="1400" dirty="0">
                <a:ea typeface="Arial"/>
                <a:cs typeface="Arial"/>
                <a:sym typeface="Arial"/>
              </a:rPr>
              <a:t> 364, </a:t>
            </a:r>
            <a:r>
              <a:rPr lang="sv-SE" sz="1400" dirty="0" err="1">
                <a:ea typeface="Arial"/>
                <a:cs typeface="Arial"/>
                <a:sym typeface="Arial"/>
              </a:rPr>
              <a:t>Issue</a:t>
            </a:r>
            <a:r>
              <a:rPr lang="sv-SE" sz="1400" dirty="0">
                <a:ea typeface="Arial"/>
                <a:cs typeface="Arial"/>
                <a:sym typeface="Arial"/>
              </a:rPr>
              <a:t> 18, September 2017, fnx175, </a:t>
            </a:r>
            <a:r>
              <a:rPr lang="sv-SE" sz="1400" u="sng" dirty="0">
                <a:solidFill>
                  <a:schemeClr val="hlink"/>
                </a:solidFill>
                <a:ea typeface="Arial"/>
                <a:cs typeface="Arial"/>
                <a:sym typeface="Arial"/>
                <a:hlinkClick r:id="rId4"/>
              </a:rPr>
              <a:t>https://doi.org/10.1093/femsle/fnx175</a:t>
            </a:r>
            <a:endParaRPr lang="sv-SE" sz="1400" dirty="0">
              <a:ea typeface="Arial"/>
              <a:cs typeface="Arial"/>
              <a:sym typeface="Arial"/>
            </a:endParaRPr>
          </a:p>
          <a:p>
            <a:pPr marL="0" indent="0">
              <a:lnSpc>
                <a:spcPct val="100000"/>
              </a:lnSpc>
              <a:spcBef>
                <a:spcPts val="24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None/>
            </a:pPr>
            <a:endParaRPr lang="sv-SE" sz="1400" dirty="0">
              <a:solidFill>
                <a:srgbClr val="2A2A2A"/>
              </a:solidFill>
              <a:ea typeface="Arial"/>
              <a:cs typeface="Arial"/>
              <a:sym typeface="Arial"/>
            </a:endParaRPr>
          </a:p>
          <a:p>
            <a:pPr marL="0" indent="0">
              <a:lnSpc>
                <a:spcPct val="100000"/>
              </a:lnSpc>
              <a:spcBef>
                <a:spcPts val="240"/>
              </a:spcBef>
              <a:buClr>
                <a:srgbClr val="2A2A2A"/>
              </a:buClr>
              <a:buSzPct val="100000"/>
              <a:buFont typeface="Arial" panose="020B0604020202020204" pitchFamily="34" charset="0"/>
              <a:buNone/>
            </a:pPr>
            <a:r>
              <a:rPr lang="sv-SE" sz="1400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Rubrics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: </a:t>
            </a:r>
            <a:r>
              <a:rPr lang="sv-SE" sz="1400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tools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for </a:t>
            </a:r>
            <a:r>
              <a:rPr lang="sv-SE" sz="1400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making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</a:t>
            </a:r>
            <a:r>
              <a:rPr lang="sv-SE" sz="1400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learning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</a:t>
            </a:r>
            <a:r>
              <a:rPr lang="sv-SE" sz="1400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goals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and </a:t>
            </a:r>
            <a:r>
              <a:rPr lang="sv-SE" sz="1400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American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Association for the </a:t>
            </a:r>
            <a:r>
              <a:rPr lang="sv-SE" sz="1400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Advancement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</a:t>
            </a:r>
            <a:r>
              <a:rPr lang="sv-SE" sz="1400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of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Science. . </a:t>
            </a:r>
            <a:r>
              <a:rPr lang="sv-SE" sz="1400" i="1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Vision and Change in </a:t>
            </a:r>
            <a:r>
              <a:rPr lang="sv-SE" sz="1400" i="1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Undergraduate</a:t>
            </a:r>
            <a:r>
              <a:rPr lang="sv-SE" sz="1400" i="1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</a:t>
            </a:r>
            <a:r>
              <a:rPr lang="sv-SE" sz="1400" i="1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Biology</a:t>
            </a:r>
            <a:r>
              <a:rPr lang="sv-SE" sz="1400" i="1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</a:t>
            </a:r>
            <a:r>
              <a:rPr lang="sv-SE" sz="1400" i="1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Education</a:t>
            </a:r>
            <a:r>
              <a:rPr lang="sv-SE" sz="1400" i="1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: A Call to Action</a:t>
            </a:r>
            <a:r>
              <a:rPr lang="sv-SE" sz="1400" i="1" dirty="0">
                <a:sym typeface="Arial"/>
              </a:rPr>
              <a:t>, 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Washington, DC  2011</a:t>
            </a:r>
            <a:endParaRPr lang="sv-SE" sz="1400" dirty="0"/>
          </a:p>
          <a:p>
            <a:pPr marL="0" indent="0">
              <a:lnSpc>
                <a:spcPct val="100000"/>
              </a:lnSpc>
              <a:spcBef>
                <a:spcPts val="240"/>
              </a:spcBef>
              <a:buClr>
                <a:srgbClr val="2A2A2A"/>
              </a:buClr>
              <a:buSzPct val="100000"/>
              <a:buFont typeface="Arial" panose="020B0604020202020204" pitchFamily="34" charset="0"/>
              <a:buNone/>
            </a:pPr>
            <a:r>
              <a:rPr lang="sv-SE" sz="1400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Preparing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the </a:t>
            </a:r>
            <a:r>
              <a:rPr lang="sv-SE" sz="1400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next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generation </a:t>
            </a:r>
            <a:r>
              <a:rPr lang="sv-SE" sz="1400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of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</a:t>
            </a:r>
            <a:r>
              <a:rPr lang="sv-SE" sz="1400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faculty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: </a:t>
            </a:r>
            <a:r>
              <a:rPr lang="sv-SE" sz="1400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graduate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</a:t>
            </a:r>
            <a:r>
              <a:rPr lang="sv-SE" sz="1400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school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as </a:t>
            </a:r>
            <a:r>
              <a:rPr lang="sv-SE" sz="1400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socialization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to the </a:t>
            </a:r>
            <a:r>
              <a:rPr lang="sv-SE" sz="1400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academic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</a:t>
            </a:r>
            <a:r>
              <a:rPr lang="sv-SE" sz="1400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career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. </a:t>
            </a:r>
            <a:r>
              <a:rPr lang="sv-SE" sz="1400" i="1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J </a:t>
            </a:r>
            <a:r>
              <a:rPr lang="sv-SE" sz="1400" i="1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High</a:t>
            </a:r>
            <a:r>
              <a:rPr lang="sv-SE" sz="1400" i="1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</a:t>
            </a:r>
            <a:r>
              <a:rPr lang="sv-SE" sz="1400" i="1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Educ</a:t>
            </a:r>
            <a:r>
              <a:rPr lang="sv-SE" sz="1400" i="1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2002 ;73- 94</a:t>
            </a:r>
            <a:endParaRPr lang="sv-SE" sz="1400" dirty="0">
              <a:sym typeface="Arial"/>
            </a:endParaRPr>
          </a:p>
          <a:p>
            <a:pPr marL="0" indent="0">
              <a:lnSpc>
                <a:spcPct val="100000"/>
              </a:lnSpc>
              <a:spcBef>
                <a:spcPts val="240"/>
              </a:spcBef>
              <a:buClr>
                <a:srgbClr val="2A2A2A"/>
              </a:buClr>
              <a:buSzPct val="100000"/>
              <a:buFont typeface="Arial" panose="020B0604020202020204" pitchFamily="34" charset="0"/>
              <a:buNone/>
            </a:pPr>
            <a:r>
              <a:rPr lang="sv-SE" sz="1400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Teaching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to student </a:t>
            </a:r>
            <a:r>
              <a:rPr lang="sv-SE" sz="1400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diversity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in </a:t>
            </a:r>
            <a:r>
              <a:rPr lang="sv-SE" sz="1400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higher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</a:t>
            </a:r>
            <a:r>
              <a:rPr lang="sv-SE" sz="1400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education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: </a:t>
            </a:r>
            <a:r>
              <a:rPr lang="sv-SE" sz="1400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How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</a:t>
            </a:r>
            <a:r>
              <a:rPr lang="sv-SE" sz="1400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multiple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</a:t>
            </a:r>
            <a:r>
              <a:rPr lang="sv-SE" sz="1400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intelligence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</a:t>
            </a:r>
            <a:r>
              <a:rPr lang="sv-SE" sz="1400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theory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</a:t>
            </a:r>
            <a:r>
              <a:rPr lang="sv-SE" sz="1400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can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</a:t>
            </a:r>
            <a:r>
              <a:rPr lang="sv-SE" sz="1400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help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. </a:t>
            </a:r>
            <a:r>
              <a:rPr lang="sv-SE" sz="1400" i="1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Teach</a:t>
            </a:r>
            <a:r>
              <a:rPr lang="sv-SE" sz="1400" i="1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</a:t>
            </a:r>
            <a:r>
              <a:rPr lang="sv-SE" sz="1400" i="1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High</a:t>
            </a:r>
            <a:r>
              <a:rPr lang="sv-SE" sz="1400" i="1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</a:t>
            </a:r>
            <a:r>
              <a:rPr lang="sv-SE" sz="1400" i="1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Educ</a:t>
            </a:r>
            <a:r>
              <a:rPr lang="sv-SE" sz="1400" i="1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2004 ;9 :421–34</a:t>
            </a:r>
            <a:endParaRPr lang="sv-SE" sz="1400" dirty="0"/>
          </a:p>
          <a:p>
            <a:pPr marL="0" indent="0">
              <a:lnSpc>
                <a:spcPct val="100000"/>
              </a:lnSpc>
              <a:spcBef>
                <a:spcPts val="240"/>
              </a:spcBef>
              <a:buClr>
                <a:srgbClr val="2A2A2A"/>
              </a:buClr>
              <a:buSzPct val="100000"/>
              <a:buFont typeface="Arial" panose="020B0604020202020204" pitchFamily="34" charset="0"/>
              <a:buNone/>
            </a:pP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 A </a:t>
            </a:r>
            <a:r>
              <a:rPr lang="sv-SE" sz="1400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professional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</a:t>
            </a:r>
            <a:r>
              <a:rPr lang="sv-SE" sz="1400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development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</a:t>
            </a:r>
            <a:r>
              <a:rPr lang="sv-SE" sz="1400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teaching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</a:t>
            </a:r>
            <a:r>
              <a:rPr lang="sv-SE" sz="1400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course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for science </a:t>
            </a:r>
            <a:r>
              <a:rPr lang="sv-SE" sz="1400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graduate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students. </a:t>
            </a:r>
            <a:r>
              <a:rPr lang="sv-SE" sz="1400" i="1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J Coll </a:t>
            </a:r>
            <a:r>
              <a:rPr lang="sv-SE" sz="1400" i="1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Sci</a:t>
            </a:r>
            <a:r>
              <a:rPr lang="sv-SE" sz="1400" i="1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</a:t>
            </a:r>
            <a:r>
              <a:rPr lang="sv-SE" sz="1400" i="1" dirty="0" err="1">
                <a:solidFill>
                  <a:srgbClr val="2A2A2A"/>
                </a:solidFill>
                <a:ea typeface="Arial"/>
                <a:cs typeface="Arial"/>
                <a:sym typeface="Arial"/>
              </a:rPr>
              <a:t>Teach</a:t>
            </a:r>
            <a:r>
              <a:rPr lang="sv-SE" sz="1400" i="1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 </a:t>
            </a:r>
            <a:r>
              <a:rPr lang="sv-SE" sz="1400" dirty="0">
                <a:solidFill>
                  <a:srgbClr val="2A2A2A"/>
                </a:solidFill>
                <a:ea typeface="Arial"/>
                <a:cs typeface="Arial"/>
                <a:sym typeface="Arial"/>
              </a:rPr>
              <a:t>2007 ;36 :16</a:t>
            </a:r>
            <a:endParaRPr lang="sv-SE" sz="1400" dirty="0"/>
          </a:p>
        </p:txBody>
      </p:sp>
      <p:sp>
        <p:nvSpPr>
          <p:cNvPr id="5" name="Google Shape;161;p25">
            <a:extLst>
              <a:ext uri="{FF2B5EF4-FFF2-40B4-BE49-F238E27FC236}">
                <a16:creationId xmlns:a16="http://schemas.microsoft.com/office/drawing/2014/main" id="{2BFD2F40-0751-0242-94F0-1559BD0C443B}"/>
              </a:ext>
            </a:extLst>
          </p:cNvPr>
          <p:cNvSpPr txBox="1">
            <a:spLocks/>
          </p:cNvSpPr>
          <p:nvPr/>
        </p:nvSpPr>
        <p:spPr>
          <a:xfrm>
            <a:off x="4885399" y="1303617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25400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400"/>
              <a:buFont typeface="Arial" panose="020B0604020202020204" pitchFamily="34" charset="0"/>
              <a:buNone/>
            </a:pPr>
            <a:endParaRPr lang="en-US" sz="1400" dirty="0">
              <a:solidFill>
                <a:srgbClr val="2A2A2A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42900" indent="-342900">
              <a:lnSpc>
                <a:spcPct val="100000"/>
              </a:lnSpc>
              <a:spcBef>
                <a:spcPts val="320"/>
              </a:spcBef>
              <a:buClr>
                <a:srgbClr val="2A2A2A"/>
              </a:buClr>
              <a:buSzPts val="1600"/>
            </a:pPr>
            <a:r>
              <a:rPr lang="en-US" sz="1600" dirty="0">
                <a:solidFill>
                  <a:srgbClr val="2A2A2A"/>
                </a:solidFill>
              </a:rPr>
              <a:t>Inclusive pedagogical environment is a philosophy of teaching that ensure equal opportunities for all students to have a successful learning experience. An inclusive pedagogy must engage both majority and minority students through participation, collaboration and good relationship in both </a:t>
            </a:r>
            <a:r>
              <a:rPr lang="en-US" sz="1600" dirty="0">
                <a:solidFill>
                  <a:srgbClr val="333333"/>
                </a:solidFill>
              </a:rPr>
              <a:t>student-student relations and student-teacher relations .</a:t>
            </a:r>
          </a:p>
          <a:p>
            <a:pPr marL="342900" indent="-342900">
              <a:lnSpc>
                <a:spcPct val="100000"/>
              </a:lnSpc>
              <a:spcBef>
                <a:spcPts val="320"/>
              </a:spcBef>
              <a:buClr>
                <a:srgbClr val="333333"/>
              </a:buClr>
              <a:buSzPts val="1600"/>
            </a:pPr>
            <a:r>
              <a:rPr lang="en-US" sz="1600" dirty="0">
                <a:solidFill>
                  <a:srgbClr val="333333"/>
                </a:solidFill>
              </a:rPr>
              <a:t>The academic dimension of inclusion depends on adaptations of the curriculum, adapted assessments, adapted teaching, high-quality education, learning outcomes, and higher achievement levels. </a:t>
            </a:r>
          </a:p>
          <a:p>
            <a:pPr marL="342900" indent="0">
              <a:lnSpc>
                <a:spcPct val="100000"/>
              </a:lnSpc>
              <a:spcBef>
                <a:spcPts val="320"/>
              </a:spcBef>
              <a:buSzPts val="3200"/>
              <a:buFont typeface="Arial" panose="020B0604020202020204" pitchFamily="34" charset="0"/>
              <a:buNone/>
            </a:pPr>
            <a:endParaRPr lang="en-US" sz="1600" dirty="0">
              <a:solidFill>
                <a:srgbClr val="333333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320"/>
              </a:spcBef>
              <a:buSzPts val="3200"/>
              <a:buFont typeface="Arial" panose="020B0604020202020204" pitchFamily="34" charset="0"/>
              <a:buNone/>
            </a:pPr>
            <a:r>
              <a:rPr lang="en-US" sz="1600" b="1" dirty="0">
                <a:solidFill>
                  <a:srgbClr val="333333"/>
                </a:solidFill>
              </a:rPr>
              <a:t>REF:</a:t>
            </a:r>
            <a:endParaRPr lang="en-US" sz="1600" dirty="0">
              <a:solidFill>
                <a:srgbClr val="10147E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280"/>
              </a:spcBef>
              <a:buSzPts val="3200"/>
              <a:buFont typeface="Arial" panose="020B0604020202020204" pitchFamily="34" charset="0"/>
              <a:buNone/>
            </a:pPr>
            <a:r>
              <a:rPr lang="en-US" sz="1400" u="sng" dirty="0">
                <a:solidFill>
                  <a:schemeClr val="hlink"/>
                </a:solidFill>
                <a:hlinkClick r:id="rId5"/>
              </a:rPr>
              <a:t>Succeeding in inclusive practices in school in Norway – A qualitative study from a teacher perspective</a:t>
            </a:r>
            <a:r>
              <a:rPr lang="en-US" sz="1400" dirty="0"/>
              <a:t> Open Access</a:t>
            </a:r>
            <a:endParaRPr lang="en-US" dirty="0"/>
          </a:p>
          <a:p>
            <a:pPr marL="0" indent="0">
              <a:lnSpc>
                <a:spcPct val="100000"/>
              </a:lnSpc>
              <a:spcBef>
                <a:spcPts val="280"/>
              </a:spcBef>
              <a:buSzPts val="3200"/>
              <a:buFont typeface="Arial" panose="020B0604020202020204" pitchFamily="34" charset="0"/>
              <a:buNone/>
            </a:pPr>
            <a:r>
              <a:rPr lang="en-US" sz="1400" u="sng" dirty="0">
                <a:solidFill>
                  <a:schemeClr val="hlink"/>
                </a:solidFill>
                <a:hlinkClick r:id="rId6"/>
              </a:rPr>
              <a:t>Hanne Marie Høybråten Sigstad</a:t>
            </a:r>
            <a:r>
              <a:rPr lang="en-US" sz="1400" dirty="0"/>
              <a:t>, </a:t>
            </a:r>
            <a:r>
              <a:rPr lang="en-US" sz="1400" u="sng" dirty="0">
                <a:solidFill>
                  <a:schemeClr val="hlink"/>
                </a:solidFill>
                <a:hlinkClick r:id="rId7"/>
              </a:rPr>
              <a:t>Jorun Buli-Holmberg</a:t>
            </a:r>
            <a:r>
              <a:rPr lang="en-US" sz="1400" dirty="0"/>
              <a:t> &amp; </a:t>
            </a:r>
            <a:r>
              <a:rPr lang="en-US" sz="1400" u="sng" dirty="0">
                <a:solidFill>
                  <a:schemeClr val="hlink"/>
                </a:solidFill>
                <a:hlinkClick r:id="rId8"/>
              </a:rPr>
              <a:t>Ivar Morken</a:t>
            </a:r>
            <a:endParaRPr lang="en-US" sz="1400" dirty="0"/>
          </a:p>
          <a:p>
            <a:pPr marL="0" indent="0">
              <a:lnSpc>
                <a:spcPct val="100000"/>
              </a:lnSpc>
              <a:spcBef>
                <a:spcPts val="280"/>
              </a:spcBef>
              <a:buSzPts val="3200"/>
              <a:buFont typeface="Arial" panose="020B0604020202020204" pitchFamily="34" charset="0"/>
              <a:buNone/>
            </a:pPr>
            <a:r>
              <a:rPr lang="en-US" sz="1400" u="sng" dirty="0">
                <a:solidFill>
                  <a:schemeClr val="hlink"/>
                </a:solidFill>
                <a:hlinkClick r:id="rId9"/>
              </a:rPr>
              <a:t>European Journal of Special Needs Education</a:t>
            </a:r>
            <a:r>
              <a:rPr lang="en-US" sz="1400" dirty="0"/>
              <a:t>, </a:t>
            </a:r>
            <a:r>
              <a:rPr lang="en-US" sz="1400" u="sng" dirty="0">
                <a:solidFill>
                  <a:schemeClr val="hlink"/>
                </a:solidFill>
                <a:hlinkClick r:id="rId10"/>
              </a:rPr>
              <a:t>Volume 37, 2022 Issue 6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777777"/>
                </a:solidFill>
              </a:rPr>
              <a:t>Pages 1009-1022, Published online: 03 Nov 2021</a:t>
            </a:r>
            <a:endParaRPr lang="en-US" dirty="0"/>
          </a:p>
          <a:p>
            <a:pPr marL="342900" indent="-254000">
              <a:lnSpc>
                <a:spcPct val="100000"/>
              </a:lnSpc>
              <a:spcBef>
                <a:spcPts val="280"/>
              </a:spcBef>
              <a:buClr>
                <a:schemeClr val="dk1"/>
              </a:buClr>
              <a:buSzPts val="1400"/>
              <a:buFont typeface="Arial" panose="020B0604020202020204" pitchFamily="34" charset="0"/>
              <a:buNone/>
            </a:pPr>
            <a:endParaRPr lang="en-US" sz="1400" dirty="0">
              <a:solidFill>
                <a:srgbClr val="33333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238001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F1E60-F31C-B648-8AC0-13FD13B25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2.3 </a:t>
            </a:r>
            <a:r>
              <a:rPr lang="sv-S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Examples</a:t>
            </a:r>
            <a:r>
              <a:rPr lang="sv-S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sv-S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sv-S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sv-S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inclusive</a:t>
            </a:r>
            <a:r>
              <a:rPr lang="sv-S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sv-S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language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29BF6-B6A4-0749-B26E-FA279AED4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0">
              <a:lnSpc>
                <a:spcPct val="115000"/>
              </a:lnSpc>
              <a:spcBef>
                <a:spcPts val="0"/>
              </a:spcBef>
              <a:buSzPts val="1800"/>
              <a:buNone/>
            </a:pPr>
            <a:r>
              <a:rPr lang="sv-SE" dirty="0" err="1">
                <a:ea typeface="Arial"/>
                <a:cs typeface="Arial"/>
                <a:sym typeface="Arial"/>
              </a:rPr>
              <a:t>What</a:t>
            </a:r>
            <a:r>
              <a:rPr lang="sv-SE" dirty="0"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ea typeface="Arial"/>
                <a:cs typeface="Arial"/>
                <a:sym typeface="Arial"/>
              </a:rPr>
              <a:t>language</a:t>
            </a:r>
            <a:r>
              <a:rPr lang="sv-SE" dirty="0"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ea typeface="Arial"/>
                <a:cs typeface="Arial"/>
                <a:sym typeface="Arial"/>
              </a:rPr>
              <a:t>you</a:t>
            </a:r>
            <a:r>
              <a:rPr lang="sv-SE" dirty="0"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ea typeface="Arial"/>
                <a:cs typeface="Arial"/>
                <a:sym typeface="Arial"/>
              </a:rPr>
              <a:t>use</a:t>
            </a:r>
            <a:r>
              <a:rPr lang="sv-SE" dirty="0"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ea typeface="Arial"/>
                <a:cs typeface="Arial"/>
                <a:sym typeface="Arial"/>
              </a:rPr>
              <a:t>matters</a:t>
            </a:r>
            <a:r>
              <a:rPr lang="sv-SE" dirty="0"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ea typeface="Arial"/>
                <a:cs typeface="Arial"/>
                <a:sym typeface="Arial"/>
              </a:rPr>
              <a:t>even</a:t>
            </a:r>
            <a:r>
              <a:rPr lang="sv-SE" dirty="0">
                <a:ea typeface="Arial"/>
                <a:cs typeface="Arial"/>
                <a:sym typeface="Arial"/>
              </a:rPr>
              <a:t> in STEM </a:t>
            </a:r>
            <a:r>
              <a:rPr lang="sv-SE" dirty="0" err="1">
                <a:ea typeface="Arial"/>
                <a:cs typeface="Arial"/>
                <a:sym typeface="Arial"/>
              </a:rPr>
              <a:t>classes</a:t>
            </a:r>
            <a:r>
              <a:rPr lang="sv-SE" dirty="0">
                <a:ea typeface="Arial"/>
                <a:cs typeface="Arial"/>
                <a:sym typeface="Arial"/>
              </a:rPr>
              <a:t>. </a:t>
            </a:r>
            <a:r>
              <a:rPr lang="sv-SE" dirty="0" err="1">
                <a:ea typeface="Arial"/>
                <a:cs typeface="Arial"/>
                <a:sym typeface="Arial"/>
              </a:rPr>
              <a:t>Even</a:t>
            </a:r>
            <a:r>
              <a:rPr lang="sv-SE" dirty="0"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ea typeface="Arial"/>
                <a:cs typeface="Arial"/>
                <a:sym typeface="Arial"/>
              </a:rPr>
              <a:t>if</a:t>
            </a:r>
            <a:r>
              <a:rPr lang="sv-SE" dirty="0"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ea typeface="Arial"/>
                <a:cs typeface="Arial"/>
                <a:sym typeface="Arial"/>
              </a:rPr>
              <a:t>you</a:t>
            </a:r>
            <a:r>
              <a:rPr lang="sv-SE" dirty="0"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ea typeface="Arial"/>
                <a:cs typeface="Arial"/>
                <a:sym typeface="Arial"/>
              </a:rPr>
              <a:t>feel</a:t>
            </a:r>
            <a:r>
              <a:rPr lang="sv-SE" dirty="0"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ea typeface="Arial"/>
                <a:cs typeface="Arial"/>
                <a:sym typeface="Arial"/>
              </a:rPr>
              <a:t>you</a:t>
            </a:r>
            <a:r>
              <a:rPr lang="sv-SE" dirty="0"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ea typeface="Arial"/>
                <a:cs typeface="Arial"/>
                <a:sym typeface="Arial"/>
              </a:rPr>
              <a:t>are</a:t>
            </a:r>
            <a:r>
              <a:rPr lang="sv-SE" dirty="0"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ea typeface="Arial"/>
                <a:cs typeface="Arial"/>
                <a:sym typeface="Arial"/>
              </a:rPr>
              <a:t>working</a:t>
            </a:r>
            <a:r>
              <a:rPr lang="sv-SE" dirty="0"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ea typeface="Arial"/>
                <a:cs typeface="Arial"/>
                <a:sym typeface="Arial"/>
              </a:rPr>
              <a:t>with</a:t>
            </a:r>
            <a:r>
              <a:rPr lang="sv-SE" dirty="0">
                <a:ea typeface="Arial"/>
                <a:cs typeface="Arial"/>
                <a:sym typeface="Arial"/>
              </a:rPr>
              <a:t> hard science, </a:t>
            </a:r>
            <a:r>
              <a:rPr lang="sv-SE" dirty="0" err="1">
                <a:ea typeface="Arial"/>
                <a:cs typeface="Arial"/>
                <a:sym typeface="Arial"/>
              </a:rPr>
              <a:t>your</a:t>
            </a:r>
            <a:r>
              <a:rPr lang="sv-SE" dirty="0"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ea typeface="Arial"/>
                <a:cs typeface="Arial"/>
                <a:sym typeface="Arial"/>
              </a:rPr>
              <a:t>choices</a:t>
            </a:r>
            <a:r>
              <a:rPr lang="sv-SE" dirty="0"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ea typeface="Arial"/>
                <a:cs typeface="Arial"/>
                <a:sym typeface="Arial"/>
              </a:rPr>
              <a:t>related</a:t>
            </a:r>
            <a:r>
              <a:rPr lang="sv-SE" dirty="0">
                <a:ea typeface="Arial"/>
                <a:cs typeface="Arial"/>
                <a:sym typeface="Arial"/>
              </a:rPr>
              <a:t> to the </a:t>
            </a:r>
            <a:r>
              <a:rPr lang="sv-SE" dirty="0" err="1">
                <a:ea typeface="Arial"/>
                <a:cs typeface="Arial"/>
                <a:sym typeface="Arial"/>
              </a:rPr>
              <a:t>way</a:t>
            </a:r>
            <a:r>
              <a:rPr lang="sv-SE" dirty="0"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ea typeface="Arial"/>
                <a:cs typeface="Arial"/>
                <a:sym typeface="Arial"/>
              </a:rPr>
              <a:t>you</a:t>
            </a:r>
            <a:r>
              <a:rPr lang="sv-SE" dirty="0"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ea typeface="Arial"/>
                <a:cs typeface="Arial"/>
                <a:sym typeface="Arial"/>
              </a:rPr>
              <a:t>communicate</a:t>
            </a:r>
            <a:r>
              <a:rPr lang="sv-SE" dirty="0">
                <a:ea typeface="Arial"/>
                <a:cs typeface="Arial"/>
                <a:sym typeface="Arial"/>
              </a:rPr>
              <a:t> it </a:t>
            </a:r>
            <a:r>
              <a:rPr lang="sv-SE" dirty="0" err="1">
                <a:ea typeface="Arial"/>
                <a:cs typeface="Arial"/>
                <a:sym typeface="Arial"/>
              </a:rPr>
              <a:t>influence</a:t>
            </a:r>
            <a:r>
              <a:rPr lang="sv-SE" dirty="0"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ea typeface="Arial"/>
                <a:cs typeface="Arial"/>
                <a:sym typeface="Arial"/>
              </a:rPr>
              <a:t>your</a:t>
            </a:r>
            <a:r>
              <a:rPr lang="sv-SE" dirty="0">
                <a:ea typeface="Arial"/>
                <a:cs typeface="Arial"/>
                <a:sym typeface="Arial"/>
              </a:rPr>
              <a:t> students.</a:t>
            </a:r>
            <a:br>
              <a:rPr lang="sv-SE" dirty="0">
                <a:ea typeface="Arial"/>
                <a:cs typeface="Arial"/>
                <a:sym typeface="Arial"/>
              </a:rPr>
            </a:br>
            <a:endParaRPr lang="sv-SE" dirty="0">
              <a:ea typeface="Arial"/>
              <a:cs typeface="Arial"/>
              <a:sym typeface="Arial"/>
            </a:endParaRPr>
          </a:p>
          <a:p>
            <a:pPr marL="342900" lvl="0" indent="0">
              <a:lnSpc>
                <a:spcPct val="115000"/>
              </a:lnSpc>
              <a:spcBef>
                <a:spcPts val="0"/>
              </a:spcBef>
              <a:buSzPts val="1800"/>
              <a:buNone/>
            </a:pPr>
            <a:r>
              <a:rPr lang="sv-SE" dirty="0"/>
              <a:t>In the </a:t>
            </a:r>
            <a:r>
              <a:rPr lang="sv-SE" dirty="0" err="1"/>
              <a:t>following</a:t>
            </a:r>
            <a:r>
              <a:rPr lang="sv-SE" dirty="0"/>
              <a:t>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</a:t>
            </a:r>
            <a:r>
              <a:rPr lang="sv-SE" dirty="0" err="1"/>
              <a:t>see</a:t>
            </a:r>
            <a:r>
              <a:rPr lang="sv-SE" dirty="0"/>
              <a:t> </a:t>
            </a:r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specific</a:t>
            </a:r>
            <a:r>
              <a:rPr lang="sv-SE" dirty="0"/>
              <a:t> </a:t>
            </a:r>
            <a:r>
              <a:rPr lang="sv-SE" dirty="0" err="1"/>
              <a:t>examples</a:t>
            </a:r>
            <a:r>
              <a:rPr lang="sv-SE" dirty="0"/>
              <a:t> to </a:t>
            </a:r>
            <a:r>
              <a:rPr lang="sv-SE" dirty="0" err="1"/>
              <a:t>consider</a:t>
            </a:r>
            <a:r>
              <a:rPr lang="sv-SE" dirty="0"/>
              <a:t> </a:t>
            </a:r>
            <a:r>
              <a:rPr lang="sv-SE" dirty="0" err="1"/>
              <a:t>when</a:t>
            </a:r>
            <a:r>
              <a:rPr lang="sv-SE" dirty="0"/>
              <a:t> </a:t>
            </a:r>
            <a:r>
              <a:rPr lang="sv-SE" dirty="0" err="1"/>
              <a:t>preparing</a:t>
            </a:r>
            <a:r>
              <a:rPr lang="sv-SE" dirty="0"/>
              <a:t> for and </a:t>
            </a:r>
            <a:r>
              <a:rPr lang="sv-SE" dirty="0" err="1"/>
              <a:t>giving</a:t>
            </a:r>
            <a:r>
              <a:rPr lang="sv-SE" dirty="0"/>
              <a:t> </a:t>
            </a:r>
            <a:r>
              <a:rPr lang="sv-SE" dirty="0" err="1"/>
              <a:t>your</a:t>
            </a:r>
            <a:r>
              <a:rPr lang="sv-SE" dirty="0"/>
              <a:t> </a:t>
            </a:r>
            <a:r>
              <a:rPr lang="sv-SE" dirty="0" err="1"/>
              <a:t>lectures</a:t>
            </a:r>
            <a:r>
              <a:rPr lang="sv-SE" dirty="0"/>
              <a:t> and </a:t>
            </a:r>
            <a:r>
              <a:rPr lang="sv-SE" dirty="0" err="1"/>
              <a:t>seminars</a:t>
            </a:r>
            <a:r>
              <a:rPr lang="sv-SE" dirty="0"/>
              <a:t>.</a:t>
            </a:r>
            <a:endParaRPr lang="sv-SE" dirty="0">
              <a:ea typeface="Arial"/>
              <a:cs typeface="Arial"/>
              <a:sym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370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32324-1B5F-C948-909D-D949EBB8F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Vocabulary that assigns gender</a:t>
            </a:r>
          </a:p>
        </p:txBody>
      </p:sp>
      <p:pic>
        <p:nvPicPr>
          <p:cNvPr id="4" name="Google Shape;180;g2978e28c171_0_18">
            <a:extLst>
              <a:ext uri="{FF2B5EF4-FFF2-40B4-BE49-F238E27FC236}">
                <a16:creationId xmlns:a16="http://schemas.microsoft.com/office/drawing/2014/main" id="{1B1B40D7-A535-4342-9CC0-0B6B2C7921B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50073" y="1969323"/>
            <a:ext cx="6336063" cy="338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8331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A1127-4ADE-374B-A969-2A747A950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err="1"/>
              <a:t>Pronouns</a:t>
            </a:r>
            <a:r>
              <a:rPr lang="sv-SE" b="1" dirty="0"/>
              <a:t>: singular “</a:t>
            </a:r>
            <a:r>
              <a:rPr lang="sv-SE" b="1" dirty="0" err="1"/>
              <a:t>they</a:t>
            </a:r>
            <a:r>
              <a:rPr lang="sv-SE" b="1" dirty="0"/>
              <a:t>”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A47C8-50A0-F845-B502-508799B17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0">
              <a:lnSpc>
                <a:spcPct val="115000"/>
              </a:lnSpc>
              <a:spcBef>
                <a:spcPts val="0"/>
              </a:spcBef>
              <a:buSzPts val="1800"/>
              <a:buNone/>
            </a:pPr>
            <a:r>
              <a:rPr lang="sv-SE" b="1" dirty="0"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lang="sv-SE" b="1" dirty="0" err="1">
                <a:latin typeface="Arial"/>
                <a:ea typeface="Arial"/>
                <a:cs typeface="Arial"/>
                <a:sym typeface="Arial"/>
              </a:rPr>
              <a:t>most</a:t>
            </a:r>
            <a:r>
              <a:rPr lang="sv-SE" b="1" dirty="0">
                <a:latin typeface="Arial"/>
                <a:ea typeface="Arial"/>
                <a:cs typeface="Arial"/>
                <a:sym typeface="Arial"/>
              </a:rPr>
              <a:t> gender-</a:t>
            </a:r>
            <a:r>
              <a:rPr lang="sv-SE" b="1" dirty="0" err="1">
                <a:latin typeface="Arial"/>
                <a:ea typeface="Arial"/>
                <a:cs typeface="Arial"/>
                <a:sym typeface="Arial"/>
              </a:rPr>
              <a:t>inclusive</a:t>
            </a:r>
            <a:r>
              <a:rPr lang="sv-SE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v-SE" b="1" dirty="0" err="1">
                <a:latin typeface="Arial"/>
                <a:ea typeface="Arial"/>
                <a:cs typeface="Arial"/>
                <a:sym typeface="Arial"/>
              </a:rPr>
              <a:t>way</a:t>
            </a:r>
            <a:r>
              <a:rPr lang="sv-SE" b="1" dirty="0">
                <a:latin typeface="Arial"/>
                <a:ea typeface="Arial"/>
                <a:cs typeface="Arial"/>
                <a:sym typeface="Arial"/>
              </a:rPr>
              <a:t> to talk </a:t>
            </a:r>
            <a:r>
              <a:rPr lang="sv-SE" b="1" dirty="0" err="1">
                <a:latin typeface="Arial"/>
                <a:ea typeface="Arial"/>
                <a:cs typeface="Arial"/>
                <a:sym typeface="Arial"/>
              </a:rPr>
              <a:t>about</a:t>
            </a:r>
            <a:r>
              <a:rPr lang="sv-SE" b="1" dirty="0">
                <a:latin typeface="Arial"/>
                <a:ea typeface="Arial"/>
                <a:cs typeface="Arial"/>
                <a:sym typeface="Arial"/>
              </a:rPr>
              <a:t> a person in English is to </a:t>
            </a:r>
            <a:r>
              <a:rPr lang="sv-SE" b="1" dirty="0" err="1">
                <a:latin typeface="Arial"/>
                <a:ea typeface="Arial"/>
                <a:cs typeface="Arial"/>
                <a:sym typeface="Arial"/>
              </a:rPr>
              <a:t>use</a:t>
            </a:r>
            <a:r>
              <a:rPr lang="sv-SE" b="1" dirty="0">
                <a:latin typeface="Arial"/>
                <a:ea typeface="Arial"/>
                <a:cs typeface="Arial"/>
                <a:sym typeface="Arial"/>
              </a:rPr>
              <a:t> singular “</a:t>
            </a:r>
            <a:r>
              <a:rPr lang="sv-SE" b="1" dirty="0" err="1">
                <a:latin typeface="Arial"/>
                <a:ea typeface="Arial"/>
                <a:cs typeface="Arial"/>
                <a:sym typeface="Arial"/>
              </a:rPr>
              <a:t>they</a:t>
            </a:r>
            <a:r>
              <a:rPr lang="sv-SE" b="1" dirty="0">
                <a:latin typeface="Arial"/>
                <a:ea typeface="Arial"/>
                <a:cs typeface="Arial"/>
                <a:sym typeface="Arial"/>
              </a:rPr>
              <a:t>”. The singular </a:t>
            </a:r>
            <a:r>
              <a:rPr lang="sv-SE" b="1" dirty="0" err="1">
                <a:latin typeface="Arial"/>
                <a:ea typeface="Arial"/>
                <a:cs typeface="Arial"/>
                <a:sym typeface="Arial"/>
              </a:rPr>
              <a:t>they</a:t>
            </a:r>
            <a:r>
              <a:rPr lang="sv-SE" b="1" dirty="0">
                <a:latin typeface="Arial"/>
                <a:ea typeface="Arial"/>
                <a:cs typeface="Arial"/>
                <a:sym typeface="Arial"/>
              </a:rPr>
              <a:t> is </a:t>
            </a:r>
            <a:r>
              <a:rPr lang="sv-SE" b="1" dirty="0" err="1">
                <a:latin typeface="Arial"/>
                <a:ea typeface="Arial"/>
                <a:cs typeface="Arial"/>
                <a:sym typeface="Arial"/>
              </a:rPr>
              <a:t>used</a:t>
            </a:r>
            <a:r>
              <a:rPr lang="sv-SE" b="1" dirty="0">
                <a:latin typeface="Arial"/>
                <a:ea typeface="Arial"/>
                <a:cs typeface="Arial"/>
                <a:sym typeface="Arial"/>
              </a:rPr>
              <a:t> in 3 </a:t>
            </a:r>
            <a:r>
              <a:rPr lang="sv-SE" b="1" dirty="0" err="1">
                <a:latin typeface="Arial"/>
                <a:ea typeface="Arial"/>
                <a:cs typeface="Arial"/>
                <a:sym typeface="Arial"/>
              </a:rPr>
              <a:t>main</a:t>
            </a:r>
            <a:r>
              <a:rPr lang="sv-SE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v-SE" b="1" dirty="0" err="1">
                <a:latin typeface="Arial"/>
                <a:ea typeface="Arial"/>
                <a:cs typeface="Arial"/>
                <a:sym typeface="Arial"/>
              </a:rPr>
              <a:t>contexts</a:t>
            </a:r>
            <a:r>
              <a:rPr lang="sv-SE" b="1" dirty="0">
                <a:latin typeface="Arial"/>
                <a:ea typeface="Arial"/>
                <a:cs typeface="Arial"/>
                <a:sym typeface="Arial"/>
              </a:rPr>
              <a:t>:</a:t>
            </a:r>
            <a:br>
              <a:rPr lang="sv-SE" b="1" dirty="0">
                <a:latin typeface="Arial"/>
                <a:ea typeface="Arial"/>
                <a:cs typeface="Arial"/>
                <a:sym typeface="Arial"/>
              </a:rPr>
            </a:br>
            <a:endParaRPr lang="sv-SE" b="1" dirty="0">
              <a:latin typeface="Arial"/>
              <a:ea typeface="Arial"/>
              <a:cs typeface="Arial"/>
              <a:sym typeface="Arial"/>
            </a:endParaRPr>
          </a:p>
          <a:p>
            <a:pPr marL="857250" lvl="0" indent="-514350">
              <a:lnSpc>
                <a:spcPct val="115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sv-SE" dirty="0">
                <a:latin typeface="Arial"/>
                <a:ea typeface="Arial"/>
                <a:cs typeface="Arial"/>
                <a:sym typeface="Arial"/>
              </a:rPr>
              <a:t>To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refer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to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people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who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specify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their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pronoun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to be "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they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" </a:t>
            </a:r>
          </a:p>
          <a:p>
            <a:pPr marL="857250" lvl="0" indent="-514350">
              <a:lnSpc>
                <a:spcPct val="115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sv-SE" dirty="0">
                <a:latin typeface="Arial"/>
                <a:ea typeface="Arial"/>
                <a:cs typeface="Arial"/>
                <a:sym typeface="Arial"/>
              </a:rPr>
              <a:t>To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refer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to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people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whose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gender is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unknown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to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us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/the speaker,</a:t>
            </a:r>
          </a:p>
          <a:p>
            <a:pPr marL="857250" lvl="0" indent="-514350">
              <a:lnSpc>
                <a:spcPct val="115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sv-SE" dirty="0">
                <a:latin typeface="Arial"/>
                <a:ea typeface="Arial"/>
                <a:cs typeface="Arial"/>
                <a:sym typeface="Arial"/>
              </a:rPr>
              <a:t>To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refer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to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people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whose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gender is irrelevant for the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specific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context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. (</a:t>
            </a:r>
            <a:r>
              <a:rPr lang="sv-SE" i="1" dirty="0">
                <a:latin typeface="Arial"/>
                <a:ea typeface="Arial"/>
                <a:cs typeface="Arial"/>
                <a:sym typeface="Arial"/>
              </a:rPr>
              <a:t>"I </a:t>
            </a:r>
            <a:r>
              <a:rPr lang="sv-SE" i="1" dirty="0" err="1">
                <a:latin typeface="Arial"/>
                <a:ea typeface="Arial"/>
                <a:cs typeface="Arial"/>
                <a:sym typeface="Arial"/>
              </a:rPr>
              <a:t>fell</a:t>
            </a:r>
            <a:r>
              <a:rPr lang="sv-SE" i="1" dirty="0">
                <a:latin typeface="Arial"/>
                <a:ea typeface="Arial"/>
                <a:cs typeface="Arial"/>
                <a:sym typeface="Arial"/>
              </a:rPr>
              <a:t> on the </a:t>
            </a:r>
            <a:r>
              <a:rPr lang="sv-SE" i="1" dirty="0" err="1">
                <a:latin typeface="Arial"/>
                <a:ea typeface="Arial"/>
                <a:cs typeface="Arial"/>
                <a:sym typeface="Arial"/>
              </a:rPr>
              <a:t>street</a:t>
            </a:r>
            <a:r>
              <a:rPr lang="sv-SE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v-SE" i="1" dirty="0" err="1">
                <a:latin typeface="Arial"/>
                <a:ea typeface="Arial"/>
                <a:cs typeface="Arial"/>
                <a:sym typeface="Arial"/>
              </a:rPr>
              <a:t>but</a:t>
            </a:r>
            <a:r>
              <a:rPr lang="sv-SE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v-SE" i="1" dirty="0" err="1">
                <a:latin typeface="Arial"/>
                <a:ea typeface="Arial"/>
                <a:cs typeface="Arial"/>
                <a:sym typeface="Arial"/>
              </a:rPr>
              <a:t>somebody</a:t>
            </a:r>
            <a:r>
              <a:rPr lang="sv-SE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v-SE" i="1" dirty="0" err="1">
                <a:latin typeface="Arial"/>
                <a:ea typeface="Arial"/>
                <a:cs typeface="Arial"/>
                <a:sym typeface="Arial"/>
              </a:rPr>
              <a:t>helped</a:t>
            </a:r>
            <a:r>
              <a:rPr lang="sv-SE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v-SE" i="1" dirty="0" err="1">
                <a:latin typeface="Arial"/>
                <a:ea typeface="Arial"/>
                <a:cs typeface="Arial"/>
                <a:sym typeface="Arial"/>
              </a:rPr>
              <a:t>me</a:t>
            </a:r>
            <a:r>
              <a:rPr lang="sv-SE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v-SE" i="1" dirty="0" err="1">
                <a:latin typeface="Arial"/>
                <a:ea typeface="Arial"/>
                <a:cs typeface="Arial"/>
                <a:sym typeface="Arial"/>
              </a:rPr>
              <a:t>up</a:t>
            </a:r>
            <a:r>
              <a:rPr lang="sv-SE" i="1" dirty="0">
                <a:latin typeface="Arial"/>
                <a:ea typeface="Arial"/>
                <a:cs typeface="Arial"/>
                <a:sym typeface="Arial"/>
              </a:rPr>
              <a:t>. It </a:t>
            </a:r>
            <a:r>
              <a:rPr lang="sv-SE" i="1" dirty="0" err="1">
                <a:latin typeface="Arial"/>
                <a:ea typeface="Arial"/>
                <a:cs typeface="Arial"/>
                <a:sym typeface="Arial"/>
              </a:rPr>
              <a:t>was</a:t>
            </a:r>
            <a:r>
              <a:rPr lang="sv-SE" i="1" dirty="0">
                <a:latin typeface="Arial"/>
                <a:ea typeface="Arial"/>
                <a:cs typeface="Arial"/>
                <a:sym typeface="Arial"/>
              </a:rPr>
              <a:t> so </a:t>
            </a:r>
            <a:r>
              <a:rPr lang="sv-SE" i="1" dirty="0" err="1">
                <a:latin typeface="Arial"/>
                <a:ea typeface="Arial"/>
                <a:cs typeface="Arial"/>
                <a:sym typeface="Arial"/>
              </a:rPr>
              <a:t>nice</a:t>
            </a:r>
            <a:r>
              <a:rPr lang="sv-SE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v-SE" i="1" dirty="0" err="1"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sv-SE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v-SE" i="1" u="sng" dirty="0" err="1">
                <a:latin typeface="Arial"/>
                <a:ea typeface="Arial"/>
                <a:cs typeface="Arial"/>
                <a:sym typeface="Arial"/>
              </a:rPr>
              <a:t>them</a:t>
            </a:r>
            <a:r>
              <a:rPr lang="sv-SE" i="1" dirty="0">
                <a:latin typeface="Arial"/>
                <a:ea typeface="Arial"/>
                <a:cs typeface="Arial"/>
                <a:sym typeface="Arial"/>
              </a:rPr>
              <a:t>"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802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E870F-CDD6-034B-A3B5-765E17D10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/>
              <a:t>2.4 Perception </a:t>
            </a:r>
            <a:r>
              <a:rPr lang="sv-SE" b="1" dirty="0" err="1"/>
              <a:t>of</a:t>
            </a:r>
            <a:r>
              <a:rPr lang="sv-SE" b="1" dirty="0"/>
              <a:t> gender in </a:t>
            </a:r>
            <a:r>
              <a:rPr lang="sv-SE" b="1" dirty="0" err="1"/>
              <a:t>education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140C2-4140-E142-8034-70DCB8F90C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v-SE" dirty="0" err="1"/>
              <a:t>According</a:t>
            </a:r>
            <a:r>
              <a:rPr lang="sv-SE" dirty="0"/>
              <a:t> to </a:t>
            </a:r>
            <a:r>
              <a:rPr lang="sv-SE" dirty="0" err="1"/>
              <a:t>our</a:t>
            </a:r>
            <a:r>
              <a:rPr lang="sv-SE" dirty="0"/>
              <a:t> survey, students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impacted</a:t>
            </a:r>
            <a:r>
              <a:rPr lang="sv-SE" dirty="0"/>
              <a:t> by </a:t>
            </a:r>
            <a:r>
              <a:rPr lang="sv-SE" dirty="0" err="1"/>
              <a:t>teachers</a:t>
            </a:r>
            <a:r>
              <a:rPr lang="sv-SE" dirty="0"/>
              <a:t>’ choice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language</a:t>
            </a:r>
            <a:r>
              <a:rPr lang="sv-SE" dirty="0"/>
              <a:t> </a:t>
            </a:r>
            <a:r>
              <a:rPr lang="sv-SE" dirty="0" err="1"/>
              <a:t>use</a:t>
            </a:r>
            <a:r>
              <a:rPr lang="sv-SE" dirty="0"/>
              <a:t>.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sv-SE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v-SE" dirty="0"/>
              <a:t>For </a:t>
            </a:r>
            <a:r>
              <a:rPr lang="sv-SE" dirty="0" err="1"/>
              <a:t>example</a:t>
            </a:r>
            <a:r>
              <a:rPr lang="sv-SE" dirty="0"/>
              <a:t>, </a:t>
            </a:r>
            <a:r>
              <a:rPr lang="sv-SE" dirty="0" err="1"/>
              <a:t>what</a:t>
            </a:r>
            <a:r>
              <a:rPr lang="sv-SE" dirty="0"/>
              <a:t> </a:t>
            </a:r>
            <a:r>
              <a:rPr lang="sv-SE" dirty="0" err="1"/>
              <a:t>pronouns</a:t>
            </a:r>
            <a:r>
              <a:rPr lang="sv-SE" dirty="0"/>
              <a:t> </a:t>
            </a:r>
            <a:r>
              <a:rPr lang="sv-SE" dirty="0" err="1"/>
              <a:t>they</a:t>
            </a:r>
            <a:r>
              <a:rPr lang="sv-SE" dirty="0"/>
              <a:t> </a:t>
            </a:r>
            <a:r>
              <a:rPr lang="sv-SE" dirty="0" err="1"/>
              <a:t>use</a:t>
            </a:r>
            <a:r>
              <a:rPr lang="sv-SE" dirty="0"/>
              <a:t>, </a:t>
            </a:r>
            <a:r>
              <a:rPr lang="sv-SE" dirty="0" err="1"/>
              <a:t>what</a:t>
            </a:r>
            <a:r>
              <a:rPr lang="sv-SE" dirty="0"/>
              <a:t> </a:t>
            </a:r>
            <a:r>
              <a:rPr lang="sv-SE" dirty="0" err="1"/>
              <a:t>examples</a:t>
            </a:r>
            <a:r>
              <a:rPr lang="sv-SE" dirty="0"/>
              <a:t> </a:t>
            </a:r>
            <a:r>
              <a:rPr lang="sv-SE" dirty="0" err="1"/>
              <a:t>they</a:t>
            </a:r>
            <a:r>
              <a:rPr lang="sv-SE" dirty="0"/>
              <a:t> </a:t>
            </a:r>
            <a:r>
              <a:rPr lang="sv-SE" dirty="0" err="1"/>
              <a:t>provide</a:t>
            </a:r>
            <a:r>
              <a:rPr lang="sv-SE" dirty="0"/>
              <a:t>, </a:t>
            </a:r>
            <a:r>
              <a:rPr lang="sv-SE" dirty="0" err="1"/>
              <a:t>what</a:t>
            </a:r>
            <a:r>
              <a:rPr lang="sv-SE" dirty="0"/>
              <a:t> </a:t>
            </a:r>
            <a:r>
              <a:rPr lang="sv-SE" dirty="0" err="1"/>
              <a:t>topics</a:t>
            </a:r>
            <a:r>
              <a:rPr lang="sv-SE" dirty="0"/>
              <a:t> </a:t>
            </a:r>
            <a:r>
              <a:rPr lang="sv-SE" dirty="0" err="1"/>
              <a:t>they</a:t>
            </a:r>
            <a:r>
              <a:rPr lang="sv-SE" dirty="0"/>
              <a:t> choice to </a:t>
            </a:r>
            <a:r>
              <a:rPr lang="sv-SE" dirty="0" err="1"/>
              <a:t>relate</a:t>
            </a:r>
            <a:r>
              <a:rPr lang="sv-SE" dirty="0"/>
              <a:t> the </a:t>
            </a:r>
            <a:r>
              <a:rPr lang="sv-SE" dirty="0" err="1"/>
              <a:t>matter</a:t>
            </a:r>
            <a:r>
              <a:rPr lang="sv-SE" dirty="0"/>
              <a:t> to real </a:t>
            </a:r>
            <a:r>
              <a:rPr lang="sv-SE" dirty="0" err="1"/>
              <a:t>life</a:t>
            </a:r>
            <a:r>
              <a:rPr lang="sv-SE" dirty="0"/>
              <a:t>, as </a:t>
            </a:r>
            <a:r>
              <a:rPr lang="sv-SE" dirty="0" err="1"/>
              <a:t>well</a:t>
            </a:r>
            <a:r>
              <a:rPr lang="sv-SE" dirty="0"/>
              <a:t> as </a:t>
            </a:r>
            <a:r>
              <a:rPr lang="sv-SE" dirty="0" err="1"/>
              <a:t>what</a:t>
            </a:r>
            <a:r>
              <a:rPr lang="sv-SE" dirty="0"/>
              <a:t> </a:t>
            </a:r>
            <a:r>
              <a:rPr lang="sv-SE" dirty="0" err="1"/>
              <a:t>textbooks</a:t>
            </a:r>
            <a:r>
              <a:rPr lang="sv-SE" dirty="0"/>
              <a:t> </a:t>
            </a:r>
            <a:r>
              <a:rPr lang="sv-SE" dirty="0" err="1"/>
              <a:t>they</a:t>
            </a:r>
            <a:r>
              <a:rPr lang="sv-SE" dirty="0"/>
              <a:t> </a:t>
            </a:r>
            <a:r>
              <a:rPr lang="sv-SE" dirty="0" err="1"/>
              <a:t>assign</a:t>
            </a:r>
            <a:r>
              <a:rPr lang="sv-SE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0783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48DD7-8E14-E448-B52C-B67122818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Does </a:t>
            </a:r>
            <a:r>
              <a:rPr lang="sv-SE" b="1" dirty="0" err="1"/>
              <a:t>your</a:t>
            </a:r>
            <a:r>
              <a:rPr lang="sv-SE" b="1" dirty="0"/>
              <a:t> </a:t>
            </a:r>
            <a:r>
              <a:rPr lang="sv-SE" b="1" dirty="0" err="1"/>
              <a:t>class</a:t>
            </a:r>
            <a:r>
              <a:rPr lang="sv-SE" b="1" dirty="0"/>
              <a:t> </a:t>
            </a:r>
            <a:r>
              <a:rPr lang="sv-SE" b="1" dirty="0" err="1"/>
              <a:t>use</a:t>
            </a:r>
            <a:r>
              <a:rPr lang="sv-SE" b="1" dirty="0"/>
              <a:t> gender-neutral </a:t>
            </a:r>
            <a:r>
              <a:rPr lang="sv-SE" b="1" dirty="0" err="1"/>
              <a:t>language</a:t>
            </a:r>
            <a:r>
              <a:rPr lang="sv-SE" b="1" dirty="0"/>
              <a:t>?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49369-F758-4542-8C48-F56A5C651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80000"/>
              </a:lnSpc>
              <a:spcBef>
                <a:spcPts val="360"/>
              </a:spcBef>
              <a:buSzPts val="1018"/>
              <a:buNone/>
            </a:pPr>
            <a:r>
              <a:rPr lang="sv-SE" dirty="0"/>
              <a:t>Do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refer</a:t>
            </a:r>
            <a:r>
              <a:rPr lang="sv-SE" dirty="0"/>
              <a:t> to an </a:t>
            </a:r>
            <a:r>
              <a:rPr lang="sv-SE" dirty="0" err="1"/>
              <a:t>engineer</a:t>
            </a:r>
            <a:r>
              <a:rPr lang="sv-SE" dirty="0"/>
              <a:t> as </a:t>
            </a:r>
            <a:r>
              <a:rPr lang="sv-SE" dirty="0" err="1"/>
              <a:t>he</a:t>
            </a:r>
            <a:r>
              <a:rPr lang="sv-SE" dirty="0"/>
              <a:t>/</a:t>
            </a:r>
            <a:r>
              <a:rPr lang="sv-SE" dirty="0" err="1"/>
              <a:t>him</a:t>
            </a:r>
            <a:r>
              <a:rPr lang="sv-SE" dirty="0"/>
              <a:t> or </a:t>
            </a:r>
            <a:r>
              <a:rPr lang="sv-SE" dirty="0" err="1"/>
              <a:t>with</a:t>
            </a:r>
            <a:r>
              <a:rPr lang="sv-SE" dirty="0"/>
              <a:t> a </a:t>
            </a:r>
            <a:r>
              <a:rPr lang="sv-SE" dirty="0" err="1"/>
              <a:t>male</a:t>
            </a:r>
            <a:r>
              <a:rPr lang="sv-SE" dirty="0"/>
              <a:t> </a:t>
            </a:r>
            <a:r>
              <a:rPr lang="sv-SE" dirty="0" err="1"/>
              <a:t>name</a:t>
            </a:r>
            <a:r>
              <a:rPr lang="sv-SE" dirty="0"/>
              <a:t>?</a:t>
            </a:r>
          </a:p>
          <a:p>
            <a:pPr marL="0" lvl="0" indent="0">
              <a:lnSpc>
                <a:spcPct val="80000"/>
              </a:lnSpc>
              <a:spcBef>
                <a:spcPts val="360"/>
              </a:spcBef>
              <a:buSzPts val="1018"/>
              <a:buNone/>
            </a:pPr>
            <a:endParaRPr lang="sv-SE" dirty="0"/>
          </a:p>
          <a:p>
            <a:pPr marL="0" lvl="0" indent="0">
              <a:lnSpc>
                <a:spcPct val="80000"/>
              </a:lnSpc>
              <a:spcBef>
                <a:spcPts val="360"/>
              </a:spcBef>
              <a:buSzPts val="1018"/>
              <a:buNone/>
            </a:pPr>
            <a:r>
              <a:rPr lang="sv-SE" dirty="0"/>
              <a:t>Do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refer</a:t>
            </a:r>
            <a:r>
              <a:rPr lang="sv-SE" dirty="0"/>
              <a:t> to a STEM student as </a:t>
            </a:r>
            <a:r>
              <a:rPr lang="sv-SE" dirty="0" err="1"/>
              <a:t>he</a:t>
            </a:r>
            <a:r>
              <a:rPr lang="sv-SE" dirty="0"/>
              <a:t>/</a:t>
            </a:r>
            <a:r>
              <a:rPr lang="sv-SE" dirty="0" err="1"/>
              <a:t>him</a:t>
            </a:r>
            <a:r>
              <a:rPr lang="sv-SE" dirty="0"/>
              <a:t> or </a:t>
            </a:r>
            <a:r>
              <a:rPr lang="sv-SE" dirty="0" err="1"/>
              <a:t>with</a:t>
            </a:r>
            <a:r>
              <a:rPr lang="sv-SE" dirty="0"/>
              <a:t> a </a:t>
            </a:r>
            <a:r>
              <a:rPr lang="sv-SE" dirty="0" err="1"/>
              <a:t>male</a:t>
            </a:r>
            <a:r>
              <a:rPr lang="sv-SE" dirty="0"/>
              <a:t> </a:t>
            </a:r>
            <a:r>
              <a:rPr lang="sv-SE" dirty="0" err="1"/>
              <a:t>name</a:t>
            </a:r>
            <a:r>
              <a:rPr lang="sv-SE" dirty="0"/>
              <a:t>?</a:t>
            </a:r>
          </a:p>
          <a:p>
            <a:pPr marL="0" lvl="0" indent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ts val="1018"/>
              <a:buNone/>
            </a:pPr>
            <a:endParaRPr lang="sv-SE" dirty="0"/>
          </a:p>
          <a:p>
            <a:pPr marL="0" lvl="0" indent="0">
              <a:lnSpc>
                <a:spcPct val="80000"/>
              </a:lnSpc>
              <a:spcBef>
                <a:spcPts val="360"/>
              </a:spcBef>
              <a:buSzPts val="1018"/>
              <a:buNone/>
            </a:pPr>
            <a:r>
              <a:rPr lang="sv-SE" dirty="0"/>
              <a:t>Do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assume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your</a:t>
            </a:r>
            <a:r>
              <a:rPr lang="sv-SE" dirty="0"/>
              <a:t> </a:t>
            </a:r>
            <a:r>
              <a:rPr lang="sv-SE" dirty="0" err="1"/>
              <a:t>female</a:t>
            </a:r>
            <a:r>
              <a:rPr lang="sv-SE" dirty="0"/>
              <a:t> students </a:t>
            </a:r>
            <a:r>
              <a:rPr lang="sv-SE" dirty="0" err="1"/>
              <a:t>are</a:t>
            </a:r>
            <a:r>
              <a:rPr lang="sv-SE" dirty="0"/>
              <a:t> less </a:t>
            </a:r>
            <a:r>
              <a:rPr lang="sv-SE" dirty="0" err="1"/>
              <a:t>likely</a:t>
            </a:r>
            <a:r>
              <a:rPr lang="sv-SE" dirty="0"/>
              <a:t> to </a:t>
            </a:r>
            <a:r>
              <a:rPr lang="sv-SE" dirty="0" err="1"/>
              <a:t>know</a:t>
            </a:r>
            <a:r>
              <a:rPr lang="sv-SE" dirty="0"/>
              <a:t> the </a:t>
            </a:r>
            <a:r>
              <a:rPr lang="sv-SE" dirty="0" err="1"/>
              <a:t>answer</a:t>
            </a:r>
            <a:r>
              <a:rPr lang="sv-SE" dirty="0"/>
              <a:t>?</a:t>
            </a:r>
          </a:p>
          <a:p>
            <a:pPr marL="0" lvl="0" indent="0">
              <a:lnSpc>
                <a:spcPct val="80000"/>
              </a:lnSpc>
              <a:spcBef>
                <a:spcPts val="360"/>
              </a:spcBef>
              <a:buSzPts val="1018"/>
              <a:buNone/>
            </a:pPr>
            <a:endParaRPr lang="sv-SE" dirty="0"/>
          </a:p>
          <a:p>
            <a:pPr marL="0" lvl="0" indent="0">
              <a:lnSpc>
                <a:spcPct val="80000"/>
              </a:lnSpc>
              <a:spcBef>
                <a:spcPts val="360"/>
              </a:spcBef>
              <a:buSzPts val="1018"/>
              <a:buNone/>
            </a:pPr>
            <a:r>
              <a:rPr lang="sv-SE" dirty="0"/>
              <a:t>Do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use</a:t>
            </a:r>
            <a:r>
              <a:rPr lang="sv-SE" dirty="0"/>
              <a:t> </a:t>
            </a:r>
            <a:r>
              <a:rPr lang="sv-SE" dirty="0" err="1"/>
              <a:t>examples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come from </a:t>
            </a:r>
            <a:r>
              <a:rPr lang="sv-SE" dirty="0" err="1"/>
              <a:t>books</a:t>
            </a:r>
            <a:r>
              <a:rPr lang="sv-SE" dirty="0"/>
              <a:t> </a:t>
            </a:r>
            <a:r>
              <a:rPr lang="sv-SE" dirty="0" err="1"/>
              <a:t>authored</a:t>
            </a:r>
            <a:r>
              <a:rPr lang="sv-SE" dirty="0"/>
              <a:t> by men?</a:t>
            </a:r>
          </a:p>
          <a:p>
            <a:pPr marL="0" lvl="0" indent="0">
              <a:lnSpc>
                <a:spcPct val="80000"/>
              </a:lnSpc>
              <a:spcBef>
                <a:spcPts val="360"/>
              </a:spcBef>
              <a:buSzPts val="1018"/>
              <a:buNone/>
            </a:pPr>
            <a:endParaRPr lang="sv-SE" dirty="0"/>
          </a:p>
          <a:p>
            <a:pPr marL="0" lvl="0" indent="0">
              <a:lnSpc>
                <a:spcPct val="80000"/>
              </a:lnSpc>
              <a:spcBef>
                <a:spcPts val="360"/>
              </a:spcBef>
              <a:buSzPts val="1018"/>
              <a:buNone/>
            </a:pPr>
            <a:r>
              <a:rPr lang="sv-SE" dirty="0"/>
              <a:t>Do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use</a:t>
            </a:r>
            <a:r>
              <a:rPr lang="sv-SE" dirty="0"/>
              <a:t> scenarios </a:t>
            </a:r>
            <a:r>
              <a:rPr lang="sv-SE" dirty="0" err="1"/>
              <a:t>that</a:t>
            </a:r>
            <a:r>
              <a:rPr lang="sv-SE" dirty="0"/>
              <a:t> cover </a:t>
            </a:r>
            <a:r>
              <a:rPr lang="sv-SE" dirty="0" err="1"/>
              <a:t>one</a:t>
            </a:r>
            <a:r>
              <a:rPr lang="sv-SE" dirty="0"/>
              <a:t> or </a:t>
            </a:r>
            <a:r>
              <a:rPr lang="sv-SE" dirty="0" err="1"/>
              <a:t>few</a:t>
            </a:r>
            <a:r>
              <a:rPr lang="sv-SE" dirty="0"/>
              <a:t> interests (for </a:t>
            </a:r>
            <a:r>
              <a:rPr lang="sv-SE" dirty="0" err="1"/>
              <a:t>example</a:t>
            </a:r>
            <a:r>
              <a:rPr lang="sv-SE" dirty="0"/>
              <a:t>, </a:t>
            </a:r>
            <a:r>
              <a:rPr lang="sv-SE" dirty="0" err="1"/>
              <a:t>competitive</a:t>
            </a:r>
            <a:r>
              <a:rPr lang="sv-SE" dirty="0"/>
              <a:t> games, </a:t>
            </a:r>
            <a:r>
              <a:rPr lang="sv-SE" dirty="0" err="1"/>
              <a:t>war</a:t>
            </a:r>
            <a:r>
              <a:rPr lang="sv-SE" dirty="0"/>
              <a:t>, </a:t>
            </a:r>
            <a:r>
              <a:rPr lang="sv-SE" dirty="0" err="1"/>
              <a:t>car</a:t>
            </a:r>
            <a:r>
              <a:rPr lang="sv-SE" dirty="0"/>
              <a:t> racing, etc.)?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8981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7012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7813"/>
            <a:ext cx="10515600" cy="478915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900"/>
            </a:pPr>
            <a:r>
              <a:rPr lang="sv-SE" sz="2400" dirty="0"/>
              <a:t>2.1 List </a:t>
            </a:r>
            <a:r>
              <a:rPr lang="sv-SE" sz="2400" dirty="0" err="1"/>
              <a:t>of</a:t>
            </a:r>
            <a:r>
              <a:rPr lang="sv-SE" sz="2400" dirty="0"/>
              <a:t> terms</a:t>
            </a:r>
          </a:p>
          <a:p>
            <a:pPr marL="342900" lvl="0" indent="-342900">
              <a:lnSpc>
                <a:spcPct val="100000"/>
              </a:lnSpc>
              <a:spcBef>
                <a:spcPts val="380"/>
              </a:spcBef>
              <a:buClr>
                <a:schemeClr val="dk1"/>
              </a:buClr>
              <a:buSzPts val="1900"/>
            </a:pPr>
            <a:r>
              <a:rPr lang="sv-SE" sz="2400" dirty="0"/>
              <a:t>2.2 Gender </a:t>
            </a:r>
            <a:r>
              <a:rPr lang="sv-SE" sz="2400" dirty="0" err="1"/>
              <a:t>balance</a:t>
            </a:r>
            <a:r>
              <a:rPr lang="sv-SE" sz="2400" dirty="0"/>
              <a:t> </a:t>
            </a:r>
            <a:r>
              <a:rPr lang="sv-SE" sz="2400" dirty="0" err="1"/>
              <a:t>through</a:t>
            </a:r>
            <a:r>
              <a:rPr lang="sv-SE" sz="2400" dirty="0"/>
              <a:t> </a:t>
            </a:r>
            <a:r>
              <a:rPr lang="sv-SE" sz="2400" dirty="0" err="1"/>
              <a:t>language</a:t>
            </a:r>
            <a:endParaRPr lang="sv-SE" sz="2400" dirty="0"/>
          </a:p>
          <a:p>
            <a:pPr marL="342900" lvl="0" indent="-342900">
              <a:lnSpc>
                <a:spcPct val="100000"/>
              </a:lnSpc>
              <a:spcBef>
                <a:spcPts val="380"/>
              </a:spcBef>
              <a:buClr>
                <a:srgbClr val="FF0000"/>
              </a:buClr>
              <a:buSzPts val="1900"/>
            </a:pPr>
            <a:r>
              <a:rPr lang="sv-SE" sz="2400" dirty="0"/>
              <a:t>2.3 </a:t>
            </a:r>
            <a:r>
              <a:rPr lang="sv-SE" sz="2400" dirty="0" err="1"/>
              <a:t>Examples</a:t>
            </a:r>
            <a:r>
              <a:rPr lang="sv-SE" sz="2400" dirty="0"/>
              <a:t> </a:t>
            </a:r>
            <a:r>
              <a:rPr lang="sv-SE" sz="2400" dirty="0" err="1"/>
              <a:t>of</a:t>
            </a:r>
            <a:r>
              <a:rPr lang="sv-SE" sz="2400" dirty="0"/>
              <a:t> </a:t>
            </a:r>
            <a:r>
              <a:rPr lang="sv-SE" sz="2400" dirty="0" err="1"/>
              <a:t>inclusive</a:t>
            </a:r>
            <a:r>
              <a:rPr lang="sv-SE" sz="2400" dirty="0"/>
              <a:t> </a:t>
            </a:r>
            <a:r>
              <a:rPr lang="sv-SE" sz="2400" dirty="0" err="1"/>
              <a:t>language</a:t>
            </a:r>
            <a:endParaRPr lang="sv-SE" sz="2400" dirty="0"/>
          </a:p>
          <a:p>
            <a:pPr marL="342900" lvl="0" indent="-342900">
              <a:lnSpc>
                <a:spcPct val="100000"/>
              </a:lnSpc>
              <a:spcBef>
                <a:spcPts val="380"/>
              </a:spcBef>
              <a:buClr>
                <a:schemeClr val="dk1"/>
              </a:buClr>
              <a:buSzPts val="1900"/>
            </a:pPr>
            <a:r>
              <a:rPr lang="sv-SE" sz="2400" dirty="0"/>
              <a:t>2.4 Perception </a:t>
            </a:r>
            <a:r>
              <a:rPr lang="sv-SE" sz="2400" dirty="0" err="1"/>
              <a:t>of</a:t>
            </a:r>
            <a:r>
              <a:rPr lang="sv-SE" sz="2400" dirty="0"/>
              <a:t> gender in </a:t>
            </a:r>
            <a:r>
              <a:rPr lang="sv-SE" sz="2400" dirty="0" err="1"/>
              <a:t>education</a:t>
            </a:r>
            <a:endParaRPr lang="sv-SE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489F84-5493-B748-971D-BD17EFF30989}"/>
              </a:ext>
            </a:extLst>
          </p:cNvPr>
          <p:cNvSpPr txBox="1"/>
          <p:nvPr/>
        </p:nvSpPr>
        <p:spPr>
          <a:xfrm>
            <a:off x="838200" y="3782388"/>
            <a:ext cx="479648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Gender balance through language: Trainees will be supported on identifying sexist language and will be trained in gender – neutral language use. Information and examples on the use on non-restrictive gender pronouns, as well as other non-binary vocabulary will be included</a:t>
            </a:r>
          </a:p>
        </p:txBody>
      </p:sp>
    </p:spTree>
    <p:extLst>
      <p:ext uri="{BB962C8B-B14F-4D97-AF65-F5344CB8AC3E}">
        <p14:creationId xmlns:p14="http://schemas.microsoft.com/office/powerpoint/2010/main" val="711018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FBF67-BD7E-F14F-B9A3-6F4DCDB4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should you do this module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A6DC8-8309-DF41-91D3-3BB94C3BA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1"/>
                  </a:ext>
                </a:extLst>
              </a:rPr>
              <a:t>use</a:t>
            </a:r>
            <a:r>
              <a:rPr lang="sv-SE" dirty="0"/>
              <a:t> </a:t>
            </a:r>
            <a:r>
              <a:rPr lang="sv-SE" dirty="0" err="1"/>
              <a:t>language</a:t>
            </a:r>
            <a:r>
              <a:rPr lang="sv-SE" dirty="0"/>
              <a:t> to </a:t>
            </a:r>
            <a:r>
              <a:rPr lang="sv-SE" dirty="0" err="1"/>
              <a:t>communicate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each</a:t>
            </a:r>
            <a:r>
              <a:rPr lang="sv-SE" dirty="0"/>
              <a:t> </a:t>
            </a:r>
            <a:r>
              <a:rPr lang="sv-SE" dirty="0" err="1"/>
              <a:t>other</a:t>
            </a:r>
            <a:r>
              <a:rPr lang="sv-SE" dirty="0"/>
              <a:t>, so the </a:t>
            </a:r>
            <a:r>
              <a:rPr lang="sv-SE" dirty="0" err="1"/>
              <a:t>vocabulary</a:t>
            </a:r>
            <a:r>
              <a:rPr lang="sv-SE" dirty="0"/>
              <a:t>, </a:t>
            </a:r>
            <a:r>
              <a:rPr lang="sv-SE" dirty="0" err="1"/>
              <a:t>structures</a:t>
            </a:r>
            <a:r>
              <a:rPr lang="sv-SE" dirty="0"/>
              <a:t>, and </a:t>
            </a:r>
            <a:r>
              <a:rPr lang="sv-SE" dirty="0" err="1"/>
              <a:t>topics</a:t>
            </a:r>
            <a:r>
              <a:rPr lang="sv-SE" dirty="0"/>
              <a:t> </a:t>
            </a: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use</a:t>
            </a:r>
            <a:r>
              <a:rPr lang="sv-SE" dirty="0"/>
              <a:t> </a:t>
            </a:r>
            <a:r>
              <a:rPr lang="sv-SE" dirty="0" err="1"/>
              <a:t>have</a:t>
            </a:r>
            <a:r>
              <a:rPr lang="sv-SE" dirty="0"/>
              <a:t> a </a:t>
            </a:r>
            <a:r>
              <a:rPr lang="sv-SE" dirty="0" err="1"/>
              <a:t>great</a:t>
            </a:r>
            <a:r>
              <a:rPr lang="sv-SE" dirty="0"/>
              <a:t> </a:t>
            </a:r>
            <a:r>
              <a:rPr lang="sv-SE" dirty="0" err="1"/>
              <a:t>impact</a:t>
            </a:r>
            <a:r>
              <a:rPr lang="sv-SE" dirty="0"/>
              <a:t> on </a:t>
            </a:r>
            <a:r>
              <a:rPr lang="sv-SE" dirty="0" err="1"/>
              <a:t>what</a:t>
            </a:r>
            <a:r>
              <a:rPr lang="sv-SE" dirty="0"/>
              <a:t> </a:t>
            </a:r>
            <a:r>
              <a:rPr lang="sv-SE" dirty="0" err="1"/>
              <a:t>message</a:t>
            </a:r>
            <a:r>
              <a:rPr lang="sv-SE" dirty="0"/>
              <a:t> </a:t>
            </a:r>
            <a:r>
              <a:rPr lang="sv-SE" dirty="0" err="1"/>
              <a:t>we</a:t>
            </a:r>
            <a:r>
              <a:rPr lang="sv-SE" dirty="0"/>
              <a:t> end </a:t>
            </a:r>
            <a:r>
              <a:rPr lang="sv-SE" dirty="0" err="1"/>
              <a:t>up</a:t>
            </a:r>
            <a:r>
              <a:rPr lang="sv-SE" dirty="0"/>
              <a:t> </a:t>
            </a:r>
            <a:r>
              <a:rPr lang="sv-SE" dirty="0" err="1"/>
              <a:t>sending</a:t>
            </a:r>
            <a:r>
              <a:rPr lang="sv-SE" dirty="0"/>
              <a:t> to the </a:t>
            </a:r>
            <a:r>
              <a:rPr lang="sv-SE" dirty="0" err="1"/>
              <a:t>other</a:t>
            </a:r>
            <a:r>
              <a:rPr lang="sv-SE" dirty="0"/>
              <a:t> person</a:t>
            </a:r>
          </a:p>
          <a:p>
            <a:pPr marL="0" indent="0">
              <a:buNone/>
            </a:pPr>
            <a:r>
              <a:rPr lang="sv-SE" dirty="0" err="1"/>
              <a:t>Language</a:t>
            </a:r>
            <a:r>
              <a:rPr lang="sv-SE" dirty="0"/>
              <a:t> </a:t>
            </a:r>
            <a:r>
              <a:rPr lang="sv-SE" dirty="0" err="1"/>
              <a:t>use</a:t>
            </a:r>
            <a:r>
              <a:rPr lang="sv-SE" dirty="0"/>
              <a:t> has a </a:t>
            </a:r>
            <a:r>
              <a:rPr lang="sv-SE" dirty="0" err="1"/>
              <a:t>crucial</a:t>
            </a:r>
            <a:r>
              <a:rPr lang="sv-SE" dirty="0"/>
              <a:t> </a:t>
            </a:r>
            <a:r>
              <a:rPr lang="sv-SE" dirty="0" err="1"/>
              <a:t>role</a:t>
            </a:r>
            <a:r>
              <a:rPr lang="sv-SE" dirty="0"/>
              <a:t> in </a:t>
            </a:r>
            <a:r>
              <a:rPr lang="sv-SE" dirty="0" err="1"/>
              <a:t>creating</a:t>
            </a:r>
            <a:r>
              <a:rPr lang="sv-SE" dirty="0"/>
              <a:t> an </a:t>
            </a:r>
            <a:r>
              <a:rPr lang="sv-SE" dirty="0" err="1"/>
              <a:t>educational</a:t>
            </a:r>
            <a:r>
              <a:rPr lang="sv-SE" dirty="0"/>
              <a:t> </a:t>
            </a:r>
            <a:r>
              <a:rPr lang="sv-SE" dirty="0" err="1"/>
              <a:t>environment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is gender-</a:t>
            </a:r>
            <a:r>
              <a:rPr lang="sv-SE" dirty="0" err="1"/>
              <a:t>inclusive</a:t>
            </a:r>
            <a:r>
              <a:rPr lang="sv-SE" dirty="0"/>
              <a:t> or </a:t>
            </a:r>
            <a:r>
              <a:rPr lang="sv-SE" dirty="0" err="1"/>
              <a:t>that</a:t>
            </a:r>
            <a:r>
              <a:rPr lang="sv-SE" dirty="0"/>
              <a:t> is </a:t>
            </a:r>
            <a:r>
              <a:rPr lang="sv-SE" dirty="0" err="1"/>
              <a:t>exclusionary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628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C0115-554F-D54D-8414-55C9EAD41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Questions to start the module with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B8614-41C6-EA48-9CFD-62D9C337E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15950" indent="-514350">
              <a:spcBef>
                <a:spcPts val="36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sv-SE" dirty="0"/>
              <a:t>Do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know</a:t>
            </a:r>
            <a:r>
              <a:rPr lang="sv-SE" dirty="0"/>
              <a:t> </a:t>
            </a:r>
            <a:r>
              <a:rPr lang="sv-SE" dirty="0" err="1"/>
              <a:t>what</a:t>
            </a:r>
            <a:r>
              <a:rPr lang="sv-SE" dirty="0"/>
              <a:t> the </a:t>
            </a:r>
            <a:r>
              <a:rPr lang="sv-SE" dirty="0" err="1"/>
              <a:t>difference</a:t>
            </a:r>
            <a:r>
              <a:rPr lang="sv-SE" dirty="0"/>
              <a:t> is </a:t>
            </a:r>
            <a:r>
              <a:rPr lang="sv-SE" dirty="0" err="1"/>
              <a:t>between</a:t>
            </a:r>
            <a:r>
              <a:rPr lang="sv-SE" dirty="0"/>
              <a:t> “sex” and “gender”?</a:t>
            </a:r>
          </a:p>
          <a:p>
            <a:pPr marL="615950" indent="-514350">
              <a:spcBef>
                <a:spcPts val="36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endParaRPr lang="sv-SE" dirty="0"/>
          </a:p>
          <a:p>
            <a:pPr marL="615950" indent="-514350">
              <a:spcBef>
                <a:spcPts val="36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sv-SE" dirty="0" err="1"/>
              <a:t>How</a:t>
            </a:r>
            <a:r>
              <a:rPr lang="sv-SE" dirty="0"/>
              <a:t> </a:t>
            </a:r>
            <a:r>
              <a:rPr lang="sv-SE" dirty="0" err="1"/>
              <a:t>many</a:t>
            </a:r>
            <a:r>
              <a:rPr lang="sv-SE" dirty="0"/>
              <a:t> </a:t>
            </a:r>
            <a:r>
              <a:rPr lang="sv-SE" dirty="0" err="1"/>
              <a:t>genders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there</a:t>
            </a:r>
            <a:r>
              <a:rPr lang="sv-SE" dirty="0"/>
              <a:t>?</a:t>
            </a:r>
          </a:p>
          <a:p>
            <a:pPr marL="615950" indent="-514350">
              <a:spcBef>
                <a:spcPts val="36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endParaRPr lang="sv-SE" dirty="0">
              <a:extLst>
                <a:ext uri="http://customooxmlschemas.google.com/">
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2"/>
                </a:ext>
              </a:extLst>
            </a:endParaRPr>
          </a:p>
          <a:p>
            <a:pPr marL="615950" indent="-514350">
              <a:spcBef>
                <a:spcPts val="36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sv-SE" dirty="0" err="1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2"/>
                  </a:ext>
                </a:extLst>
              </a:rPr>
              <a:t>How</a:t>
            </a:r>
            <a:r>
              <a:rPr lang="sv-SE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2"/>
                  </a:ext>
                </a:extLst>
              </a:rPr>
              <a:t> </a:t>
            </a:r>
            <a:r>
              <a:rPr lang="sv-SE" dirty="0" err="1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2"/>
                  </a:ext>
                </a:extLst>
              </a:rPr>
              <a:t>does</a:t>
            </a:r>
            <a:r>
              <a:rPr lang="sv-SE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2"/>
                  </a:ext>
                </a:extLst>
              </a:rPr>
              <a:t> </a:t>
            </a:r>
            <a:r>
              <a:rPr lang="sv-SE" dirty="0" err="1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2"/>
                  </a:ext>
                </a:extLst>
              </a:rPr>
              <a:t>language</a:t>
            </a:r>
            <a:r>
              <a:rPr lang="sv-SE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2"/>
                  </a:ext>
                </a:extLst>
              </a:rPr>
              <a:t> </a:t>
            </a:r>
            <a:r>
              <a:rPr lang="sv-SE" dirty="0" err="1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2"/>
                  </a:ext>
                </a:extLst>
              </a:rPr>
              <a:t>contribute</a:t>
            </a:r>
            <a:r>
              <a:rPr lang="sv-SE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2"/>
                  </a:ext>
                </a:extLst>
              </a:rPr>
              <a:t> to a gender-</a:t>
            </a:r>
            <a:r>
              <a:rPr lang="sv-SE" dirty="0" err="1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2"/>
                  </a:ext>
                </a:extLst>
              </a:rPr>
              <a:t>inclusive</a:t>
            </a:r>
            <a:r>
              <a:rPr lang="sv-SE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2"/>
                  </a:ext>
                </a:extLst>
              </a:rPr>
              <a:t> </a:t>
            </a:r>
            <a:r>
              <a:rPr lang="sv-SE" dirty="0" err="1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2"/>
                  </a:ext>
                </a:extLst>
              </a:rPr>
              <a:t>classroom</a:t>
            </a:r>
            <a:r>
              <a:rPr lang="sv-SE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2"/>
                  </a:ext>
                </a:extLst>
              </a:rPr>
              <a:t>?</a:t>
            </a:r>
            <a:endParaRPr lang="sv-SE" dirty="0">
              <a:extLst>
                <a:ext uri="http://customooxmlschemas.google.com/">
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3"/>
                </a:ext>
              </a:extLst>
            </a:endParaRPr>
          </a:p>
          <a:p>
            <a:pPr marL="615950" indent="-514350">
              <a:spcBef>
                <a:spcPts val="36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endParaRPr lang="sv-SE" dirty="0"/>
          </a:p>
          <a:p>
            <a:pPr marL="615950" indent="-514350">
              <a:spcBef>
                <a:spcPts val="36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sv-SE" dirty="0" err="1"/>
              <a:t>Why</a:t>
            </a:r>
            <a:r>
              <a:rPr lang="sv-SE" dirty="0"/>
              <a:t> </a:t>
            </a:r>
            <a:r>
              <a:rPr lang="sv-SE" dirty="0" err="1"/>
              <a:t>should</a:t>
            </a:r>
            <a:r>
              <a:rPr lang="sv-SE" dirty="0"/>
              <a:t>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use</a:t>
            </a:r>
            <a:r>
              <a:rPr lang="sv-SE" dirty="0"/>
              <a:t> singular “</a:t>
            </a:r>
            <a:r>
              <a:rPr lang="sv-SE" dirty="0" err="1"/>
              <a:t>they</a:t>
            </a:r>
            <a:r>
              <a:rPr lang="sv-SE" dirty="0"/>
              <a:t>” in </a:t>
            </a:r>
            <a:r>
              <a:rPr lang="sv-SE" dirty="0" err="1"/>
              <a:t>education</a:t>
            </a:r>
            <a:r>
              <a:rPr lang="sv-SE" dirty="0"/>
              <a:t>?</a:t>
            </a:r>
          </a:p>
          <a:p>
            <a:pPr marL="514350" indent="-514350">
              <a:buClr>
                <a:schemeClr val="tx1"/>
              </a:buClr>
              <a:buSzPct val="100000"/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290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EBFAF-B7A5-F24B-AE79-344797AEE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Module’s 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FAD22-ECD8-4B4E-BF03-149EC9D0F3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0" lvl="0" indent="-514350">
              <a:spcBef>
                <a:spcPts val="360"/>
              </a:spcBef>
              <a:buClr>
                <a:schemeClr val="tx1"/>
              </a:buClr>
              <a:buSzPct val="100000"/>
              <a:buAutoNum type="arabicPeriod"/>
            </a:pPr>
            <a:r>
              <a:rPr lang="sv-SE" dirty="0"/>
              <a:t>To </a:t>
            </a:r>
            <a:r>
              <a:rPr lang="sv-SE" dirty="0" err="1"/>
              <a:t>explain</a:t>
            </a:r>
            <a:r>
              <a:rPr lang="sv-SE" dirty="0"/>
              <a:t> the </a:t>
            </a:r>
            <a:r>
              <a:rPr lang="sv-SE" dirty="0" err="1"/>
              <a:t>terminology</a:t>
            </a:r>
            <a:r>
              <a:rPr lang="sv-SE" dirty="0"/>
              <a:t> </a:t>
            </a:r>
            <a:r>
              <a:rPr lang="sv-SE" dirty="0" err="1"/>
              <a:t>connected</a:t>
            </a:r>
            <a:r>
              <a:rPr lang="sv-SE" dirty="0"/>
              <a:t> to </a:t>
            </a:r>
            <a:r>
              <a:rPr lang="sv-SE" dirty="0" err="1"/>
              <a:t>language</a:t>
            </a:r>
            <a:r>
              <a:rPr lang="sv-SE" dirty="0"/>
              <a:t> </a:t>
            </a:r>
            <a:r>
              <a:rPr lang="sv-SE" dirty="0" err="1"/>
              <a:t>use</a:t>
            </a:r>
            <a:r>
              <a:rPr lang="sv-SE" dirty="0"/>
              <a:t> and gender-</a:t>
            </a:r>
            <a:r>
              <a:rPr lang="sv-SE" dirty="0" err="1"/>
              <a:t>inclusivity</a:t>
            </a:r>
            <a:endParaRPr lang="sv-SE" dirty="0"/>
          </a:p>
          <a:p>
            <a:pPr marL="685800" lvl="0" indent="-514350">
              <a:spcBef>
                <a:spcPts val="360"/>
              </a:spcBef>
              <a:buClr>
                <a:schemeClr val="tx1"/>
              </a:buClr>
              <a:buSzPct val="100000"/>
              <a:buAutoNum type="arabicPeriod"/>
            </a:pPr>
            <a:endParaRPr lang="sv-SE" dirty="0"/>
          </a:p>
          <a:p>
            <a:pPr marL="685800" lvl="0" indent="-514350">
              <a:spcBef>
                <a:spcPts val="360"/>
              </a:spcBef>
              <a:buClr>
                <a:schemeClr val="tx1"/>
              </a:buClr>
              <a:buSzPct val="100000"/>
              <a:buAutoNum type="arabicPeriod"/>
            </a:pPr>
            <a:r>
              <a:rPr lang="sv-SE" dirty="0"/>
              <a:t>To </a:t>
            </a:r>
            <a:r>
              <a:rPr lang="sv-SE" dirty="0" err="1"/>
              <a:t>give</a:t>
            </a:r>
            <a:r>
              <a:rPr lang="sv-SE" dirty="0"/>
              <a:t> </a:t>
            </a:r>
            <a:r>
              <a:rPr lang="sv-SE" dirty="0" err="1"/>
              <a:t>examples</a:t>
            </a:r>
            <a:r>
              <a:rPr lang="sv-SE" dirty="0"/>
              <a:t> </a:t>
            </a:r>
            <a:r>
              <a:rPr lang="sv-SE" dirty="0" err="1"/>
              <a:t>about</a:t>
            </a:r>
            <a:r>
              <a:rPr lang="sv-SE" dirty="0"/>
              <a:t> </a:t>
            </a:r>
            <a:r>
              <a:rPr lang="sv-SE" dirty="0" err="1"/>
              <a:t>what</a:t>
            </a:r>
            <a:r>
              <a:rPr lang="sv-SE" dirty="0"/>
              <a:t> to </a:t>
            </a:r>
            <a:r>
              <a:rPr lang="sv-SE" dirty="0" err="1"/>
              <a:t>consider</a:t>
            </a:r>
            <a:r>
              <a:rPr lang="sv-SE" dirty="0"/>
              <a:t> in </a:t>
            </a:r>
            <a:r>
              <a:rPr lang="sv-SE" dirty="0" err="1"/>
              <a:t>your</a:t>
            </a:r>
            <a:r>
              <a:rPr lang="sv-SE" dirty="0"/>
              <a:t> </a:t>
            </a:r>
            <a:r>
              <a:rPr lang="sv-SE" dirty="0" err="1"/>
              <a:t>educational</a:t>
            </a:r>
            <a:r>
              <a:rPr lang="sv-SE" dirty="0"/>
              <a:t> </a:t>
            </a:r>
            <a:r>
              <a:rPr lang="sv-SE" dirty="0" err="1"/>
              <a:t>practice</a:t>
            </a:r>
            <a:endParaRPr lang="sv-SE" dirty="0"/>
          </a:p>
          <a:p>
            <a:pPr marL="685800" lvl="0" indent="-514350">
              <a:spcBef>
                <a:spcPts val="360"/>
              </a:spcBef>
              <a:buClr>
                <a:schemeClr val="tx1"/>
              </a:buClr>
              <a:buSzPct val="100000"/>
              <a:buAutoNum type="arabicPeriod"/>
            </a:pPr>
            <a:endParaRPr lang="sv-SE" dirty="0"/>
          </a:p>
          <a:p>
            <a:pPr marL="685800" lvl="0" indent="-514350">
              <a:spcBef>
                <a:spcPts val="360"/>
              </a:spcBef>
              <a:buClr>
                <a:schemeClr val="tx1"/>
              </a:buClr>
              <a:buSzPct val="100000"/>
              <a:buAutoNum type="arabicPeriod"/>
            </a:pPr>
            <a:r>
              <a:rPr lang="sv-SE" dirty="0"/>
              <a:t>To </a:t>
            </a:r>
            <a:r>
              <a:rPr lang="sv-SE" dirty="0" err="1"/>
              <a:t>give</a:t>
            </a:r>
            <a:r>
              <a:rPr lang="sv-SE" dirty="0"/>
              <a:t>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literature</a:t>
            </a:r>
            <a:r>
              <a:rPr lang="sv-SE" dirty="0"/>
              <a:t> to </a:t>
            </a:r>
            <a:r>
              <a:rPr lang="sv-SE" dirty="0" err="1"/>
              <a:t>consult</a:t>
            </a:r>
            <a:r>
              <a:rPr lang="sv-SE" dirty="0"/>
              <a:t> </a:t>
            </a:r>
            <a:r>
              <a:rPr lang="sv-SE" dirty="0" err="1"/>
              <a:t>before</a:t>
            </a:r>
            <a:r>
              <a:rPr lang="sv-SE" dirty="0"/>
              <a:t> putting </a:t>
            </a:r>
            <a:r>
              <a:rPr lang="sv-SE" dirty="0" err="1"/>
              <a:t>together</a:t>
            </a:r>
            <a:r>
              <a:rPr lang="sv-SE" dirty="0"/>
              <a:t> </a:t>
            </a:r>
            <a:r>
              <a:rPr lang="sv-SE" dirty="0" err="1"/>
              <a:t>your</a:t>
            </a:r>
            <a:r>
              <a:rPr lang="sv-SE" dirty="0"/>
              <a:t> </a:t>
            </a:r>
            <a:r>
              <a:rPr lang="sv-SE" dirty="0" err="1"/>
              <a:t>class</a:t>
            </a:r>
            <a:endParaRPr lang="sv-SE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011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37F8E-6EE9-8D47-8A12-843A76588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2.1 List of basic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FC147-538C-0845-B1A1-7339CFC4C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25000" lnSpcReduction="20000"/>
          </a:bodyPr>
          <a:lstStyle/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ts val="1018"/>
              <a:buNone/>
            </a:pP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Many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people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think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of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the terms “sex” and “gender” as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interchangeable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.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While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these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two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terms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are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connected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, the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picture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is not as 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4"/>
                  </a:ext>
                </a:extLst>
              </a:rPr>
              <a:t>simple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.</a:t>
            </a:r>
            <a:endParaRPr lang="sv-SE" sz="7200" b="1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ts val="1018"/>
              <a:buNone/>
            </a:pPr>
            <a:endParaRPr lang="sv-SE" sz="7200" b="1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ts val="1018"/>
              <a:buNone/>
            </a:pPr>
            <a:r>
              <a:rPr lang="sv-SE" sz="72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Sex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ts val="1018"/>
              <a:buNone/>
            </a:pP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Sex is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generally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assigned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based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on a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baby’s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genitalia</a:t>
            </a:r>
            <a:endParaRPr lang="sv-SE" sz="7200" b="1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ts val="1018"/>
              <a:buNone/>
            </a:pPr>
            <a:endParaRPr lang="sv-SE" sz="7200" b="1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ts val="1018"/>
              <a:buNone/>
            </a:pPr>
            <a:r>
              <a:rPr lang="sv-SE" sz="72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Gender </a:t>
            </a:r>
            <a:endParaRPr lang="sv-SE" sz="7200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ts val="1018"/>
              <a:buNone/>
            </a:pP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Gender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refers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to the social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attributes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and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opportunities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associated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with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being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male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and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female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and the relationships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between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women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and men and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girls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and boys, as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well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as the relations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between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women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and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those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between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men.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These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attributes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,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opportunities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and relationships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are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socially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constructed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and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are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learned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through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socialization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processes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.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They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are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context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/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time-specific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and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changeable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. 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ts val="1018"/>
              <a:buNone/>
            </a:pPr>
            <a:endParaRPr lang="sv-SE" sz="7200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ts val="1018"/>
              <a:buNone/>
            </a:pP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Gender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determines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what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is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expected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,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allowed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and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valued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in a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woman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or a man in a given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context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. In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most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societies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there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are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differences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and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inequalities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between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women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and men in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responsibilities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assigned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,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activities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undertaken, access to and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control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over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resources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, as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well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as decision-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making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opportunities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. Gender is part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of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the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broader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socio-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cultural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sz="72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context</a:t>
            </a:r>
            <a:r>
              <a:rPr lang="sv-SE" sz="7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. </a:t>
            </a:r>
            <a:endParaRPr lang="sv-SE" sz="7200" dirty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285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7922B-06F9-9F49-89A2-9EE31A0D6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Overview of basic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49963-1CD3-9943-901F-39E2AEC73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70000"/>
              </a:lnSpc>
              <a:spcBef>
                <a:spcPts val="800"/>
              </a:spcBef>
              <a:buClr>
                <a:srgbClr val="000000"/>
              </a:buClr>
              <a:buSzPts val="1800"/>
              <a:buNone/>
            </a:pPr>
            <a:r>
              <a:rPr lang="sv-SE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SEX 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is </a:t>
            </a:r>
            <a:r>
              <a:rPr lang="sv-SE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what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you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were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assigned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at </a:t>
            </a:r>
            <a:r>
              <a:rPr lang="sv-SE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birth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, </a:t>
            </a:r>
            <a:r>
              <a:rPr lang="sv-SE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based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on a combination </a:t>
            </a:r>
            <a:r>
              <a:rPr lang="sv-SE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of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physical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features</a:t>
            </a:r>
          </a:p>
          <a:p>
            <a:pPr marL="0" lvl="0" indent="0">
              <a:lnSpc>
                <a:spcPct val="70000"/>
              </a:lnSpc>
              <a:spcBef>
                <a:spcPts val="800"/>
              </a:spcBef>
              <a:buClr>
                <a:srgbClr val="000000"/>
              </a:buClr>
              <a:buSzPts val="1800"/>
              <a:buNone/>
            </a:pPr>
            <a:endParaRPr lang="sv-SE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pPr marL="0" lvl="0" indent="0">
              <a:lnSpc>
                <a:spcPct val="70000"/>
              </a:lnSpc>
              <a:spcBef>
                <a:spcPts val="800"/>
              </a:spcBef>
              <a:buClr>
                <a:srgbClr val="000000"/>
              </a:buClr>
              <a:buSzPts val="1800"/>
              <a:buNone/>
            </a:pPr>
            <a:r>
              <a:rPr lang="sv-SE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GENDER IDENTITY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is </a:t>
            </a:r>
            <a:r>
              <a:rPr lang="sv-SE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your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innermost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concept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of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self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as </a:t>
            </a:r>
            <a:r>
              <a:rPr lang="sv-SE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female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, </a:t>
            </a:r>
            <a:r>
              <a:rPr lang="sv-SE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male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, a </a:t>
            </a:r>
            <a:r>
              <a:rPr lang="sv-SE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blend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of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the </a:t>
            </a:r>
            <a:r>
              <a:rPr lang="sv-SE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two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, or </a:t>
            </a:r>
            <a:r>
              <a:rPr lang="sv-SE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something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else</a:t>
            </a:r>
            <a:endParaRPr lang="sv-SE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pPr marL="0" lvl="0" indent="0">
              <a:lnSpc>
                <a:spcPct val="70000"/>
              </a:lnSpc>
              <a:spcBef>
                <a:spcPts val="800"/>
              </a:spcBef>
              <a:buClr>
                <a:srgbClr val="000000"/>
              </a:buClr>
              <a:buSzPts val="1800"/>
              <a:buNone/>
            </a:pPr>
            <a:endParaRPr lang="sv-SE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pPr marL="0" lvl="0" indent="0">
              <a:lnSpc>
                <a:spcPct val="70000"/>
              </a:lnSpc>
              <a:spcBef>
                <a:spcPts val="800"/>
              </a:spcBef>
              <a:buClr>
                <a:srgbClr val="000000"/>
              </a:buClr>
              <a:buSzPts val="1800"/>
              <a:buNone/>
            </a:pPr>
            <a:r>
              <a:rPr lang="sv-SE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GENDER EXPRESSION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is the </a:t>
            </a:r>
            <a:r>
              <a:rPr lang="sv-SE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external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appearance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of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your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identity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and </a:t>
            </a:r>
            <a:r>
              <a:rPr lang="sv-SE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what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others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perceive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of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649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7B2B9-DAA6-4C41-8742-A89338BDC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Some other relevant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16C7C-2988-F242-9F8A-EF5C8BE4C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lnSpc>
                <a:spcPct val="110000"/>
              </a:lnSpc>
              <a:spcBef>
                <a:spcPts val="800"/>
              </a:spcBef>
              <a:buClr>
                <a:srgbClr val="000000"/>
              </a:buClr>
              <a:buSzPts val="1600"/>
              <a:buNone/>
            </a:pPr>
            <a:r>
              <a:rPr lang="sv-SE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GENDER ROLE 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is 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the set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of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functions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,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activities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, and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behaviours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commonly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expected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of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girls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/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women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and boys/men by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society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.</a:t>
            </a:r>
            <a:endParaRPr lang="sv-SE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pPr marL="0" lvl="0" indent="0">
              <a:lnSpc>
                <a:spcPct val="110000"/>
              </a:lnSpc>
              <a:spcBef>
                <a:spcPts val="800"/>
              </a:spcBef>
              <a:buClr>
                <a:srgbClr val="000000"/>
              </a:buClr>
              <a:buSzPts val="1600"/>
              <a:buNone/>
            </a:pPr>
            <a:endParaRPr lang="sv-SE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pPr marL="0" lvl="0" indent="0">
              <a:lnSpc>
                <a:spcPct val="110000"/>
              </a:lnSpc>
              <a:spcBef>
                <a:spcPts val="800"/>
              </a:spcBef>
              <a:buClr>
                <a:srgbClr val="000000"/>
              </a:buClr>
              <a:buSzPts val="1600"/>
              <a:buNone/>
            </a:pPr>
            <a:r>
              <a:rPr lang="sv-SE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GENDER STEREOTYPES 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is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a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generalized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view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or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preconception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about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attributes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or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characteristics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, or the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roles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that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are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or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ought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to be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possessed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by, or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performed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by,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women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and men. A gender stereotype is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harmful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when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it limits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women’s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and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men’s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capacity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to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develop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their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personal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abilities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,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pursue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their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professional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careers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and/or make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choices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about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their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lives</a:t>
            </a:r>
            <a:endParaRPr lang="sv-SE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pPr marL="0" lvl="0" indent="0">
              <a:lnSpc>
                <a:spcPct val="110000"/>
              </a:lnSpc>
              <a:spcBef>
                <a:spcPts val="800"/>
              </a:spcBef>
              <a:buClr>
                <a:srgbClr val="000000"/>
              </a:buClr>
              <a:buSzPts val="1600"/>
              <a:buNone/>
            </a:pPr>
            <a:endParaRPr lang="sv-SE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pPr marL="0" lvl="0" indent="0">
              <a:lnSpc>
                <a:spcPct val="110000"/>
              </a:lnSpc>
              <a:spcBef>
                <a:spcPts val="800"/>
              </a:spcBef>
              <a:buClr>
                <a:srgbClr val="000000"/>
              </a:buClr>
              <a:buSzPts val="1600"/>
              <a:buNone/>
            </a:pPr>
            <a:r>
              <a:rPr lang="sv-SE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GENDER LITERACY </a:t>
            </a:r>
            <a:r>
              <a:rPr lang="sv-S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is 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the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ability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to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participate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knowledgeably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in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discussions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of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gender and gender-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related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sv-SE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topics</a:t>
            </a:r>
            <a:r>
              <a:rPr lang="sv-SE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57200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3EA3B-80F2-634D-806D-0B2CA8F77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2.2 Gender </a:t>
            </a:r>
            <a:r>
              <a:rPr lang="sv-SE" b="1" dirty="0" err="1"/>
              <a:t>balance</a:t>
            </a:r>
            <a:r>
              <a:rPr lang="sv-SE" b="1" dirty="0"/>
              <a:t> </a:t>
            </a:r>
            <a:r>
              <a:rPr lang="sv-SE" b="1" dirty="0" err="1"/>
              <a:t>through</a:t>
            </a:r>
            <a:r>
              <a:rPr lang="sv-SE" b="1" dirty="0"/>
              <a:t> </a:t>
            </a:r>
            <a:r>
              <a:rPr lang="sv-SE" b="1" dirty="0" err="1"/>
              <a:t>language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E1F40-0446-1A49-B160-B4151EF36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15000"/>
              </a:lnSpc>
              <a:spcBef>
                <a:spcPts val="0"/>
              </a:spcBef>
              <a:buSzPct val="64864"/>
              <a:buNone/>
            </a:pPr>
            <a:r>
              <a:rPr lang="sv-SE" dirty="0"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vocabulary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gender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continues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to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evolve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there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is no universal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agreement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about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the definitions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many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terms.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endParaRPr lang="sv-SE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Nonetheless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it is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always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worth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doing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our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best to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stay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informed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. The precise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use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terms in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regards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to gender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can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have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significant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impact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on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overcoming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many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the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misperceptions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biases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associated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v-SE" dirty="0" err="1">
                <a:latin typeface="Arial"/>
                <a:ea typeface="Arial"/>
                <a:cs typeface="Arial"/>
                <a:sym typeface="Arial"/>
              </a:rPr>
              <a:t>with</a:t>
            </a:r>
            <a:r>
              <a:rPr lang="sv-SE" dirty="0">
                <a:latin typeface="Arial"/>
                <a:ea typeface="Arial"/>
                <a:cs typeface="Arial"/>
                <a:sym typeface="Arial"/>
              </a:rPr>
              <a:t> gender.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319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1217</Words>
  <Application>Microsoft Macintosh PowerPoint</Application>
  <PresentationFormat>Widescreen</PresentationFormat>
  <Paragraphs>93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Merriweather</vt:lpstr>
      <vt:lpstr>Open Sans</vt:lpstr>
      <vt:lpstr>Office Theme</vt:lpstr>
      <vt:lpstr>Custom Design</vt:lpstr>
      <vt:lpstr>Module 2: Gender balance through language</vt:lpstr>
      <vt:lpstr>Table of contents</vt:lpstr>
      <vt:lpstr>Why should you do this module</vt:lpstr>
      <vt:lpstr>Questions to start the module with </vt:lpstr>
      <vt:lpstr>Module’s objective</vt:lpstr>
      <vt:lpstr>2.1 List of basic terms</vt:lpstr>
      <vt:lpstr>Overview of basic terms</vt:lpstr>
      <vt:lpstr>Some other relevant terms</vt:lpstr>
      <vt:lpstr>2.2 Gender balance through language</vt:lpstr>
      <vt:lpstr>Legal aspects</vt:lpstr>
      <vt:lpstr>Inclusive learning environment</vt:lpstr>
      <vt:lpstr>2.3 Examples of inclusive language</vt:lpstr>
      <vt:lpstr>Vocabulary that assigns gender</vt:lpstr>
      <vt:lpstr>Pronouns: singular “they”</vt:lpstr>
      <vt:lpstr>2.4 Perception of gender in education</vt:lpstr>
      <vt:lpstr>Does your class use gender-neutral language?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Branding activities</dc:title>
  <dc:creator>Stavroula Maglavera</dc:creator>
  <cp:lastModifiedBy>Stavroula Maglavera</cp:lastModifiedBy>
  <cp:revision>14</cp:revision>
  <dcterms:created xsi:type="dcterms:W3CDTF">2022-12-13T14:13:49Z</dcterms:created>
  <dcterms:modified xsi:type="dcterms:W3CDTF">2024-01-25T09:49:33Z</dcterms:modified>
</cp:coreProperties>
</file>