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4" roundtripDataSignature="AMtx7miTA3L70P7DquH/zQV11wTBpY789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10" Type="http://schemas.openxmlformats.org/officeDocument/2006/relationships/slide" Target="slides/slide5.xml"/><Relationship Id="rId54"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b3792f9e0b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b3792f9e0b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g2b3792f9e0b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b3792f9e0b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b3792f9e0b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g2b3792f9e0b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b3792f9e0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b3792f9e0b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g2b3792f9e0b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b3792f9e0b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2b3792f9e0b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g2b3792f9e0b_2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b3792f9e0b_2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2b3792f9e0b_2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g2b3792f9e0b_2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 name="Google Shape;48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4.jp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7.jp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4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22" name="Google Shape;22;p45"/>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23" name="Google Shape;23;p45"/>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4" name="Google Shape;24;p45"/>
          <p:cNvPicPr preferRelativeResize="0"/>
          <p:nvPr/>
        </p:nvPicPr>
        <p:blipFill rotWithShape="1">
          <a:blip r:embed="rId4">
            <a:alphaModFix/>
          </a:blip>
          <a:srcRect b="0" l="0" r="0" t="0"/>
          <a:stretch/>
        </p:blipFill>
        <p:spPr>
          <a:xfrm>
            <a:off x="0" y="284205"/>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9" name="Shape 79"/>
        <p:cNvGrpSpPr/>
        <p:nvPr/>
      </p:nvGrpSpPr>
      <p:grpSpPr>
        <a:xfrm>
          <a:off x="0" y="0"/>
          <a:ext cx="0" cy="0"/>
          <a:chOff x="0" y="0"/>
          <a:chExt cx="0" cy="0"/>
        </a:xfrm>
      </p:grpSpPr>
      <p:sp>
        <p:nvSpPr>
          <p:cNvPr id="80" name="Google Shape;80;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5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5" name="Shape 85"/>
        <p:cNvGrpSpPr/>
        <p:nvPr/>
      </p:nvGrpSpPr>
      <p:grpSpPr>
        <a:xfrm>
          <a:off x="0" y="0"/>
          <a:ext cx="0" cy="0"/>
          <a:chOff x="0" y="0"/>
          <a:chExt cx="0" cy="0"/>
        </a:xfrm>
      </p:grpSpPr>
      <p:sp>
        <p:nvSpPr>
          <p:cNvPr id="86" name="Google Shape;86;p5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5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8" name="Shape 98"/>
        <p:cNvGrpSpPr/>
        <p:nvPr/>
      </p:nvGrpSpPr>
      <p:grpSpPr>
        <a:xfrm>
          <a:off x="0" y="0"/>
          <a:ext cx="0" cy="0"/>
          <a:chOff x="0" y="0"/>
          <a:chExt cx="0" cy="0"/>
        </a:xfrm>
      </p:grpSpPr>
      <p:sp>
        <p:nvSpPr>
          <p:cNvPr id="99" name="Google Shape;99;p5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5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1" name="Google Shape;101;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4" name="Shape 104"/>
        <p:cNvGrpSpPr/>
        <p:nvPr/>
      </p:nvGrpSpPr>
      <p:grpSpPr>
        <a:xfrm>
          <a:off x="0" y="0"/>
          <a:ext cx="0" cy="0"/>
          <a:chOff x="0" y="0"/>
          <a:chExt cx="0" cy="0"/>
        </a:xfrm>
      </p:grpSpPr>
      <p:sp>
        <p:nvSpPr>
          <p:cNvPr id="105" name="Google Shape;105;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5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0" name="Shape 110"/>
        <p:cNvGrpSpPr/>
        <p:nvPr/>
      </p:nvGrpSpPr>
      <p:grpSpPr>
        <a:xfrm>
          <a:off x="0" y="0"/>
          <a:ext cx="0" cy="0"/>
          <a:chOff x="0" y="0"/>
          <a:chExt cx="0" cy="0"/>
        </a:xfrm>
      </p:grpSpPr>
      <p:sp>
        <p:nvSpPr>
          <p:cNvPr id="111" name="Google Shape;111;p5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 name="Google Shape;112;p5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13" name="Google Shape;113;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6" name="Shape 116"/>
        <p:cNvGrpSpPr/>
        <p:nvPr/>
      </p:nvGrpSpPr>
      <p:grpSpPr>
        <a:xfrm>
          <a:off x="0" y="0"/>
          <a:ext cx="0" cy="0"/>
          <a:chOff x="0" y="0"/>
          <a:chExt cx="0" cy="0"/>
        </a:xfrm>
      </p:grpSpPr>
      <p:sp>
        <p:nvSpPr>
          <p:cNvPr id="117" name="Google Shape;117;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 name="Google Shape;118;p6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6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 name="Google Shape;120;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3" name="Shape 123"/>
        <p:cNvGrpSpPr/>
        <p:nvPr/>
      </p:nvGrpSpPr>
      <p:grpSpPr>
        <a:xfrm>
          <a:off x="0" y="0"/>
          <a:ext cx="0" cy="0"/>
          <a:chOff x="0" y="0"/>
          <a:chExt cx="0" cy="0"/>
        </a:xfrm>
      </p:grpSpPr>
      <p:sp>
        <p:nvSpPr>
          <p:cNvPr id="124" name="Google Shape;124;p6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 name="Google Shape;125;p6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6" name="Google Shape;126;p6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 name="Google Shape;127;p6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8" name="Google Shape;128;p6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2" name="Shape 132"/>
        <p:cNvGrpSpPr/>
        <p:nvPr/>
      </p:nvGrpSpPr>
      <p:grpSpPr>
        <a:xfrm>
          <a:off x="0" y="0"/>
          <a:ext cx="0" cy="0"/>
          <a:chOff x="0" y="0"/>
          <a:chExt cx="0" cy="0"/>
        </a:xfrm>
      </p:grpSpPr>
      <p:sp>
        <p:nvSpPr>
          <p:cNvPr id="133" name="Google Shape;133;p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4" name="Google Shape;134;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7" name="Shape 137"/>
        <p:cNvGrpSpPr/>
        <p:nvPr/>
      </p:nvGrpSpPr>
      <p:grpSpPr>
        <a:xfrm>
          <a:off x="0" y="0"/>
          <a:ext cx="0" cy="0"/>
          <a:chOff x="0" y="0"/>
          <a:chExt cx="0" cy="0"/>
        </a:xfrm>
      </p:grpSpPr>
      <p:sp>
        <p:nvSpPr>
          <p:cNvPr id="138" name="Google Shape;138;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1" name="Shape 141"/>
        <p:cNvGrpSpPr/>
        <p:nvPr/>
      </p:nvGrpSpPr>
      <p:grpSpPr>
        <a:xfrm>
          <a:off x="0" y="0"/>
          <a:ext cx="0" cy="0"/>
          <a:chOff x="0" y="0"/>
          <a:chExt cx="0" cy="0"/>
        </a:xfrm>
      </p:grpSpPr>
      <p:sp>
        <p:nvSpPr>
          <p:cNvPr id="142" name="Google Shape;142;p6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3" name="Google Shape;143;p6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44" name="Google Shape;144;p6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5" name="Google Shape;145;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31" name="Google Shape;31;p46"/>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32" name="Google Shape;32;p46"/>
          <p:cNvPicPr preferRelativeResize="0"/>
          <p:nvPr/>
        </p:nvPicPr>
        <p:blipFill rotWithShape="1">
          <a:blip r:embed="rId3">
            <a:alphaModFix/>
          </a:blip>
          <a:srcRect b="0" l="0" r="0" t="0"/>
          <a:stretch/>
        </p:blipFill>
        <p:spPr>
          <a:xfrm>
            <a:off x="0" y="6198393"/>
            <a:ext cx="658770" cy="681037"/>
          </a:xfrm>
          <a:prstGeom prst="rect">
            <a:avLst/>
          </a:prstGeom>
          <a:noFill/>
          <a:ln>
            <a:noFill/>
          </a:ln>
        </p:spPr>
      </p:pic>
      <p:pic>
        <p:nvPicPr>
          <p:cNvPr id="33" name="Google Shape;33;p46"/>
          <p:cNvPicPr preferRelativeResize="0"/>
          <p:nvPr/>
        </p:nvPicPr>
        <p:blipFill rotWithShape="1">
          <a:blip r:embed="rId4">
            <a:alphaModFix/>
          </a:blip>
          <a:srcRect b="0" l="0" r="0" t="0"/>
          <a:stretch/>
        </p:blipFill>
        <p:spPr>
          <a:xfrm>
            <a:off x="11426203" y="6198393"/>
            <a:ext cx="789931" cy="63563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8" name="Shape 148"/>
        <p:cNvGrpSpPr/>
        <p:nvPr/>
      </p:nvGrpSpPr>
      <p:grpSpPr>
        <a:xfrm>
          <a:off x="0" y="0"/>
          <a:ext cx="0" cy="0"/>
          <a:chOff x="0" y="0"/>
          <a:chExt cx="0" cy="0"/>
        </a:xfrm>
      </p:grpSpPr>
      <p:sp>
        <p:nvSpPr>
          <p:cNvPr id="149" name="Google Shape;149;p6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 name="Google Shape;150;p65"/>
          <p:cNvSpPr/>
          <p:nvPr>
            <p:ph idx="2" type="pic"/>
          </p:nvPr>
        </p:nvSpPr>
        <p:spPr>
          <a:xfrm>
            <a:off x="5183188" y="987425"/>
            <a:ext cx="6172200" cy="4873625"/>
          </a:xfrm>
          <a:prstGeom prst="rect">
            <a:avLst/>
          </a:prstGeom>
          <a:noFill/>
          <a:ln>
            <a:noFill/>
          </a:ln>
        </p:spPr>
      </p:sp>
      <p:sp>
        <p:nvSpPr>
          <p:cNvPr id="151" name="Google Shape;151;p6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2" name="Google Shape;152;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5" name="Shape 155"/>
        <p:cNvGrpSpPr/>
        <p:nvPr/>
      </p:nvGrpSpPr>
      <p:grpSpPr>
        <a:xfrm>
          <a:off x="0" y="0"/>
          <a:ext cx="0" cy="0"/>
          <a:chOff x="0" y="0"/>
          <a:chExt cx="0" cy="0"/>
        </a:xfrm>
      </p:grpSpPr>
      <p:sp>
        <p:nvSpPr>
          <p:cNvPr id="156" name="Google Shape;156;p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 name="Google Shape;157;p6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 name="Google Shape;158;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1" name="Shape 161"/>
        <p:cNvGrpSpPr/>
        <p:nvPr/>
      </p:nvGrpSpPr>
      <p:grpSpPr>
        <a:xfrm>
          <a:off x="0" y="0"/>
          <a:ext cx="0" cy="0"/>
          <a:chOff x="0" y="0"/>
          <a:chExt cx="0" cy="0"/>
        </a:xfrm>
      </p:grpSpPr>
      <p:sp>
        <p:nvSpPr>
          <p:cNvPr id="162" name="Google Shape;162;p6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3" name="Google Shape;163;p6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 name="Shape 34"/>
        <p:cNvGrpSpPr/>
        <p:nvPr/>
      </p:nvGrpSpPr>
      <p:grpSpPr>
        <a:xfrm>
          <a:off x="0" y="0"/>
          <a:ext cx="0" cy="0"/>
          <a:chOff x="0" y="0"/>
          <a:chExt cx="0" cy="0"/>
        </a:xfrm>
      </p:grpSpPr>
      <p:sp>
        <p:nvSpPr>
          <p:cNvPr id="35" name="Google Shape;35;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 name="Shape 38"/>
        <p:cNvGrpSpPr/>
        <p:nvPr/>
      </p:nvGrpSpPr>
      <p:grpSpPr>
        <a:xfrm>
          <a:off x="0" y="0"/>
          <a:ext cx="0" cy="0"/>
          <a:chOff x="0" y="0"/>
          <a:chExt cx="0" cy="0"/>
        </a:xfrm>
      </p:grpSpPr>
      <p:sp>
        <p:nvSpPr>
          <p:cNvPr id="39" name="Google Shape;39;p4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4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1" name="Google Shape;41;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4" name="Shape 44"/>
        <p:cNvGrpSpPr/>
        <p:nvPr/>
      </p:nvGrpSpPr>
      <p:grpSpPr>
        <a:xfrm>
          <a:off x="0" y="0"/>
          <a:ext cx="0" cy="0"/>
          <a:chOff x="0" y="0"/>
          <a:chExt cx="0" cy="0"/>
        </a:xfrm>
      </p:grpSpPr>
      <p:sp>
        <p:nvSpPr>
          <p:cNvPr id="45" name="Google Shape;45;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4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4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 name="Shape 51"/>
        <p:cNvGrpSpPr/>
        <p:nvPr/>
      </p:nvGrpSpPr>
      <p:grpSpPr>
        <a:xfrm>
          <a:off x="0" y="0"/>
          <a:ext cx="0" cy="0"/>
          <a:chOff x="0" y="0"/>
          <a:chExt cx="0" cy="0"/>
        </a:xfrm>
      </p:grpSpPr>
      <p:sp>
        <p:nvSpPr>
          <p:cNvPr id="52" name="Google Shape;52;p5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5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5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5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6" name="Google Shape;56;p5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 name="Shape 60"/>
        <p:cNvGrpSpPr/>
        <p:nvPr/>
      </p:nvGrpSpPr>
      <p:grpSpPr>
        <a:xfrm>
          <a:off x="0" y="0"/>
          <a:ext cx="0" cy="0"/>
          <a:chOff x="0" y="0"/>
          <a:chExt cx="0" cy="0"/>
        </a:xfrm>
      </p:grpSpPr>
      <p:sp>
        <p:nvSpPr>
          <p:cNvPr id="61" name="Google Shape;61;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5" name="Shape 65"/>
        <p:cNvGrpSpPr/>
        <p:nvPr/>
      </p:nvGrpSpPr>
      <p:grpSpPr>
        <a:xfrm>
          <a:off x="0" y="0"/>
          <a:ext cx="0" cy="0"/>
          <a:chOff x="0" y="0"/>
          <a:chExt cx="0" cy="0"/>
        </a:xfrm>
      </p:grpSpPr>
      <p:sp>
        <p:nvSpPr>
          <p:cNvPr id="66" name="Google Shape;66;p5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5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8" name="Google Shape;68;p5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2" name="Shape 72"/>
        <p:cNvGrpSpPr/>
        <p:nvPr/>
      </p:nvGrpSpPr>
      <p:grpSpPr>
        <a:xfrm>
          <a:off x="0" y="0"/>
          <a:ext cx="0" cy="0"/>
          <a:chOff x="0" y="0"/>
          <a:chExt cx="0" cy="0"/>
        </a:xfrm>
      </p:grpSpPr>
      <p:sp>
        <p:nvSpPr>
          <p:cNvPr id="73" name="Google Shape;73;p5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53"/>
          <p:cNvSpPr/>
          <p:nvPr>
            <p:ph idx="2" type="pic"/>
          </p:nvPr>
        </p:nvSpPr>
        <p:spPr>
          <a:xfrm>
            <a:off x="5183188" y="987425"/>
            <a:ext cx="6172200" cy="4873625"/>
          </a:xfrm>
          <a:prstGeom prst="rect">
            <a:avLst/>
          </a:prstGeom>
          <a:noFill/>
          <a:ln>
            <a:noFill/>
          </a:ln>
        </p:spPr>
      </p:sp>
      <p:sp>
        <p:nvSpPr>
          <p:cNvPr id="75" name="Google Shape;75;p5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6" name="Google Shape;76;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4.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3.xml"/><Relationship Id="rId12" Type="http://schemas.openxmlformats.org/officeDocument/2006/relationships/slideLayout" Target="../slideLayouts/slideLayout22.xml"/><Relationship Id="rId1" Type="http://schemas.openxmlformats.org/officeDocument/2006/relationships/image" Target="../media/image4.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44"/>
          <p:cNvPicPr preferRelativeResize="0"/>
          <p:nvPr/>
        </p:nvPicPr>
        <p:blipFill rotWithShape="1">
          <a:blip r:embed="rId1">
            <a:alphaModFix/>
          </a:blip>
          <a:srcRect b="0" l="0" r="0" t="0"/>
          <a:stretch/>
        </p:blipFill>
        <p:spPr>
          <a:xfrm>
            <a:off x="0" y="0"/>
            <a:ext cx="1219200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 name="Shape 91"/>
        <p:cNvGrpSpPr/>
        <p:nvPr/>
      </p:nvGrpSpPr>
      <p:grpSpPr>
        <a:xfrm>
          <a:off x="0" y="0"/>
          <a:ext cx="0" cy="0"/>
          <a:chOff x="0" y="0"/>
          <a:chExt cx="0" cy="0"/>
        </a:xfrm>
      </p:grpSpPr>
      <p:sp>
        <p:nvSpPr>
          <p:cNvPr id="92" name="Google Shape;92;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3" name="Google Shape;93;p5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 name="Google Shape;94;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5" name="Google Shape;95;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6" name="Google Shape;96;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97" name="Google Shape;97;p56"/>
          <p:cNvPicPr preferRelativeResize="0"/>
          <p:nvPr/>
        </p:nvPicPr>
        <p:blipFill rotWithShape="1">
          <a:blip r:embed="rId1">
            <a:alphaModFix/>
          </a:blip>
          <a:srcRect b="0" l="0" r="0" t="0"/>
          <a:stretch/>
        </p:blipFill>
        <p:spPr>
          <a:xfrm>
            <a:off x="0" y="0"/>
            <a:ext cx="1219200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8.png"/><Relationship Id="rId5" Type="http://schemas.openxmlformats.org/officeDocument/2006/relationships/image" Target="../media/image13.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genderedinnovations.stanford.edu/terms/gender.html" TargetMode="External"/><Relationship Id="rId4" Type="http://schemas.openxmlformats.org/officeDocument/2006/relationships/hyperlink" Target="http://genderedinnovations.stanford.edu/terms/sex.html" TargetMode="External"/><Relationship Id="rId5" Type="http://schemas.openxmlformats.org/officeDocument/2006/relationships/hyperlink" Target="http://genderedinnovations.stanford.edu/terms/race.html" TargetMode="External"/><Relationship Id="rId6"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genderedinnovations.stanford.edu/terms/gender.html" TargetMode="Externa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gendershades.org/overview.html" TargetMode="External"/><Relationship Id="rId4" Type="http://schemas.openxmlformats.org/officeDocument/2006/relationships/hyperlink" Target="https://www.media.mit.edu/publications/actionable-auditing-investigating-the-impact-of-publicly-naming-biased-performance-results-of-commercial-ai-products/" TargetMode="External"/><Relationship Id="rId5"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en.wikipedia.org/wiki/Cambridge,_Massachusetts" TargetMode="External"/><Relationship Id="rId4" Type="http://schemas.openxmlformats.org/officeDocument/2006/relationships/image" Target="../media/image24.png"/><Relationship Id="rId5" Type="http://schemas.openxmlformats.org/officeDocument/2006/relationships/image" Target="../media/image23.png"/><Relationship Id="rId6" Type="http://schemas.openxmlformats.org/officeDocument/2006/relationships/image" Target="../media/image21.png"/><Relationship Id="rId7"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www.usatoday.com/story/news/nation/2014/11/18/ferguson-black-arrest-rates/19043207/" TargetMode="External"/><Relationship Id="rId4" Type="http://schemas.openxmlformats.org/officeDocument/2006/relationships/hyperlink" Target="https://www.aclu.org/news/privacy-technology/how-is-face-recognition-surveillance-technology-racist/" TargetMode="External"/><Relationship Id="rId5" Type="http://schemas.openxmlformats.org/officeDocument/2006/relationships/hyperlink" Target="https://detroitmi.gov/webapp/project-green-light-map" TargetMode="External"/><Relationship Id="rId6" Type="http://schemas.openxmlformats.org/officeDocument/2006/relationships/hyperlink" Target="http://racialdotmap.demographics.coopercenter.org/" TargetMode="External"/><Relationship Id="rId7"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genderedinnovations.stanford.edu/case-studies/facial.html#tabs-2"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0.jpg"/><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s://www.ungei.org/sites/default/files/A-Guide-for-Gender-Equality-in-Teacher-Education-Policy-Practices-2015-eng.pdf" TargetMode="External"/><Relationship Id="rId4" Type="http://schemas.openxmlformats.org/officeDocument/2006/relationships/hyperlink" Target="https://doi.org/10.4135/9781446200919.n1" TargetMode="External"/><Relationship Id="rId5" Type="http://schemas.openxmlformats.org/officeDocument/2006/relationships/hyperlink" Target="https://www.sagepub.com/sites/default/files/upm-binaries/54590_dovido,_chapter_1.pdf" TargetMode="External"/><Relationship Id="rId6" Type="http://schemas.openxmlformats.org/officeDocument/2006/relationships/hyperlink" Target="https://www.sciencedirect.com/journal/research-in-organizational-behavior" TargetMode="External"/><Relationship Id="rId7" Type="http://schemas.openxmlformats.org/officeDocument/2006/relationships/hyperlink" Target="https://www.sciencedirect.com/journal/research-in-organizational-behavior/vol/32/suppl/C" TargetMode="External"/><Relationship Id="rId8" Type="http://schemas.openxmlformats.org/officeDocument/2006/relationships/hyperlink" Target="https://psycnet.apa.org/doi/10.1016/j.jesp.2020.103980"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hyperlink" Target="https://doi.org/10.3102/0002831218759034" TargetMode="External"/><Relationship Id="rId4" Type="http://schemas.openxmlformats.org/officeDocument/2006/relationships/hyperlink" Target="https://proceedings.mlr.press/v81/buolamwini18a/buolamwini18a.pdf" TargetMode="External"/><Relationship Id="rId9" Type="http://schemas.openxmlformats.org/officeDocument/2006/relationships/hyperlink" Target="https://genderedinnovations.stanford.edu/fix-the-knowledge.html" TargetMode="External"/><Relationship Id="rId5" Type="http://schemas.openxmlformats.org/officeDocument/2006/relationships/hyperlink" Target="https://eu.boell.org/en/person/katja-diehl" TargetMode="External"/><Relationship Id="rId6" Type="http://schemas.openxmlformats.org/officeDocument/2006/relationships/hyperlink" Target="https://eu.boell.org/en/women-on-the-move-sustainable-mobility-and-gender" TargetMode="External"/><Relationship Id="rId7" Type="http://schemas.openxmlformats.org/officeDocument/2006/relationships/hyperlink" Target="http://creativecommons.org/licenses/by/3.0/igo/" TargetMode="External"/><Relationship Id="rId8" Type="http://schemas.openxmlformats.org/officeDocument/2006/relationships/hyperlink" Target="https://genderedinnovations.stanford.edu/index.html"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hyperlink" Target="http://link.springer.com/article/10.1007/s10648-015-9355-x?view=classic" TargetMode="External"/><Relationship Id="rId4" Type="http://schemas.openxmlformats.org/officeDocument/2006/relationships/hyperlink" Target="https://www.bbc.com/news/world-us-canada-47725946"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hyperlink" Target="https://dandtfordandt.files.wordpress.com/2016/09/gender-pedagogy.pdf"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hyperlink" Target="https://dx.doi.org/10.1007%2Fs10648-015-9355-x" TargetMode="External"/><Relationship Id="rId4" Type="http://schemas.openxmlformats.org/officeDocument/2006/relationships/hyperlink" Target="https://doi.org/10.3389/feduc.2020.571287"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hyperlink" Target="http://genderedinnovations.stanford.edu/case-studies-science.html"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hyperlink" Target="https://doi.org/10.1080/2372966X.2021.1903815"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
          <p:cNvSpPr txBox="1"/>
          <p:nvPr>
            <p:ph type="ctrTitle"/>
          </p:nvPr>
        </p:nvSpPr>
        <p:spPr>
          <a:xfrm>
            <a:off x="1239795" y="2036763"/>
            <a:ext cx="9144000" cy="23876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t>Module 4 DEVELOPMENT OF GENDER EQUITABLE AND INCLUSIVE TEACHING MATERIAL </a:t>
            </a:r>
            <a:endParaRPr/>
          </a:p>
        </p:txBody>
      </p:sp>
      <p:pic>
        <p:nvPicPr>
          <p:cNvPr id="172" name="Google Shape;172;p1"/>
          <p:cNvPicPr preferRelativeResize="0"/>
          <p:nvPr/>
        </p:nvPicPr>
        <p:blipFill rotWithShape="1">
          <a:blip r:embed="rId3">
            <a:alphaModFix/>
          </a:blip>
          <a:srcRect b="0" l="0" r="0" t="0"/>
          <a:stretch/>
        </p:blipFill>
        <p:spPr>
          <a:xfrm>
            <a:off x="0" y="6301945"/>
            <a:ext cx="902043" cy="864973"/>
          </a:xfrm>
          <a:prstGeom prst="rect">
            <a:avLst/>
          </a:prstGeom>
          <a:noFill/>
          <a:ln>
            <a:noFill/>
          </a:ln>
        </p:spPr>
      </p:pic>
      <p:pic>
        <p:nvPicPr>
          <p:cNvPr id="173" name="Google Shape;173;p1"/>
          <p:cNvPicPr preferRelativeResize="0"/>
          <p:nvPr/>
        </p:nvPicPr>
        <p:blipFill rotWithShape="1">
          <a:blip r:embed="rId4">
            <a:alphaModFix/>
          </a:blip>
          <a:srcRect b="0" l="0" r="0" t="0"/>
          <a:stretch/>
        </p:blipFill>
        <p:spPr>
          <a:xfrm>
            <a:off x="766119" y="5349875"/>
            <a:ext cx="2953265" cy="1061330"/>
          </a:xfrm>
          <a:prstGeom prst="rect">
            <a:avLst/>
          </a:prstGeom>
          <a:noFill/>
          <a:ln>
            <a:noFill/>
          </a:ln>
        </p:spPr>
      </p:pic>
      <p:pic>
        <p:nvPicPr>
          <p:cNvPr id="174" name="Google Shape;174;p1"/>
          <p:cNvPicPr preferRelativeResize="0"/>
          <p:nvPr/>
        </p:nvPicPr>
        <p:blipFill rotWithShape="1">
          <a:blip r:embed="rId5">
            <a:alphaModFix/>
          </a:blip>
          <a:srcRect b="0" l="0" r="0" t="0"/>
          <a:stretch/>
        </p:blipFill>
        <p:spPr>
          <a:xfrm>
            <a:off x="4078416" y="5486840"/>
            <a:ext cx="1168400" cy="787400"/>
          </a:xfrm>
          <a:prstGeom prst="rect">
            <a:avLst/>
          </a:prstGeom>
          <a:noFill/>
          <a:ln>
            <a:noFill/>
          </a:ln>
        </p:spPr>
      </p:pic>
      <p:pic>
        <p:nvPicPr>
          <p:cNvPr id="175" name="Google Shape;175;p1"/>
          <p:cNvPicPr preferRelativeResize="0"/>
          <p:nvPr/>
        </p:nvPicPr>
        <p:blipFill rotWithShape="1">
          <a:blip r:embed="rId6">
            <a:alphaModFix/>
          </a:blip>
          <a:srcRect b="0" l="0" r="0" t="0"/>
          <a:stretch/>
        </p:blipFill>
        <p:spPr>
          <a:xfrm>
            <a:off x="5190353" y="5417102"/>
            <a:ext cx="2582047" cy="902161"/>
          </a:xfrm>
          <a:prstGeom prst="rect">
            <a:avLst/>
          </a:prstGeom>
          <a:noFill/>
          <a:ln>
            <a:noFill/>
          </a:ln>
        </p:spPr>
      </p:pic>
      <p:pic>
        <p:nvPicPr>
          <p:cNvPr id="176" name="Google Shape;176;p1"/>
          <p:cNvPicPr preferRelativeResize="0"/>
          <p:nvPr/>
        </p:nvPicPr>
        <p:blipFill rotWithShape="1">
          <a:blip r:embed="rId7">
            <a:alphaModFix/>
          </a:blip>
          <a:srcRect b="0" l="0" r="0" t="0"/>
          <a:stretch/>
        </p:blipFill>
        <p:spPr>
          <a:xfrm>
            <a:off x="10089211" y="5417102"/>
            <a:ext cx="993770" cy="812113"/>
          </a:xfrm>
          <a:prstGeom prst="rect">
            <a:avLst/>
          </a:prstGeom>
          <a:noFill/>
          <a:ln>
            <a:noFill/>
          </a:ln>
        </p:spPr>
      </p:pic>
      <p:pic>
        <p:nvPicPr>
          <p:cNvPr id="177" name="Google Shape;177;p1"/>
          <p:cNvPicPr preferRelativeResize="0"/>
          <p:nvPr/>
        </p:nvPicPr>
        <p:blipFill rotWithShape="1">
          <a:blip r:embed="rId8">
            <a:alphaModFix/>
          </a:blip>
          <a:srcRect b="0" l="0" r="0" t="0"/>
          <a:stretch/>
        </p:blipFill>
        <p:spPr>
          <a:xfrm>
            <a:off x="7772400" y="5531919"/>
            <a:ext cx="2273643" cy="79488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Gender bias: some examples </a:t>
            </a:r>
            <a:endParaRPr/>
          </a:p>
        </p:txBody>
      </p:sp>
      <p:sp>
        <p:nvSpPr>
          <p:cNvPr id="235" name="Google Shape;235;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Below we present some examples showing the absence of gender issues and how  to make examples free from gender bias.</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Example 1: Haptic Technology</a:t>
            </a:r>
            <a:endParaRPr/>
          </a:p>
        </p:txBody>
      </p:sp>
      <p:sp>
        <p:nvSpPr>
          <p:cNvPr id="241" name="Google Shape;241;p10"/>
          <p:cNvSpPr txBox="1"/>
          <p:nvPr>
            <p:ph idx="1" type="body"/>
          </p:nvPr>
        </p:nvSpPr>
        <p:spPr>
          <a:xfrm>
            <a:off x="838200" y="1521901"/>
            <a:ext cx="5772665"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120000"/>
              </a:lnSpc>
              <a:spcBef>
                <a:spcPts val="0"/>
              </a:spcBef>
              <a:spcAft>
                <a:spcPts val="0"/>
              </a:spcAft>
              <a:buClr>
                <a:schemeClr val="dk1"/>
              </a:buClr>
              <a:buSzPts val="1800"/>
              <a:buChar char="•"/>
            </a:pPr>
            <a:r>
              <a:rPr lang="en-US" sz="1800"/>
              <a:t>Potential consumers of technology have different characteristics (</a:t>
            </a:r>
            <a:r>
              <a:rPr lang="en-US" sz="1800" u="sng">
                <a:solidFill>
                  <a:schemeClr val="hlink"/>
                </a:solidFill>
                <a:hlinkClick r:id="rId3"/>
              </a:rPr>
              <a:t>gender identities</a:t>
            </a:r>
            <a:r>
              <a:rPr lang="en-US" sz="1800"/>
              <a:t>, </a:t>
            </a:r>
            <a:r>
              <a:rPr lang="en-US" sz="1800" u="sng">
                <a:solidFill>
                  <a:schemeClr val="hlink"/>
                </a:solidFill>
                <a:hlinkClick r:id="rId4"/>
              </a:rPr>
              <a:t>sex</a:t>
            </a:r>
            <a:r>
              <a:rPr lang="en-US" sz="1800"/>
              <a:t>, age, </a:t>
            </a:r>
            <a:r>
              <a:rPr lang="en-US" sz="1800" u="sng">
                <a:solidFill>
                  <a:schemeClr val="hlink"/>
                </a:solidFill>
                <a:hlinkClick r:id="rId5"/>
              </a:rPr>
              <a:t>ethnicity</a:t>
            </a:r>
            <a:r>
              <a:rPr lang="en-US" sz="1800"/>
              <a:t>, profession, occupation, education, income, household and living arrangements, familiarity with and attitudes towards technology, etc.. </a:t>
            </a:r>
            <a:endParaRPr/>
          </a:p>
          <a:p>
            <a:pPr indent="-228600" lvl="0" marL="228600" rtl="0" algn="l">
              <a:lnSpc>
                <a:spcPct val="120000"/>
              </a:lnSpc>
              <a:spcBef>
                <a:spcPts val="600"/>
              </a:spcBef>
              <a:spcAft>
                <a:spcPts val="0"/>
              </a:spcAft>
              <a:buClr>
                <a:schemeClr val="dk1"/>
              </a:buClr>
              <a:buSzPts val="1800"/>
              <a:buChar char="•"/>
            </a:pPr>
            <a:r>
              <a:rPr lang="en-US" sz="1800"/>
              <a:t> Engineers are designing new ways to communicate touch virtually through haptic devices. This raises questions about how touch should be employed in robotics. Can touch between a human and a robot or mediating haptic device have the same meaning as it does between two humans?</a:t>
            </a:r>
            <a:endParaRPr/>
          </a:p>
          <a:p>
            <a:pPr indent="-228600" lvl="0" marL="228600" rtl="0" algn="l">
              <a:lnSpc>
                <a:spcPct val="120000"/>
              </a:lnSpc>
              <a:spcBef>
                <a:spcPts val="600"/>
              </a:spcBef>
              <a:spcAft>
                <a:spcPts val="0"/>
              </a:spcAft>
              <a:buClr>
                <a:schemeClr val="dk1"/>
              </a:buClr>
              <a:buSzPts val="1800"/>
              <a:buChar char="•"/>
            </a:pPr>
            <a:r>
              <a:rPr lang="en-US" sz="1800"/>
              <a:t>Normally issues related to if gender or intersectionality influence the effectiveness of the tactile sensation are not considered.  The pictures usually use men as the norm. </a:t>
            </a:r>
            <a:endParaRPr/>
          </a:p>
        </p:txBody>
      </p:sp>
      <p:pic>
        <p:nvPicPr>
          <p:cNvPr descr="Haptics ppt" id="242" name="Google Shape;242;p10"/>
          <p:cNvPicPr preferRelativeResize="0"/>
          <p:nvPr/>
        </p:nvPicPr>
        <p:blipFill rotWithShape="1">
          <a:blip r:embed="rId6">
            <a:alphaModFix/>
          </a:blip>
          <a:srcRect b="0" l="0" r="0" t="0"/>
          <a:stretch/>
        </p:blipFill>
        <p:spPr>
          <a:xfrm>
            <a:off x="6717699" y="1976824"/>
            <a:ext cx="4514850" cy="2533650"/>
          </a:xfrm>
          <a:prstGeom prst="rect">
            <a:avLst/>
          </a:prstGeom>
          <a:noFill/>
          <a:ln>
            <a:noFill/>
          </a:ln>
        </p:spPr>
      </p:pic>
      <p:sp>
        <p:nvSpPr>
          <p:cNvPr id="243" name="Google Shape;243;p10"/>
          <p:cNvSpPr txBox="1"/>
          <p:nvPr/>
        </p:nvSpPr>
        <p:spPr>
          <a:xfrm>
            <a:off x="7167240" y="4510483"/>
            <a:ext cx="40653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dk1"/>
                </a:solidFill>
                <a:latin typeface="Calibri"/>
                <a:ea typeface="Calibri"/>
                <a:cs typeface="Calibri"/>
                <a:sym typeface="Calibri"/>
              </a:rPr>
              <a:t>Haptic technology is the science of applying tactile sensation.</a:t>
            </a:r>
            <a:r>
              <a:rPr lang="en-US" sz="1800">
                <a:solidFill>
                  <a:schemeClr val="dk1"/>
                </a:solidFill>
                <a:latin typeface="Calibri"/>
                <a:ea typeface="Calibri"/>
                <a:cs typeface="Calibri"/>
                <a:sym typeface="Calibri"/>
              </a:rPr>
              <a: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Example 2</a:t>
            </a:r>
            <a:r>
              <a:rPr lang="en-US"/>
              <a:t> </a:t>
            </a:r>
            <a:r>
              <a:rPr b="1" lang="en-US"/>
              <a:t>Haptic Technology</a:t>
            </a:r>
            <a:endParaRPr/>
          </a:p>
        </p:txBody>
      </p:sp>
      <p:sp>
        <p:nvSpPr>
          <p:cNvPr id="249" name="Google Shape;249;p11"/>
          <p:cNvSpPr txBox="1"/>
          <p:nvPr>
            <p:ph idx="1" type="body"/>
          </p:nvPr>
        </p:nvSpPr>
        <p:spPr>
          <a:xfrm>
            <a:off x="838199" y="1363954"/>
            <a:ext cx="6168081" cy="4351338"/>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chemeClr val="dk1"/>
              </a:buClr>
              <a:buSzPts val="1600"/>
              <a:buNone/>
            </a:pPr>
            <a:r>
              <a:rPr lang="en-US" sz="1600"/>
              <a:t>Examples can suggest different contexts, different patterns of use by different groups of potential consumers or different areas in which technology is applied. Self-driving cars use to include pictures that give the impression that they are an  easy and effective solution for females. </a:t>
            </a:r>
            <a:endParaRPr/>
          </a:p>
          <a:p>
            <a:pPr indent="0" lvl="0" marL="0" rtl="0" algn="l">
              <a:lnSpc>
                <a:spcPct val="120000"/>
              </a:lnSpc>
              <a:spcBef>
                <a:spcPts val="1000"/>
              </a:spcBef>
              <a:spcAft>
                <a:spcPts val="0"/>
              </a:spcAft>
              <a:buClr>
                <a:schemeClr val="dk1"/>
              </a:buClr>
              <a:buSzPts val="1600"/>
              <a:buNone/>
            </a:pPr>
            <a:r>
              <a:t/>
            </a:r>
            <a:endParaRPr sz="1600"/>
          </a:p>
        </p:txBody>
      </p:sp>
      <p:pic>
        <p:nvPicPr>
          <p:cNvPr descr="Haptics is Ready for Standardization - イマージョン" id="250" name="Google Shape;250;p11"/>
          <p:cNvPicPr preferRelativeResize="0"/>
          <p:nvPr/>
        </p:nvPicPr>
        <p:blipFill rotWithShape="1">
          <a:blip r:embed="rId3">
            <a:alphaModFix/>
          </a:blip>
          <a:srcRect b="0" l="0" r="0" t="0"/>
          <a:stretch/>
        </p:blipFill>
        <p:spPr>
          <a:xfrm>
            <a:off x="7166919" y="2174789"/>
            <a:ext cx="4799776" cy="242957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g2b3792f9e0b_0_6"/>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Questions to consider when selecting examples</a:t>
            </a:r>
            <a:endParaRPr/>
          </a:p>
        </p:txBody>
      </p:sp>
      <p:sp>
        <p:nvSpPr>
          <p:cNvPr id="257" name="Google Shape;257;g2b3792f9e0b_0_6"/>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lnSpc>
                <a:spcPct val="120000"/>
              </a:lnSpc>
              <a:spcBef>
                <a:spcPts val="1000"/>
              </a:spcBef>
              <a:spcAft>
                <a:spcPts val="0"/>
              </a:spcAft>
              <a:buNone/>
            </a:pPr>
            <a:r>
              <a:t/>
            </a:r>
            <a:endParaRPr b="1" sz="1600"/>
          </a:p>
          <a:p>
            <a:pPr indent="0" lvl="0" marL="0" rtl="0" algn="l">
              <a:lnSpc>
                <a:spcPct val="120000"/>
              </a:lnSpc>
              <a:spcBef>
                <a:spcPts val="1000"/>
              </a:spcBef>
              <a:spcAft>
                <a:spcPts val="0"/>
              </a:spcAft>
              <a:buClr>
                <a:schemeClr val="dk1"/>
              </a:buClr>
              <a:buSzPts val="1600"/>
              <a:buFont typeface="Arial"/>
              <a:buNone/>
            </a:pPr>
            <a:r>
              <a:rPr lang="en-US" sz="1600"/>
              <a:t>What are the potential application areas of the technology (e.g., professional life, leisure activities, home, etc.).</a:t>
            </a:r>
            <a:endParaRPr/>
          </a:p>
          <a:p>
            <a:pPr indent="-228600" lvl="0" marL="228600" rtl="0" algn="l">
              <a:lnSpc>
                <a:spcPct val="120000"/>
              </a:lnSpc>
              <a:spcBef>
                <a:spcPts val="1000"/>
              </a:spcBef>
              <a:spcAft>
                <a:spcPts val="0"/>
              </a:spcAft>
              <a:buSzPts val="1600"/>
              <a:buChar char="•"/>
            </a:pPr>
            <a:r>
              <a:rPr lang="en-US" sz="1600"/>
              <a:t> Is it possible to develop socially relevant examples?</a:t>
            </a:r>
            <a:endParaRPr/>
          </a:p>
          <a:p>
            <a:pPr indent="-228600" lvl="0" marL="228600" rtl="0" algn="l">
              <a:lnSpc>
                <a:spcPct val="120000"/>
              </a:lnSpc>
              <a:spcBef>
                <a:spcPts val="1000"/>
              </a:spcBef>
              <a:spcAft>
                <a:spcPts val="0"/>
              </a:spcAft>
              <a:buSzPts val="1600"/>
              <a:buChar char="•"/>
            </a:pPr>
            <a:r>
              <a:rPr lang="en-US" sz="1600"/>
              <a:t>How different groups of potential consumers (e.g., non-binary individuals, women, or men, old or young, etc.) are represented? </a:t>
            </a:r>
            <a:endParaRPr/>
          </a:p>
          <a:p>
            <a:pPr indent="-228600" lvl="0" marL="228600" rtl="0" algn="l">
              <a:lnSpc>
                <a:spcPct val="120000"/>
              </a:lnSpc>
              <a:spcBef>
                <a:spcPts val="1000"/>
              </a:spcBef>
              <a:spcAft>
                <a:spcPts val="0"/>
              </a:spcAft>
              <a:buSzPts val="1600"/>
              <a:buChar char="•"/>
            </a:pPr>
            <a:r>
              <a:rPr lang="en-US" sz="1600"/>
              <a:t>Do different groups have different expectations regarding the interface? </a:t>
            </a:r>
            <a:endParaRPr/>
          </a:p>
          <a:p>
            <a:pPr indent="-228600" lvl="0" marL="228600" rtl="0" algn="l">
              <a:lnSpc>
                <a:spcPct val="120000"/>
              </a:lnSpc>
              <a:spcBef>
                <a:spcPts val="1000"/>
              </a:spcBef>
              <a:spcAft>
                <a:spcPts val="0"/>
              </a:spcAft>
              <a:buSzPts val="1600"/>
              <a:buChar char="•"/>
            </a:pPr>
            <a:r>
              <a:rPr lang="en-US" sz="1600"/>
              <a:t>Do certain features reinforce existing gender inequalities, gender norms or stereotypes?</a:t>
            </a:r>
            <a:endParaRPr/>
          </a:p>
          <a:p>
            <a:pPr indent="-228600" lvl="0" marL="228600" rtl="0" algn="l">
              <a:lnSpc>
                <a:spcPct val="120000"/>
              </a:lnSpc>
              <a:spcBef>
                <a:spcPts val="1000"/>
              </a:spcBef>
              <a:spcAft>
                <a:spcPts val="0"/>
              </a:spcAft>
              <a:buSzPts val="1600"/>
              <a:buChar char="•"/>
            </a:pPr>
            <a:r>
              <a:rPr lang="en-US" sz="1600"/>
              <a:t>Do different groups of potential consumers have different expectations regarding the features and functions or exterior design?</a:t>
            </a:r>
            <a:endParaRPr/>
          </a:p>
          <a:p>
            <a:pPr indent="0" lvl="0" marL="0" rtl="0" algn="l">
              <a:lnSpc>
                <a:spcPct val="120000"/>
              </a:lnSpc>
              <a:spcBef>
                <a:spcPts val="1000"/>
              </a:spcBef>
              <a:spcAft>
                <a:spcPts val="0"/>
              </a:spcAft>
              <a:buClr>
                <a:schemeClr val="dk1"/>
              </a:buClr>
              <a:buSzPts val="1600"/>
              <a:buFont typeface="Arial"/>
              <a:buNone/>
            </a:pPr>
            <a:r>
              <a:t/>
            </a:r>
            <a:endParaRPr sz="1600"/>
          </a:p>
          <a:p>
            <a:pPr indent="0" lvl="0" marL="0" rtl="0" algn="l">
              <a:spcBef>
                <a:spcPts val="0"/>
              </a:spcBef>
              <a:spcAft>
                <a:spcPts val="0"/>
              </a:spcAft>
              <a:buClr>
                <a:schemeClr val="dk1"/>
              </a:buClr>
              <a:buSzPts val="4400"/>
              <a:buFont typeface="Calibri"/>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Examples 2: Gender and intersectionality in social robots:</a:t>
            </a:r>
            <a:endParaRPr/>
          </a:p>
        </p:txBody>
      </p:sp>
      <p:sp>
        <p:nvSpPr>
          <p:cNvPr id="263" name="Google Shape;263;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US"/>
              <a:t>Humans—whether as designers or users—tend to gender machines (because, in human cultures, gender is a primary social category). </a:t>
            </a:r>
            <a:endParaRPr/>
          </a:p>
          <a:p>
            <a:pPr indent="-228600" lvl="0" marL="228600" rtl="0" algn="l">
              <a:lnSpc>
                <a:spcPct val="90000"/>
              </a:lnSpc>
              <a:spcBef>
                <a:spcPts val="0"/>
              </a:spcBef>
              <a:spcAft>
                <a:spcPts val="0"/>
              </a:spcAft>
              <a:buClr>
                <a:schemeClr val="dk1"/>
              </a:buClr>
              <a:buSzPts val="2800"/>
              <a:buChar char="•"/>
            </a:pPr>
            <a:r>
              <a:rPr lang="en-US"/>
              <a:t>The issue is. </a:t>
            </a:r>
            <a:endParaRPr/>
          </a:p>
          <a:p>
            <a:pPr indent="-292100" lvl="1" marL="685800" rtl="0" algn="l">
              <a:lnSpc>
                <a:spcPct val="90000"/>
              </a:lnSpc>
              <a:spcBef>
                <a:spcPts val="0"/>
              </a:spcBef>
              <a:spcAft>
                <a:spcPts val="0"/>
              </a:spcAft>
              <a:buClr>
                <a:schemeClr val="dk1"/>
              </a:buClr>
              <a:buSzPts val="2800"/>
              <a:buChar char="•"/>
            </a:pPr>
            <a:r>
              <a:rPr lang="en-US"/>
              <a:t>Does gendering robots enhance acceptance by humans? </a:t>
            </a:r>
            <a:endParaRPr/>
          </a:p>
          <a:p>
            <a:pPr indent="-292100" lvl="1" marL="685800" rtl="0" algn="l">
              <a:lnSpc>
                <a:spcPct val="90000"/>
              </a:lnSpc>
              <a:spcBef>
                <a:spcPts val="0"/>
              </a:spcBef>
              <a:spcAft>
                <a:spcPts val="0"/>
              </a:spcAft>
              <a:buClr>
                <a:schemeClr val="dk1"/>
              </a:buClr>
              <a:buSzPts val="2800"/>
              <a:buChar char="•"/>
            </a:pPr>
            <a:r>
              <a:rPr lang="en-US"/>
              <a:t>Does it enhance performance when humans and robots collaborate? ,Or should the gendering of robots be resisted? </a:t>
            </a:r>
            <a:endParaRPr/>
          </a:p>
          <a:p>
            <a:pPr indent="-292100" lvl="1" marL="685800" rtl="0" algn="l">
              <a:lnSpc>
                <a:spcPct val="90000"/>
              </a:lnSpc>
              <a:spcBef>
                <a:spcPts val="0"/>
              </a:spcBef>
              <a:spcAft>
                <a:spcPts val="0"/>
              </a:spcAft>
              <a:buClr>
                <a:schemeClr val="dk1"/>
              </a:buClr>
              <a:buSzPts val="2800"/>
              <a:buChar char="•"/>
            </a:pPr>
            <a:r>
              <a:rPr lang="en-US"/>
              <a:t>Does it reinforce gender stereotypes that amplify social inequalities? </a:t>
            </a:r>
            <a:endParaRPr/>
          </a:p>
          <a:p>
            <a:pPr indent="-228600" lvl="0" marL="228600" rtl="0" algn="l">
              <a:lnSpc>
                <a:spcPct val="90000"/>
              </a:lnSpc>
              <a:spcBef>
                <a:spcPts val="1000"/>
              </a:spcBef>
              <a:spcAft>
                <a:spcPts val="0"/>
              </a:spcAft>
              <a:buClr>
                <a:schemeClr val="dk1"/>
              </a:buClr>
              <a:buSzPts val="2800"/>
              <a:buChar char="•"/>
            </a:pPr>
            <a:r>
              <a:rPr lang="en-US"/>
              <a:t>The danger is that designing hardware toward current stereotypes can reinforce those stereotypes. The challenge for designers is to understand how gender becomes embodied in robots to design robots in ways that promote social equality.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Social Robots and the absence of intersectionality (1/2)</a:t>
            </a:r>
            <a:endParaRPr/>
          </a:p>
        </p:txBody>
      </p:sp>
      <p:sp>
        <p:nvSpPr>
          <p:cNvPr id="269" name="Google Shape;269;p13"/>
          <p:cNvSpPr txBox="1"/>
          <p:nvPr>
            <p:ph idx="1" type="body"/>
          </p:nvPr>
        </p:nvSpPr>
        <p:spPr>
          <a:xfrm>
            <a:off x="838200" y="1825625"/>
            <a:ext cx="7156622" cy="4351338"/>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rPr lang="en-US"/>
              <a:t>Social robots are artificial intelligence platforms, paired with sensors, cameras, microphones and other technology, like computer vision, so they can better interact and engage with humans or other robots. Robots, in general, are designed in a world      with </a:t>
            </a:r>
            <a:r>
              <a:rPr lang="en-US" u="sng">
                <a:solidFill>
                  <a:schemeClr val="hlink"/>
                </a:solidFill>
                <a:hlinkClick r:id="rId3"/>
              </a:rPr>
              <a:t>gender norms, gender identities, and gender relations</a:t>
            </a:r>
            <a:r>
              <a:rPr lang="en-US"/>
              <a:t>. </a:t>
            </a:r>
            <a:endParaRPr/>
          </a:p>
          <a:p>
            <a:pPr indent="0" lvl="0" marL="0" rtl="0" algn="l">
              <a:lnSpc>
                <a:spcPct val="90000"/>
              </a:lnSpc>
              <a:spcBef>
                <a:spcPts val="0"/>
              </a:spcBef>
              <a:spcAft>
                <a:spcPts val="0"/>
              </a:spcAft>
              <a:buClr>
                <a:schemeClr val="dk1"/>
              </a:buClr>
              <a:buSzPct val="100000"/>
              <a:buNone/>
            </a:pPr>
            <a:r>
              <a:t/>
            </a:r>
            <a:endParaRPr/>
          </a:p>
          <a:p>
            <a:pPr indent="0" lvl="0" marL="0" rtl="0" algn="l">
              <a:lnSpc>
                <a:spcPct val="90000"/>
              </a:lnSpc>
              <a:spcBef>
                <a:spcPts val="0"/>
              </a:spcBef>
              <a:spcAft>
                <a:spcPts val="0"/>
              </a:spcAft>
              <a:buClr>
                <a:schemeClr val="dk1"/>
              </a:buClr>
              <a:buSzPct val="100000"/>
              <a:buNone/>
            </a:pPr>
            <a:r>
              <a:rPr lang="en-US"/>
              <a:t>Humans’ project gender onto robots, including expectations about how "male" and "female" entities should act and tend to treat robots like humans, projecting human characteristics, such as personality onto machines.</a:t>
            </a:r>
            <a:endParaRPr/>
          </a:p>
          <a:p>
            <a:pPr indent="0" lvl="0" marL="0" rtl="0" algn="l">
              <a:lnSpc>
                <a:spcPct val="90000"/>
              </a:lnSpc>
              <a:spcBef>
                <a:spcPts val="1000"/>
              </a:spcBef>
              <a:spcAft>
                <a:spcPts val="0"/>
              </a:spcAft>
              <a:buClr>
                <a:schemeClr val="dk1"/>
              </a:buClr>
              <a:buSzPct val="100000"/>
              <a:buNone/>
            </a:pPr>
            <a:r>
              <a:t/>
            </a:r>
            <a:endParaRPr/>
          </a:p>
        </p:txBody>
      </p:sp>
      <p:pic>
        <p:nvPicPr>
          <p:cNvPr descr="Image result for free pictures of social robots" id="270" name="Google Shape;270;p13"/>
          <p:cNvPicPr preferRelativeResize="0"/>
          <p:nvPr/>
        </p:nvPicPr>
        <p:blipFill rotWithShape="1">
          <a:blip r:embed="rId4">
            <a:alphaModFix/>
          </a:blip>
          <a:srcRect b="0" l="0" r="0" t="0"/>
          <a:stretch/>
        </p:blipFill>
        <p:spPr>
          <a:xfrm>
            <a:off x="8953500" y="1994844"/>
            <a:ext cx="2400300" cy="2571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Social Robots and the absence of intersectionality (2/2)</a:t>
            </a:r>
            <a:endParaRPr/>
          </a:p>
        </p:txBody>
      </p:sp>
      <p:sp>
        <p:nvSpPr>
          <p:cNvPr id="276" name="Google Shape;276;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b="1" i="1" lang="en-US" sz="2000"/>
              <a:t>When illustrating the potential areas of application of novel technology, it is important to consider: </a:t>
            </a:r>
            <a:endParaRPr b="1" i="1"/>
          </a:p>
          <a:p>
            <a:pPr indent="-228600" lvl="0" marL="228600" rtl="0" algn="l">
              <a:lnSpc>
                <a:spcPct val="90000"/>
              </a:lnSpc>
              <a:spcBef>
                <a:spcPts val="1000"/>
              </a:spcBef>
              <a:spcAft>
                <a:spcPts val="0"/>
              </a:spcAft>
              <a:buClr>
                <a:schemeClr val="dk1"/>
              </a:buClr>
              <a:buSzPts val="2000"/>
              <a:buChar char="•"/>
            </a:pPr>
            <a:r>
              <a:rPr lang="en-US" sz="2000"/>
              <a:t>If there is a risk of stereotyping or offending potential consumers through the exterior design (e.g., imposing role models, avatars, different forms of sexism, or racism etc.)</a:t>
            </a:r>
            <a:endParaRPr/>
          </a:p>
          <a:p>
            <a:pPr indent="-228600" lvl="0" marL="228600" rtl="0" algn="l">
              <a:lnSpc>
                <a:spcPct val="90000"/>
              </a:lnSpc>
              <a:spcBef>
                <a:spcPts val="1000"/>
              </a:spcBef>
              <a:spcAft>
                <a:spcPts val="0"/>
              </a:spcAft>
              <a:buClr>
                <a:schemeClr val="dk1"/>
              </a:buClr>
              <a:buSzPts val="2000"/>
              <a:buChar char="•"/>
            </a:pPr>
            <a:r>
              <a:rPr lang="en-US" sz="2000"/>
              <a:t>Is there a risk of excluding certain groups (e.g., the elderly) through the technology design?</a:t>
            </a:r>
            <a:endParaRPr/>
          </a:p>
          <a:p>
            <a:pPr indent="-228600" lvl="0" marL="228600" rtl="0" algn="l">
              <a:lnSpc>
                <a:spcPct val="90000"/>
              </a:lnSpc>
              <a:spcBef>
                <a:spcPts val="1000"/>
              </a:spcBef>
              <a:spcAft>
                <a:spcPts val="0"/>
              </a:spcAft>
              <a:buClr>
                <a:schemeClr val="dk1"/>
              </a:buClr>
              <a:buSzPts val="2000"/>
              <a:buChar char="•"/>
            </a:pPr>
            <a:r>
              <a:rPr lang="en-US" sz="2000"/>
              <a:t>If dominant subgroups are portrayed in teaching and learning materials more frequently and more positively than are other groups. </a:t>
            </a:r>
            <a:endParaRPr/>
          </a:p>
          <a:p>
            <a:pPr indent="0" lvl="0" marL="0" rtl="0" algn="l">
              <a:lnSpc>
                <a:spcPct val="90000"/>
              </a:lnSpc>
              <a:spcBef>
                <a:spcPts val="1000"/>
              </a:spcBef>
              <a:spcAft>
                <a:spcPts val="0"/>
              </a:spcAft>
              <a:buClr>
                <a:schemeClr val="dk1"/>
              </a:buClr>
              <a:buSzPts val="2000"/>
              <a:buNone/>
            </a:pPr>
            <a:r>
              <a:t/>
            </a:r>
            <a:endParaRPr sz="20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2b3792f9e0b_1_0"/>
          <p:cNvSpPr txBox="1"/>
          <p:nvPr>
            <p:ph type="title"/>
          </p:nvPr>
        </p:nvSpPr>
        <p:spPr>
          <a:xfrm>
            <a:off x="838200" y="365125"/>
            <a:ext cx="10515600" cy="1325700"/>
          </a:xfrm>
          <a:prstGeom prst="rect">
            <a:avLst/>
          </a:prstGeom>
        </p:spPr>
        <p:txBody>
          <a:bodyPr anchorCtr="0" anchor="ctr" bIns="45700" lIns="91425" spcFirstLastPara="1" rIns="91425" wrap="square" tIns="45700">
            <a:normAutofit fontScale="90000"/>
          </a:bodyPr>
          <a:lstStyle/>
          <a:p>
            <a:pPr indent="-228600" lvl="0" marL="228600" rtl="0" algn="l">
              <a:spcBef>
                <a:spcPts val="0"/>
              </a:spcBef>
              <a:spcAft>
                <a:spcPts val="0"/>
              </a:spcAft>
              <a:buSzPct val="71428"/>
              <a:buFont typeface="Arial"/>
              <a:buChar char="•"/>
            </a:pPr>
            <a:r>
              <a:rPr b="1" lang="en-US"/>
              <a:t>Social Robots and the absence of intersectionality (3/2)</a:t>
            </a:r>
            <a:endParaRPr sz="2800"/>
          </a:p>
          <a:p>
            <a:pPr indent="0" lvl="0" marL="0" rtl="0" algn="l">
              <a:spcBef>
                <a:spcPts val="0"/>
              </a:spcBef>
              <a:spcAft>
                <a:spcPts val="0"/>
              </a:spcAft>
              <a:buNone/>
            </a:pPr>
            <a:r>
              <a:t/>
            </a:r>
            <a:endParaRPr/>
          </a:p>
        </p:txBody>
      </p:sp>
      <p:sp>
        <p:nvSpPr>
          <p:cNvPr id="283" name="Google Shape;283;g2b3792f9e0b_1_0"/>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228600" lvl="0" marL="228600" rtl="0" algn="l">
              <a:spcBef>
                <a:spcPts val="1000"/>
              </a:spcBef>
              <a:spcAft>
                <a:spcPts val="0"/>
              </a:spcAft>
              <a:buSzPts val="2000"/>
              <a:buChar char="•"/>
            </a:pPr>
            <a:r>
              <a:rPr lang="en-US" sz="2000"/>
              <a:t>If the examples or teaching materials reflect a society’s diversity and distribution</a:t>
            </a:r>
            <a:endParaRPr/>
          </a:p>
          <a:p>
            <a:pPr indent="-228600" lvl="0" marL="228600" rtl="0" algn="l">
              <a:spcBef>
                <a:spcPts val="1000"/>
              </a:spcBef>
              <a:spcAft>
                <a:spcPts val="0"/>
              </a:spcAft>
              <a:buSzPts val="2000"/>
              <a:buChar char="•"/>
            </a:pPr>
            <a:r>
              <a:rPr lang="en-US" sz="2000"/>
              <a:t>If the examples represent the range of characteristics in a society in positive and inclusive ways. Students identify with characters who are like themselves (e.g., are the same sex, have the same physical characteristics); therefore, ensuring equal representation of all individuals in teaching and learning materials can help expose children to positive messages and provide powerful role models.</a:t>
            </a:r>
            <a:endParaRPr/>
          </a:p>
          <a:p>
            <a:pPr indent="-228600" lvl="0" marL="228600" rtl="0" algn="l">
              <a:spcBef>
                <a:spcPts val="1000"/>
              </a:spcBef>
              <a:spcAft>
                <a:spcPts val="0"/>
              </a:spcAft>
              <a:buSzPts val="2000"/>
              <a:buChar char="•"/>
            </a:pPr>
            <a:r>
              <a:rPr lang="en-US" sz="2000"/>
              <a:t>If certain configurations reinforce existing social roles (e.g., gender segregation in the workforce; men associated with engineering and women with domestic technologies, for example).</a:t>
            </a:r>
            <a:endParaRPr/>
          </a:p>
          <a:p>
            <a:pPr indent="0" lvl="0" marL="0" rtl="0" algn="l">
              <a:spcBef>
                <a:spcPts val="1000"/>
              </a:spcBef>
              <a:spcAft>
                <a:spcPts val="0"/>
              </a:spcAft>
              <a:buClr>
                <a:schemeClr val="dk1"/>
              </a:buClr>
              <a:buSzPts val="2000"/>
              <a:buFont typeface="Arial"/>
              <a:buNone/>
            </a:pPr>
            <a:r>
              <a:t/>
            </a:r>
            <a:endParaRPr sz="2000"/>
          </a:p>
          <a:p>
            <a:pPr indent="0" lvl="0" marL="0" rtl="0" algn="l">
              <a:spcBef>
                <a:spcPts val="100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Sensors</a:t>
            </a:r>
            <a:endParaRPr/>
          </a:p>
        </p:txBody>
      </p:sp>
      <p:sp>
        <p:nvSpPr>
          <p:cNvPr id="289" name="Google Shape;289;p15"/>
          <p:cNvSpPr txBox="1"/>
          <p:nvPr>
            <p:ph idx="1" type="body"/>
          </p:nvPr>
        </p:nvSpPr>
        <p:spPr>
          <a:xfrm>
            <a:off x="838200" y="1825625"/>
            <a:ext cx="6131011" cy="435133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en-US"/>
              <a:t>Sensors are normally developed with males as norm. Solutions cannot be extended to many. Different races, individuals and even individuals with some disabilities are not represented or excluded. </a:t>
            </a:r>
            <a:endParaRPr/>
          </a:p>
          <a:p>
            <a:pPr indent="0" lvl="0" marL="0" rtl="0" algn="l">
              <a:lnSpc>
                <a:spcPct val="90000"/>
              </a:lnSpc>
              <a:spcBef>
                <a:spcPts val="1000"/>
              </a:spcBef>
              <a:spcAft>
                <a:spcPts val="0"/>
              </a:spcAft>
              <a:buClr>
                <a:schemeClr val="dk1"/>
              </a:buClr>
              <a:buSzPct val="100000"/>
              <a:buNone/>
            </a:pPr>
            <a:r>
              <a:rPr lang="en-US"/>
              <a:t>Sensors do not always react to people from different races. </a:t>
            </a:r>
            <a:endParaRPr/>
          </a:p>
          <a:p>
            <a:pPr indent="0" lvl="0" marL="0" rtl="0" algn="l">
              <a:lnSpc>
                <a:spcPct val="90000"/>
              </a:lnSpc>
              <a:spcBef>
                <a:spcPts val="1000"/>
              </a:spcBef>
              <a:spcAft>
                <a:spcPts val="0"/>
              </a:spcAft>
              <a:buClr>
                <a:schemeClr val="dk1"/>
              </a:buClr>
              <a:buSzPct val="100000"/>
              <a:buNone/>
            </a:pPr>
            <a:r>
              <a:rPr lang="en-US"/>
              <a:t>How the same solution benefits people in general or the benefits of introducing new technology although not satisfactory for everyone is not explained.</a:t>
            </a:r>
            <a:endParaRPr/>
          </a:p>
          <a:p>
            <a:pPr indent="0" lvl="0" marL="0" rtl="0" algn="l">
              <a:lnSpc>
                <a:spcPct val="90000"/>
              </a:lnSpc>
              <a:spcBef>
                <a:spcPts val="1000"/>
              </a:spcBef>
              <a:spcAft>
                <a:spcPts val="0"/>
              </a:spcAft>
              <a:buClr>
                <a:schemeClr val="dk1"/>
              </a:buClr>
              <a:buSzPct val="100000"/>
              <a:buNone/>
            </a:pPr>
            <a:r>
              <a:t/>
            </a:r>
            <a:endParaRPr/>
          </a:p>
        </p:txBody>
      </p:sp>
      <p:pic>
        <p:nvPicPr>
          <p:cNvPr descr="En bild som visar person, inomhus, hand&#10;&#10;Automatiskt genererad beskrivning" id="290" name="Google Shape;290;p15"/>
          <p:cNvPicPr preferRelativeResize="0"/>
          <p:nvPr/>
        </p:nvPicPr>
        <p:blipFill rotWithShape="1">
          <a:blip r:embed="rId3">
            <a:alphaModFix/>
          </a:blip>
          <a:srcRect b="3" l="0" r="16515" t="0"/>
          <a:stretch/>
        </p:blipFill>
        <p:spPr>
          <a:xfrm>
            <a:off x="8136709" y="1929885"/>
            <a:ext cx="2492375" cy="1663700"/>
          </a:xfrm>
          <a:prstGeom prst="rect">
            <a:avLst/>
          </a:prstGeom>
          <a:noFill/>
          <a:ln>
            <a:noFill/>
          </a:ln>
        </p:spPr>
      </p:pic>
      <p:pic>
        <p:nvPicPr>
          <p:cNvPr descr="En bild som visar person, inomhus, hålla, hand&#10;&#10;Automatiskt genererad beskrivning" id="291" name="Google Shape;291;p15"/>
          <p:cNvPicPr preferRelativeResize="0"/>
          <p:nvPr/>
        </p:nvPicPr>
        <p:blipFill rotWithShape="1">
          <a:blip r:embed="rId4">
            <a:alphaModFix/>
          </a:blip>
          <a:srcRect b="2" l="15133" r="2" t="0"/>
          <a:stretch/>
        </p:blipFill>
        <p:spPr>
          <a:xfrm>
            <a:off x="8136709" y="3832782"/>
            <a:ext cx="2463800" cy="17335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Example 4: Facial recognition systems (FRSs) </a:t>
            </a:r>
            <a:endParaRPr/>
          </a:p>
        </p:txBody>
      </p:sp>
      <p:sp>
        <p:nvSpPr>
          <p:cNvPr id="297" name="Google Shape;297;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(FRSs) can identify people in crowds, analyze emotion, and detect gender, age, race, sexual orientation, facial characteristics, etc. These systems are often employed in recruitment, authorizing payments, security, surveillance, and unlocking phones. </a:t>
            </a:r>
            <a:endParaRPr/>
          </a:p>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rPr lang="en-US"/>
              <a:t>Despite efforts by academic and industrial researchers to improve reliability and robustness, recent studies demonstrate that these systems can discriminate based on characteristics such as race and gender, and their intersections (Buolamwini &amp; Gebru, 2018)</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2b3792f9e0b_0_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Introduction</a:t>
            </a:r>
            <a:endParaRPr/>
          </a:p>
        </p:txBody>
      </p:sp>
      <p:sp>
        <p:nvSpPr>
          <p:cNvPr id="184" name="Google Shape;184;g2b3792f9e0b_0_0"/>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281940" lvl="0" marL="228600" rtl="0" algn="l">
              <a:lnSpc>
                <a:spcPct val="120000"/>
              </a:lnSpc>
              <a:spcBef>
                <a:spcPts val="600"/>
              </a:spcBef>
              <a:spcAft>
                <a:spcPts val="0"/>
              </a:spcAft>
              <a:buSzPts val="2800"/>
              <a:buChar char="•"/>
            </a:pPr>
            <a:r>
              <a:rPr lang="en-US"/>
              <a:t>Teaching and learning materials are powerful role models because the images and language with which teachers and students interact can impact their understanding of a subject.  By developing teaching material and examples free of bias that promote equality, </a:t>
            </a:r>
            <a:r>
              <a:rPr b="1" lang="en-US"/>
              <a:t>inclusiveness and intersectionality </a:t>
            </a:r>
            <a:r>
              <a:rPr lang="en-US"/>
              <a:t>can help to break down gender stereotypes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Facial recognition programs</a:t>
            </a:r>
            <a:endParaRPr/>
          </a:p>
        </p:txBody>
      </p:sp>
      <p:sp>
        <p:nvSpPr>
          <p:cNvPr id="303" name="Google Shape;303;p17"/>
          <p:cNvSpPr txBox="1"/>
          <p:nvPr>
            <p:ph idx="1" type="body"/>
          </p:nvPr>
        </p:nvSpPr>
        <p:spPr>
          <a:xfrm>
            <a:off x="838200" y="1825625"/>
            <a:ext cx="5723238" cy="4351338"/>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dk1"/>
              </a:buClr>
              <a:buSzPts val="2800"/>
              <a:buNone/>
            </a:pPr>
            <a:r>
              <a:rPr lang="en-US"/>
              <a:t>Examples of facial recognition programs show that men are more easily recognized than women, and that non-white individuals are not easy to recognize.  </a:t>
            </a:r>
            <a:endParaRPr/>
          </a:p>
          <a:p>
            <a:pPr indent="0" lvl="0" marL="0" rtl="0" algn="l">
              <a:lnSpc>
                <a:spcPct val="90000"/>
              </a:lnSpc>
              <a:spcBef>
                <a:spcPts val="1000"/>
              </a:spcBef>
              <a:spcAft>
                <a:spcPts val="0"/>
              </a:spcAft>
              <a:buClr>
                <a:schemeClr val="dk1"/>
              </a:buClr>
              <a:buSzPts val="2800"/>
              <a:buNone/>
            </a:pPr>
            <a:r>
              <a:rPr lang="en-US"/>
              <a:t>The level of reliability in facial recognitions is shown below (source : </a:t>
            </a:r>
            <a:r>
              <a:rPr i="1" lang="en-US"/>
              <a:t> The </a:t>
            </a:r>
            <a:r>
              <a:rPr b="1" i="1" lang="en-US" u="sng">
                <a:solidFill>
                  <a:schemeClr val="hlink"/>
                </a:solidFill>
                <a:hlinkClick r:id="rId3"/>
              </a:rPr>
              <a:t>Gender Shades project</a:t>
            </a:r>
            <a:r>
              <a:rPr i="1" lang="en-US"/>
              <a:t> revealed </a:t>
            </a:r>
            <a:r>
              <a:rPr b="1" i="1" lang="en-US" u="sng">
                <a:solidFill>
                  <a:schemeClr val="hlink"/>
                </a:solidFill>
                <a:hlinkClick r:id="rId4"/>
              </a:rPr>
              <a:t>discrepancies</a:t>
            </a:r>
            <a:r>
              <a:rPr i="1" lang="en-US"/>
              <a:t> in the classification accuracy of face recognition technologies for different skin tones and sexes.</a:t>
            </a:r>
            <a:endParaRPr/>
          </a:p>
          <a:p>
            <a:pPr indent="0" lvl="0" marL="0" rtl="0" algn="l">
              <a:lnSpc>
                <a:spcPct val="90000"/>
              </a:lnSpc>
              <a:spcBef>
                <a:spcPts val="1000"/>
              </a:spcBef>
              <a:spcAft>
                <a:spcPts val="0"/>
              </a:spcAft>
              <a:buClr>
                <a:schemeClr val="dk1"/>
              </a:buClr>
              <a:buSzPts val="2800"/>
              <a:buNone/>
            </a:pPr>
            <a:r>
              <a:t/>
            </a:r>
            <a:endParaRPr/>
          </a:p>
        </p:txBody>
      </p:sp>
      <p:pic>
        <p:nvPicPr>
          <p:cNvPr descr="En bild som visar text, skärmbild, Teckensnitt, linje&#10;&#10;Automatiskt genererad beskrivning" id="304" name="Google Shape;304;p17"/>
          <p:cNvPicPr preferRelativeResize="0"/>
          <p:nvPr/>
        </p:nvPicPr>
        <p:blipFill rotWithShape="1">
          <a:blip r:embed="rId5">
            <a:alphaModFix/>
          </a:blip>
          <a:srcRect b="0" l="0" r="0" t="0"/>
          <a:stretch/>
        </p:blipFill>
        <p:spPr>
          <a:xfrm>
            <a:off x="6218332" y="2065277"/>
            <a:ext cx="5760720" cy="248031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AI failures</a:t>
            </a:r>
            <a:endParaRPr/>
          </a:p>
        </p:txBody>
      </p:sp>
      <p:sp>
        <p:nvSpPr>
          <p:cNvPr id="310" name="Google Shape;310;p18"/>
          <p:cNvSpPr txBox="1"/>
          <p:nvPr>
            <p:ph idx="1" type="body"/>
          </p:nvPr>
        </p:nvSpPr>
        <p:spPr>
          <a:xfrm>
            <a:off x="838200" y="1825625"/>
            <a:ext cx="4326924"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AI failures on the faces of iconic women like Serena Williams, Oprah Winfrey, and Michelle Obama (Ref: The </a:t>
            </a:r>
            <a:r>
              <a:rPr lang="en-US"/>
              <a:t>Algorithmic Justice League (AJL)</a:t>
            </a:r>
            <a:r>
              <a:rPr lang="en-US"/>
              <a:t>. A digital advocacy non-profit organization based </a:t>
            </a:r>
            <a:r>
              <a:rPr lang="en-US" u="sng">
                <a:solidFill>
                  <a:schemeClr val="hlink"/>
                </a:solidFill>
                <a:hlinkClick r:id="rId3"/>
              </a:rPr>
              <a:t>Cambridge, Massachusetts</a:t>
            </a:r>
            <a:r>
              <a:rPr lang="en-US"/>
              <a:t>)</a:t>
            </a:r>
            <a:endParaRPr/>
          </a:p>
          <a:p>
            <a:pPr indent="0" lvl="0" marL="0" rtl="0" algn="l">
              <a:lnSpc>
                <a:spcPct val="90000"/>
              </a:lnSpc>
              <a:spcBef>
                <a:spcPts val="1000"/>
              </a:spcBef>
              <a:spcAft>
                <a:spcPts val="0"/>
              </a:spcAft>
              <a:buClr>
                <a:schemeClr val="dk1"/>
              </a:buClr>
              <a:buSzPts val="2800"/>
              <a:buNone/>
            </a:pPr>
            <a:r>
              <a:t/>
            </a:r>
            <a:endParaRPr/>
          </a:p>
        </p:txBody>
      </p:sp>
      <p:pic>
        <p:nvPicPr>
          <p:cNvPr descr="En bild som visar klädsel, text, skärmbild, Byxor&#10;&#10;Automatiskt genererad beskrivning" id="311" name="Google Shape;311;p18"/>
          <p:cNvPicPr preferRelativeResize="0"/>
          <p:nvPr/>
        </p:nvPicPr>
        <p:blipFill rotWithShape="1">
          <a:blip r:embed="rId4">
            <a:alphaModFix/>
          </a:blip>
          <a:srcRect b="0" l="0" r="0" t="0"/>
          <a:stretch/>
        </p:blipFill>
        <p:spPr>
          <a:xfrm>
            <a:off x="5165124" y="1825625"/>
            <a:ext cx="2327910" cy="1320800"/>
          </a:xfrm>
          <a:prstGeom prst="rect">
            <a:avLst/>
          </a:prstGeom>
          <a:noFill/>
          <a:ln>
            <a:noFill/>
          </a:ln>
        </p:spPr>
      </p:pic>
      <p:pic>
        <p:nvPicPr>
          <p:cNvPr descr="En bild som visar text, Människoansikte, skärmbild, Multimedieprogram&#10;&#10;Automatiskt genererad beskrivning" id="312" name="Google Shape;312;p18"/>
          <p:cNvPicPr preferRelativeResize="0"/>
          <p:nvPr/>
        </p:nvPicPr>
        <p:blipFill rotWithShape="1">
          <a:blip r:embed="rId5">
            <a:alphaModFix/>
          </a:blip>
          <a:srcRect b="0" l="0" r="0" t="0"/>
          <a:stretch/>
        </p:blipFill>
        <p:spPr>
          <a:xfrm>
            <a:off x="7930662" y="1825626"/>
            <a:ext cx="2677233" cy="1320800"/>
          </a:xfrm>
          <a:prstGeom prst="rect">
            <a:avLst/>
          </a:prstGeom>
          <a:noFill/>
          <a:ln>
            <a:noFill/>
          </a:ln>
        </p:spPr>
      </p:pic>
      <p:pic>
        <p:nvPicPr>
          <p:cNvPr descr="En bild som visar text, Människoansikte, skärmbild, person&#10;&#10;Automatiskt genererad beskrivning" id="313" name="Google Shape;313;p18"/>
          <p:cNvPicPr preferRelativeResize="0"/>
          <p:nvPr/>
        </p:nvPicPr>
        <p:blipFill rotWithShape="1">
          <a:blip r:embed="rId6">
            <a:alphaModFix/>
          </a:blip>
          <a:srcRect b="0" l="0" r="0" t="0"/>
          <a:stretch/>
        </p:blipFill>
        <p:spPr>
          <a:xfrm>
            <a:off x="5165124" y="3420269"/>
            <a:ext cx="2327910" cy="1362746"/>
          </a:xfrm>
          <a:prstGeom prst="rect">
            <a:avLst/>
          </a:prstGeom>
          <a:noFill/>
          <a:ln>
            <a:noFill/>
          </a:ln>
        </p:spPr>
      </p:pic>
      <p:pic>
        <p:nvPicPr>
          <p:cNvPr descr="En bild som visar Människoansikte, text, skärmbild, person&#10;&#10;Automatiskt genererad beskrivning" id="314" name="Google Shape;314;p18"/>
          <p:cNvPicPr preferRelativeResize="0"/>
          <p:nvPr/>
        </p:nvPicPr>
        <p:blipFill rotWithShape="1">
          <a:blip r:embed="rId7">
            <a:alphaModFix/>
          </a:blip>
          <a:srcRect b="0" l="0" r="0" t="0"/>
          <a:stretch/>
        </p:blipFill>
        <p:spPr>
          <a:xfrm>
            <a:off x="7930661" y="3412649"/>
            <a:ext cx="2677233" cy="137036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Face recognition in racial discrimination by law enforcement</a:t>
            </a:r>
            <a:endParaRPr/>
          </a:p>
        </p:txBody>
      </p:sp>
      <p:sp>
        <p:nvSpPr>
          <p:cNvPr id="320" name="Google Shape;320;p19"/>
          <p:cNvSpPr txBox="1"/>
          <p:nvPr>
            <p:ph idx="1" type="body"/>
          </p:nvPr>
        </p:nvSpPr>
        <p:spPr>
          <a:xfrm>
            <a:off x="838201" y="1825625"/>
            <a:ext cx="5281246" cy="43513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200"/>
              <a:buNone/>
            </a:pPr>
            <a:r>
              <a:rPr lang="en-US" sz="2200"/>
              <a:t>Black Americans are </a:t>
            </a:r>
            <a:r>
              <a:rPr lang="en-US" sz="2200" u="sng">
                <a:solidFill>
                  <a:schemeClr val="hlink"/>
                </a:solidFill>
                <a:hlinkClick r:id="rId3"/>
              </a:rPr>
              <a:t>more likely to be arrested</a:t>
            </a:r>
            <a:r>
              <a:rPr lang="en-US" sz="2200"/>
              <a:t> and incarcerated for </a:t>
            </a:r>
            <a:r>
              <a:rPr lang="en-US" sz="2200" u="sng">
                <a:solidFill>
                  <a:schemeClr val="hlink"/>
                </a:solidFill>
                <a:hlinkClick r:id="rId4"/>
              </a:rPr>
              <a:t>minor crimes</a:t>
            </a:r>
            <a:r>
              <a:rPr lang="en-US" sz="2200"/>
              <a:t> than White Americans. Consequently, Black people are overrepresented in mugshot data, which face recognition uses to make predictions. </a:t>
            </a:r>
            <a:endParaRPr/>
          </a:p>
          <a:p>
            <a:pPr indent="0" lvl="0" marL="0" rtl="0" algn="l">
              <a:lnSpc>
                <a:spcPct val="90000"/>
              </a:lnSpc>
              <a:spcBef>
                <a:spcPts val="1000"/>
              </a:spcBef>
              <a:spcAft>
                <a:spcPts val="0"/>
              </a:spcAft>
              <a:buClr>
                <a:schemeClr val="dk1"/>
              </a:buClr>
              <a:buSzPts val="2200"/>
              <a:buNone/>
            </a:pPr>
            <a:r>
              <a:rPr lang="en-US" sz="2200"/>
              <a:t>Racial bias in the application of face recognition technology</a:t>
            </a:r>
            <a:r>
              <a:rPr b="1" lang="en-US" sz="2200"/>
              <a:t>.</a:t>
            </a:r>
            <a:r>
              <a:rPr lang="en-US" sz="2200"/>
              <a:t> </a:t>
            </a:r>
            <a:r>
              <a:rPr i="1" lang="en-US" sz="2200"/>
              <a:t>Locations of </a:t>
            </a:r>
            <a:r>
              <a:rPr b="1" i="1" lang="en-US" sz="2200" u="sng">
                <a:solidFill>
                  <a:schemeClr val="hlink"/>
                </a:solidFill>
                <a:hlinkClick r:id="rId5"/>
              </a:rPr>
              <a:t>Project Green Light Detroit partners</a:t>
            </a:r>
            <a:r>
              <a:rPr i="1" lang="en-US" sz="2200"/>
              <a:t> (left) overlap with primarily Black communities in data from the </a:t>
            </a:r>
            <a:r>
              <a:rPr b="1" i="1" lang="en-US" sz="2200" u="sng">
                <a:solidFill>
                  <a:schemeClr val="hlink"/>
                </a:solidFill>
                <a:hlinkClick r:id="rId6"/>
              </a:rPr>
              <a:t>U.S. census</a:t>
            </a:r>
            <a:r>
              <a:rPr i="1" lang="en-US" sz="2200"/>
              <a:t> (right). In this city-wide program, the brunt of the surveillance falls on Detroit’s Black residents.</a:t>
            </a:r>
            <a:endParaRPr sz="2200"/>
          </a:p>
          <a:p>
            <a:pPr indent="0" lvl="0" marL="0" rtl="0" algn="l">
              <a:lnSpc>
                <a:spcPct val="90000"/>
              </a:lnSpc>
              <a:spcBef>
                <a:spcPts val="1000"/>
              </a:spcBef>
              <a:spcAft>
                <a:spcPts val="0"/>
              </a:spcAft>
              <a:buClr>
                <a:schemeClr val="dk1"/>
              </a:buClr>
              <a:buSzPts val="2200"/>
              <a:buNone/>
            </a:pPr>
            <a:r>
              <a:t/>
            </a:r>
            <a:endParaRPr sz="2200"/>
          </a:p>
        </p:txBody>
      </p:sp>
      <p:pic>
        <p:nvPicPr>
          <p:cNvPr descr="En bild som visar text, karta, kartbok, Teckensnitt&#10;&#10;Automatiskt genererad beskrivning" id="321" name="Google Shape;321;p19"/>
          <p:cNvPicPr preferRelativeResize="0"/>
          <p:nvPr/>
        </p:nvPicPr>
        <p:blipFill rotWithShape="1">
          <a:blip r:embed="rId7">
            <a:alphaModFix/>
          </a:blip>
          <a:srcRect b="0" l="0" r="0" t="0"/>
          <a:stretch/>
        </p:blipFill>
        <p:spPr>
          <a:xfrm>
            <a:off x="6119447" y="2071809"/>
            <a:ext cx="5760720" cy="223647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Facial recognition and intersectionality</a:t>
            </a:r>
            <a:r>
              <a:rPr lang="en-US"/>
              <a:t> </a:t>
            </a:r>
            <a:endParaRPr/>
          </a:p>
        </p:txBody>
      </p:sp>
      <p:pic>
        <p:nvPicPr>
          <p:cNvPr descr="En bild som visar text, skärmbild, dator&#10;&#10;Automatiskt genererad beskrivning" id="327" name="Google Shape;327;p20"/>
          <p:cNvPicPr preferRelativeResize="0"/>
          <p:nvPr/>
        </p:nvPicPr>
        <p:blipFill rotWithShape="1">
          <a:blip r:embed="rId3">
            <a:alphaModFix/>
          </a:blip>
          <a:srcRect b="0" l="0" r="0" t="0"/>
          <a:stretch/>
        </p:blipFill>
        <p:spPr>
          <a:xfrm>
            <a:off x="2798885" y="1690688"/>
            <a:ext cx="5715000" cy="4286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Issues to consider</a:t>
            </a:r>
            <a:endParaRPr/>
          </a:p>
        </p:txBody>
      </p:sp>
      <p:sp>
        <p:nvSpPr>
          <p:cNvPr id="333" name="Google Shape;333;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Clr>
                <a:schemeClr val="dk1"/>
              </a:buClr>
              <a:buSzPct val="100000"/>
              <a:buNone/>
            </a:pPr>
            <a:r>
              <a:rPr lang="en-US"/>
              <a:t>Issues to consider when developing examples related gender and intersectionality in facial recognizing examples are:</a:t>
            </a:r>
            <a:endParaRPr/>
          </a:p>
          <a:p>
            <a:pPr indent="-501015" lvl="0" marL="514350" rtl="0" algn="l">
              <a:lnSpc>
                <a:spcPct val="90000"/>
              </a:lnSpc>
              <a:spcBef>
                <a:spcPts val="1000"/>
              </a:spcBef>
              <a:spcAft>
                <a:spcPts val="0"/>
              </a:spcAft>
              <a:buClr>
                <a:schemeClr val="dk1"/>
              </a:buClr>
              <a:buSzPct val="100000"/>
              <a:buFont typeface="Calibri"/>
              <a:buAutoNum type="arabicPeriod"/>
            </a:pPr>
            <a:r>
              <a:rPr lang="en-US"/>
              <a:t>Models trained on mature adults, for example, will not perform well on young people. </a:t>
            </a:r>
            <a:endParaRPr/>
          </a:p>
          <a:p>
            <a:pPr indent="-501015" lvl="0" marL="514350" rtl="0" algn="l">
              <a:lnSpc>
                <a:spcPct val="90000"/>
              </a:lnSpc>
              <a:spcBef>
                <a:spcPts val="1000"/>
              </a:spcBef>
              <a:spcAft>
                <a:spcPts val="0"/>
              </a:spcAft>
              <a:buClr>
                <a:schemeClr val="dk1"/>
              </a:buClr>
              <a:buSzPct val="100000"/>
              <a:buFont typeface="Calibri"/>
              <a:buAutoNum type="arabicPeriod"/>
            </a:pPr>
            <a:r>
              <a:rPr lang="en-US"/>
              <a:t>Use intersectional datasets such as gender and race. </a:t>
            </a:r>
            <a:endParaRPr/>
          </a:p>
          <a:p>
            <a:pPr indent="-501015" lvl="0" marL="514350" rtl="0" algn="l">
              <a:lnSpc>
                <a:spcPct val="90000"/>
              </a:lnSpc>
              <a:spcBef>
                <a:spcPts val="1000"/>
              </a:spcBef>
              <a:spcAft>
                <a:spcPts val="0"/>
              </a:spcAft>
              <a:buClr>
                <a:schemeClr val="dk1"/>
              </a:buClr>
              <a:buSzPct val="100000"/>
              <a:buFont typeface="Calibri"/>
              <a:buAutoNum type="arabicPeriod"/>
            </a:pPr>
            <a:r>
              <a:rPr lang="en-US"/>
              <a:t>Some parameters can influence the accuracy of the categories. For instance, wearing facial cosmetics can reduce the accuracy of facial recognition systems</a:t>
            </a:r>
            <a:endParaRPr/>
          </a:p>
          <a:p>
            <a:pPr indent="-501015" lvl="0" marL="514350" rtl="0" algn="l">
              <a:lnSpc>
                <a:spcPct val="90000"/>
              </a:lnSpc>
              <a:spcBef>
                <a:spcPts val="1000"/>
              </a:spcBef>
              <a:spcAft>
                <a:spcPts val="0"/>
              </a:spcAft>
              <a:buClr>
                <a:schemeClr val="dk1"/>
              </a:buClr>
              <a:buSzPct val="100000"/>
              <a:buFont typeface="Calibri"/>
              <a:buAutoNum type="arabicPeriod"/>
            </a:pPr>
            <a:r>
              <a:rPr lang="en-US"/>
              <a:t>Transgender people, may be identified incorrectly.  (Source:  </a:t>
            </a:r>
            <a:r>
              <a:rPr lang="en-US" u="sng">
                <a:solidFill>
                  <a:schemeClr val="hlink"/>
                </a:solidFill>
                <a:hlinkClick r:id="rId3"/>
              </a:rPr>
              <a:t>Facial Recognition , Gendered Innovations “stanford.edu</a:t>
            </a:r>
            <a:r>
              <a:rPr lang="en-US"/>
              <a:t>”.</a:t>
            </a:r>
            <a:endParaRPr/>
          </a:p>
          <a:p>
            <a:pPr indent="-501015" lvl="0" marL="514350" rtl="0" algn="l">
              <a:lnSpc>
                <a:spcPct val="90000"/>
              </a:lnSpc>
              <a:spcBef>
                <a:spcPts val="1000"/>
              </a:spcBef>
              <a:spcAft>
                <a:spcPts val="0"/>
              </a:spcAft>
              <a:buClr>
                <a:schemeClr val="dk1"/>
              </a:buClr>
              <a:buSzPct val="100000"/>
              <a:buFont typeface="Calibri"/>
              <a:buAutoNum type="arabicPeriod"/>
            </a:pPr>
            <a:r>
              <a:rPr lang="en-US"/>
              <a:t>Important to consider that Intersectionality includes several parameters to improve accuracy across diverse categories. Not only gender and sex.</a:t>
            </a:r>
            <a:endParaRPr/>
          </a:p>
          <a:p>
            <a:pPr indent="0" lvl="0" marL="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Example 5: Making machines talk </a:t>
            </a:r>
            <a:endParaRPr/>
          </a:p>
        </p:txBody>
      </p:sp>
      <p:pic>
        <p:nvPicPr>
          <p:cNvPr id="339" name="Google Shape;339;p22"/>
          <p:cNvPicPr preferRelativeResize="0"/>
          <p:nvPr/>
        </p:nvPicPr>
        <p:blipFill rotWithShape="1">
          <a:blip r:embed="rId3">
            <a:alphaModFix/>
          </a:blip>
          <a:srcRect b="0" l="0" r="0" t="0"/>
          <a:stretch/>
        </p:blipFill>
        <p:spPr>
          <a:xfrm>
            <a:off x="1871550" y="2239326"/>
            <a:ext cx="7528226" cy="38660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Speech synthesis</a:t>
            </a:r>
            <a:r>
              <a:rPr lang="en-US"/>
              <a:t> </a:t>
            </a:r>
            <a:endParaRPr/>
          </a:p>
        </p:txBody>
      </p:sp>
      <p:pic>
        <p:nvPicPr>
          <p:cNvPr id="345" name="Google Shape;345;p23"/>
          <p:cNvPicPr preferRelativeResize="0"/>
          <p:nvPr/>
        </p:nvPicPr>
        <p:blipFill rotWithShape="1">
          <a:blip r:embed="rId3">
            <a:alphaModFix/>
          </a:blip>
          <a:srcRect b="0" l="0" r="0" t="0"/>
          <a:stretch/>
        </p:blipFill>
        <p:spPr>
          <a:xfrm>
            <a:off x="2314294" y="1690688"/>
            <a:ext cx="7563412" cy="435072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4.3 How stereotypes can be reinforced</a:t>
            </a:r>
            <a:endParaRPr/>
          </a:p>
        </p:txBody>
      </p:sp>
      <p:sp>
        <p:nvSpPr>
          <p:cNvPr id="351" name="Google Shape;351;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Many individuals still associate STEM fields with masculine qualities, leading to stereotypes that can discourage girls and women from pursuing STEM education and careers. </a:t>
            </a:r>
            <a:endParaRPr/>
          </a:p>
          <a:p>
            <a:pPr indent="0" lvl="0" marL="0" rtl="0" algn="l">
              <a:lnSpc>
                <a:spcPct val="90000"/>
              </a:lnSpc>
              <a:spcBef>
                <a:spcPts val="1000"/>
              </a:spcBef>
              <a:spcAft>
                <a:spcPts val="0"/>
              </a:spcAft>
              <a:buClr>
                <a:schemeClr val="dk1"/>
              </a:buClr>
              <a:buSzPts val="2800"/>
              <a:buNone/>
            </a:pPr>
            <a:r>
              <a:rPr lang="en-US"/>
              <a:t>The issue is: Are differences between women, and men, and non-binary individuals that should be considered (e.g., in height, strength, range of motion, etc.) important for the examples I present in your courses?  </a:t>
            </a:r>
            <a:endParaRPr/>
          </a:p>
          <a:p>
            <a:pPr indent="0" lvl="0" marL="0" rtl="0" algn="l">
              <a:lnSpc>
                <a:spcPct val="90000"/>
              </a:lnSpc>
              <a:spcBef>
                <a:spcPts val="1000"/>
              </a:spcBef>
              <a:spcAft>
                <a:spcPts val="0"/>
              </a:spcAft>
              <a:buClr>
                <a:schemeClr val="dk1"/>
              </a:buClr>
              <a:buSzPts val="2800"/>
              <a:buNone/>
            </a:pPr>
            <a:r>
              <a:rPr b="1" i="1" lang="en-US"/>
              <a:t>Consider:</a:t>
            </a:r>
            <a:r>
              <a:rPr lang="en-US"/>
              <a:t> Would certain configurations reinforce existing social roles (e.g., gender segregation in the workforce; men associated with engineering and women with domestic technologies, for example)?</a:t>
            </a:r>
            <a:endParaRPr/>
          </a:p>
          <a:p>
            <a:pPr indent="0" lvl="0" marL="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Reinforcing stereotypes:some examples</a:t>
            </a:r>
            <a:endParaRPr/>
          </a:p>
        </p:txBody>
      </p:sp>
      <p:pic>
        <p:nvPicPr>
          <p:cNvPr descr="En bild som visar text, person, person, skärmbild&#10;&#10;Automatiskt genererad beskrivning" id="357" name="Google Shape;357;p25"/>
          <p:cNvPicPr preferRelativeResize="0"/>
          <p:nvPr/>
        </p:nvPicPr>
        <p:blipFill rotWithShape="1">
          <a:blip r:embed="rId3">
            <a:alphaModFix/>
          </a:blip>
          <a:srcRect b="0" l="0" r="0" t="0"/>
          <a:stretch/>
        </p:blipFill>
        <p:spPr>
          <a:xfrm>
            <a:off x="3238500" y="2059599"/>
            <a:ext cx="5715000" cy="42862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lang="en-US"/>
              <a:t>Reinforcing stereotypes:some examples</a:t>
            </a:r>
            <a:endParaRPr/>
          </a:p>
        </p:txBody>
      </p:sp>
      <p:pic>
        <p:nvPicPr>
          <p:cNvPr id="363" name="Google Shape;363;p26"/>
          <p:cNvPicPr preferRelativeResize="0"/>
          <p:nvPr/>
        </p:nvPicPr>
        <p:blipFill rotWithShape="1">
          <a:blip r:embed="rId3">
            <a:alphaModFix/>
          </a:blip>
          <a:srcRect b="0" l="0" r="0" t="0"/>
          <a:stretch/>
        </p:blipFill>
        <p:spPr>
          <a:xfrm>
            <a:off x="2992316" y="2129936"/>
            <a:ext cx="5715000" cy="4286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Introduction: stereotypes and biases</a:t>
            </a:r>
            <a:endParaRPr/>
          </a:p>
        </p:txBody>
      </p:sp>
      <p:sp>
        <p:nvSpPr>
          <p:cNvPr id="190" name="Google Shape;190;p2"/>
          <p:cNvSpPr txBox="1"/>
          <p:nvPr>
            <p:ph idx="1" type="body"/>
          </p:nvPr>
        </p:nvSpPr>
        <p:spPr>
          <a:xfrm>
            <a:off x="838201" y="1387812"/>
            <a:ext cx="6563496" cy="5470187"/>
          </a:xfrm>
          <a:prstGeom prst="rect">
            <a:avLst/>
          </a:prstGeom>
          <a:noFill/>
          <a:ln>
            <a:noFill/>
          </a:ln>
        </p:spPr>
        <p:txBody>
          <a:bodyPr anchorCtr="0" anchor="t" bIns="45700" lIns="91425" spcFirstLastPara="1" rIns="91425" wrap="square" tIns="45700">
            <a:normAutofit fontScale="85000" lnSpcReduction="20000"/>
          </a:bodyPr>
          <a:lstStyle/>
          <a:p>
            <a:pPr indent="-255269" lvl="0" marL="228600" rtl="0" algn="l">
              <a:lnSpc>
                <a:spcPct val="120000"/>
              </a:lnSpc>
              <a:spcBef>
                <a:spcPts val="0"/>
              </a:spcBef>
              <a:spcAft>
                <a:spcPts val="0"/>
              </a:spcAft>
              <a:buClr>
                <a:schemeClr val="dk1"/>
              </a:buClr>
              <a:buSzPct val="100000"/>
              <a:buChar char="•"/>
            </a:pPr>
            <a:r>
              <a:rPr lang="en-US"/>
              <a:t>Stereotypes and biases are important cultural factors that may influence women’s representation in the STEM areas. A stereotype is an association of specific characteristics with a group (Dovidio et al., 2010). Stereotypes can be descriptive (what women and men are like) or prescriptive (what women and men should be like). Stereotypes are very powerful and difficult to override, and they can lead to biased behavior or discrimination when we view members of a group based on their group status rather than as individuals (Heilman, 2012; Dovidio et al., 2010). </a:t>
            </a:r>
            <a:endParaRPr/>
          </a:p>
          <a:p>
            <a:pPr indent="0" lvl="0" marL="228600" rtl="0" algn="l">
              <a:lnSpc>
                <a:spcPct val="120000"/>
              </a:lnSpc>
              <a:spcBef>
                <a:spcPts val="600"/>
              </a:spcBef>
              <a:spcAft>
                <a:spcPts val="0"/>
              </a:spcAft>
              <a:buNone/>
            </a:pPr>
            <a:r>
              <a:t/>
            </a:r>
            <a:endParaRPr/>
          </a:p>
          <a:p>
            <a:pPr indent="0" lvl="0" marL="0" rtl="0" algn="l">
              <a:lnSpc>
                <a:spcPct val="120000"/>
              </a:lnSpc>
              <a:spcBef>
                <a:spcPts val="600"/>
              </a:spcBef>
              <a:spcAft>
                <a:spcPts val="0"/>
              </a:spcAft>
              <a:buClr>
                <a:schemeClr val="dk1"/>
              </a:buClr>
              <a:buSzPct val="100000"/>
              <a:buNone/>
            </a:pPr>
            <a:r>
              <a:t/>
            </a:r>
            <a:endParaRPr sz="2400">
              <a:solidFill>
                <a:srgbClr val="000000"/>
              </a:solidFill>
            </a:endParaRPr>
          </a:p>
        </p:txBody>
      </p:sp>
      <p:pic>
        <p:nvPicPr>
          <p:cNvPr descr="Intersectionality - FYS 101 - Research Guides at Syracuse University ..." id="191" name="Google Shape;191;p2"/>
          <p:cNvPicPr preferRelativeResize="0"/>
          <p:nvPr/>
        </p:nvPicPr>
        <p:blipFill rotWithShape="1">
          <a:blip r:embed="rId3">
            <a:alphaModFix/>
          </a:blip>
          <a:srcRect b="0" l="0" r="0" t="0"/>
          <a:stretch/>
        </p:blipFill>
        <p:spPr>
          <a:xfrm>
            <a:off x="7504155" y="2067434"/>
            <a:ext cx="4514850" cy="30099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Reinforcing stereotypes:some examples</a:t>
            </a:r>
            <a:endParaRPr/>
          </a:p>
        </p:txBody>
      </p:sp>
      <p:sp>
        <p:nvSpPr>
          <p:cNvPr id="369" name="Google Shape;369;p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4400"/>
              <a:buFont typeface="Calibri"/>
              <a:buNone/>
            </a:pPr>
            <a:r>
              <a:rPr b="1" lang="en-US" sz="3800"/>
              <a:t>St</a:t>
            </a:r>
            <a:r>
              <a:rPr b="1" lang="en-US" sz="3800"/>
              <a:t>andards and reference models in Crash tests</a:t>
            </a:r>
            <a:endParaRPr sz="3800"/>
          </a:p>
          <a:p>
            <a:pPr indent="0" lvl="0" marL="0" rtl="0" algn="l">
              <a:lnSpc>
                <a:spcPct val="120000"/>
              </a:lnSpc>
              <a:spcBef>
                <a:spcPts val="0"/>
              </a:spcBef>
              <a:spcAft>
                <a:spcPts val="0"/>
              </a:spcAft>
              <a:buClr>
                <a:schemeClr val="dk1"/>
              </a:buClr>
              <a:buSzPts val="1700"/>
              <a:buNone/>
            </a:pPr>
            <a:r>
              <a:rPr lang="en-US" sz="1700"/>
              <a:t>The female part of the population is sometimes left out of the research discovery phase. Real and social oriented cases, for instance, public transportation and how to make it more user friendly and efficient for all users, do not consider gender diverse people and people from different socioeconomic and regional backgrounds. See an example below. </a:t>
            </a:r>
            <a:endParaRPr/>
          </a:p>
          <a:p>
            <a:pPr indent="0" lvl="0" marL="0" rtl="0" algn="l">
              <a:lnSpc>
                <a:spcPct val="120000"/>
              </a:lnSpc>
              <a:spcBef>
                <a:spcPts val="600"/>
              </a:spcBef>
              <a:spcAft>
                <a:spcPts val="0"/>
              </a:spcAft>
              <a:buClr>
                <a:schemeClr val="dk1"/>
              </a:buClr>
              <a:buSzPts val="1700"/>
              <a:buNone/>
            </a:pPr>
            <a:r>
              <a:rPr lang="en-US" sz="1700"/>
              <a:t>Crash test dummies are used in auto safety testing. These dummies vary by height and weight to represent human populations. The 50th percentile male dummy (a dummy modeling the average male body) is most used. A 5th percentile female crash test dummy (representing the smallest 5th percent of the female adult population) was introduced in 1966, but this dummy is simply a scaled version of the 50th percentile male body and does not model female bodies. </a:t>
            </a:r>
            <a:endParaRPr/>
          </a:p>
          <a:p>
            <a:pPr indent="0" lvl="0" marL="0" rtl="0" algn="l">
              <a:lnSpc>
                <a:spcPct val="120000"/>
              </a:lnSpc>
              <a:spcBef>
                <a:spcPts val="600"/>
              </a:spcBef>
              <a:spcAft>
                <a:spcPts val="0"/>
              </a:spcAft>
              <a:buClr>
                <a:schemeClr val="dk1"/>
              </a:buClr>
              <a:buSzPts val="1700"/>
              <a:buNone/>
            </a:pPr>
            <a:r>
              <a:rPr lang="en-US" sz="1700"/>
              <a:t>S</a:t>
            </a:r>
            <a:endParaRPr sz="17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g2b3792f9e0b_2_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Arial"/>
              <a:buNone/>
            </a:pPr>
            <a:r>
              <a:rPr b="1" lang="en-US" sz="3800"/>
              <a:t>Standards and reference models in Crash tests</a:t>
            </a:r>
            <a:endParaRPr/>
          </a:p>
        </p:txBody>
      </p:sp>
      <p:sp>
        <p:nvSpPr>
          <p:cNvPr id="376" name="Google Shape;376;g2b3792f9e0b_2_0"/>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lnSpc>
                <a:spcPct val="120000"/>
              </a:lnSpc>
              <a:spcBef>
                <a:spcPts val="600"/>
              </a:spcBef>
              <a:spcAft>
                <a:spcPts val="0"/>
              </a:spcAft>
              <a:buClr>
                <a:schemeClr val="dk1"/>
              </a:buClr>
              <a:buSzPts val="1700"/>
              <a:buFont typeface="Arial"/>
              <a:buNone/>
            </a:pPr>
            <a:r>
              <a:rPr lang="en-US" sz="1700"/>
              <a:t>S</a:t>
            </a:r>
            <a:r>
              <a:rPr lang="en-US" sz="1700"/>
              <a:t>till lacking is a 50th percentile female dummies that models female-typical injury tolerance, biomechanics, spinal alignment, neck strength, muscle and ligament strength, dynamic responses to trauma, and other female-typical characteristics.</a:t>
            </a:r>
            <a:endParaRPr/>
          </a:p>
          <a:p>
            <a:pPr indent="0" lvl="0" marL="0" rtl="0" algn="l">
              <a:lnSpc>
                <a:spcPct val="120000"/>
              </a:lnSpc>
              <a:spcBef>
                <a:spcPts val="600"/>
              </a:spcBef>
              <a:spcAft>
                <a:spcPts val="0"/>
              </a:spcAft>
              <a:buClr>
                <a:schemeClr val="dk1"/>
              </a:buClr>
              <a:buSzPts val="1700"/>
              <a:buFont typeface="Arial"/>
              <a:buNone/>
            </a:pPr>
            <a:r>
              <a:rPr lang="en-US" sz="1700"/>
              <a:t>Consequently, women sustain more severe injuries than men in comparable crashes.  Male body is often defined as the norm and serves as the primary object of study. In this case, crash test dummies were first developed in the U.S. to model the 50th percent. </a:t>
            </a:r>
            <a:endParaRPr/>
          </a:p>
          <a:p>
            <a:pPr indent="0" lvl="0" marL="0" rtl="0" algn="l">
              <a:lnSpc>
                <a:spcPct val="120000"/>
              </a:lnSpc>
              <a:spcBef>
                <a:spcPts val="600"/>
              </a:spcBef>
              <a:spcAft>
                <a:spcPts val="0"/>
              </a:spcAft>
              <a:buClr>
                <a:schemeClr val="dk1"/>
              </a:buClr>
              <a:buSzPts val="1700"/>
              <a:buFont typeface="Arial"/>
              <a:buNone/>
            </a:pPr>
            <a:r>
              <a:t/>
            </a:r>
            <a:endParaRPr sz="1700"/>
          </a:p>
          <a:p>
            <a:pPr indent="0" lvl="0" marL="0" rtl="0" algn="l">
              <a:spcBef>
                <a:spcPts val="100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Arial"/>
              <a:buNone/>
            </a:pPr>
            <a:r>
              <a:rPr b="1" lang="en-US" sz="3800"/>
              <a:t>Standards and reference models in Crash tests</a:t>
            </a:r>
            <a:endParaRPr/>
          </a:p>
        </p:txBody>
      </p:sp>
      <p:pic>
        <p:nvPicPr>
          <p:cNvPr descr="En bild som visar text, skärmbild, tecknad serie, skelett&#10;&#10;Automatiskt genererad beskrivning" id="382" name="Google Shape;382;p28"/>
          <p:cNvPicPr preferRelativeResize="0"/>
          <p:nvPr/>
        </p:nvPicPr>
        <p:blipFill rotWithShape="1">
          <a:blip r:embed="rId3">
            <a:alphaModFix/>
          </a:blip>
          <a:srcRect b="0" l="0" r="0" t="0"/>
          <a:stretch/>
        </p:blipFill>
        <p:spPr>
          <a:xfrm>
            <a:off x="3238500" y="2288198"/>
            <a:ext cx="5715000" cy="42862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Mobility and transportation (1/2)</a:t>
            </a:r>
            <a:endParaRPr/>
          </a:p>
        </p:txBody>
      </p:sp>
      <p:sp>
        <p:nvSpPr>
          <p:cNvPr id="388" name="Google Shape;388;p30"/>
          <p:cNvSpPr txBox="1"/>
          <p:nvPr>
            <p:ph idx="1" type="body"/>
          </p:nvPr>
        </p:nvSpPr>
        <p:spPr>
          <a:xfrm>
            <a:off x="838200" y="1825625"/>
            <a:ext cx="7707923" cy="435133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US"/>
              <a:t>Mobility patterns tend to be gendered in terms of where, when, and why people take trips. Transportation planning—both for modes and infrastructures—often do not consider diverse users’ needs. For example, the need for safety can restrict mobility for specific women, gender nonconforming individuals, and the elderly.</a:t>
            </a:r>
            <a:endParaRPr/>
          </a:p>
          <a:p>
            <a:pPr indent="-228600" lvl="0" marL="228600" rtl="0" algn="l">
              <a:lnSpc>
                <a:spcPct val="90000"/>
              </a:lnSpc>
              <a:spcBef>
                <a:spcPts val="1000"/>
              </a:spcBef>
              <a:spcAft>
                <a:spcPts val="0"/>
              </a:spcAft>
              <a:buClr>
                <a:schemeClr val="dk1"/>
              </a:buClr>
              <a:buSzPct val="100000"/>
              <a:buChar char="•"/>
            </a:pPr>
            <a:r>
              <a:rPr b="1" lang="en-US"/>
              <a:t>Women</a:t>
            </a:r>
            <a:r>
              <a:rPr lang="en-US"/>
              <a:t> typically walk longer distances than men and make frequent, shorter trips with more stops to combine multiple tasks. Men, by contrast, tend to follow more direct and linear patterns. Females engage in more non-work-related travel than males and are more likely to be accompanied by children or elderly relatives.</a:t>
            </a:r>
            <a:endParaRPr/>
          </a:p>
          <a:p>
            <a:pPr indent="0" lvl="0" marL="0" rtl="0" algn="l">
              <a:lnSpc>
                <a:spcPct val="90000"/>
              </a:lnSpc>
              <a:spcBef>
                <a:spcPts val="1000"/>
              </a:spcBef>
              <a:spcAft>
                <a:spcPts val="0"/>
              </a:spcAft>
              <a:buClr>
                <a:schemeClr val="dk1"/>
              </a:buClr>
              <a:buSzPct val="100000"/>
              <a:buNone/>
            </a:pPr>
            <a:r>
              <a:t/>
            </a:r>
            <a:endParaRPr/>
          </a:p>
        </p:txBody>
      </p:sp>
      <p:pic>
        <p:nvPicPr>
          <p:cNvPr descr="En bild som visar text, diagram, skärmbild, design&#10;&#10;Automatiskt genererad beskrivning" id="389" name="Google Shape;389;p30"/>
          <p:cNvPicPr preferRelativeResize="0"/>
          <p:nvPr/>
        </p:nvPicPr>
        <p:blipFill rotWithShape="1">
          <a:blip r:embed="rId3">
            <a:alphaModFix/>
          </a:blip>
          <a:srcRect b="0" l="0" r="0" t="0"/>
          <a:stretch/>
        </p:blipFill>
        <p:spPr>
          <a:xfrm>
            <a:off x="8546123" y="2663336"/>
            <a:ext cx="3048000" cy="18478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Mobility and transportation (2/2)</a:t>
            </a:r>
            <a:endParaRPr/>
          </a:p>
        </p:txBody>
      </p:sp>
      <p:sp>
        <p:nvSpPr>
          <p:cNvPr id="395" name="Google Shape;395;p31"/>
          <p:cNvSpPr txBox="1"/>
          <p:nvPr>
            <p:ph idx="1" type="body"/>
          </p:nvPr>
        </p:nvSpPr>
        <p:spPr>
          <a:xfrm>
            <a:off x="838200" y="1825625"/>
            <a:ext cx="6037385" cy="4351338"/>
          </a:xfrm>
          <a:prstGeom prst="rect">
            <a:avLst/>
          </a:prstGeom>
          <a:noFill/>
          <a:ln>
            <a:noFill/>
          </a:ln>
        </p:spPr>
        <p:txBody>
          <a:bodyPr anchorCtr="0" anchor="t" bIns="45700" lIns="91425" spcFirstLastPara="1" rIns="91425" wrap="square" tIns="45700">
            <a:normAutofit fontScale="70000" lnSpcReduction="20000"/>
          </a:bodyPr>
          <a:lstStyle/>
          <a:p>
            <a:pPr indent="-228600" lvl="0" marL="228600" rtl="0" algn="l">
              <a:lnSpc>
                <a:spcPct val="90000"/>
              </a:lnSpc>
              <a:spcBef>
                <a:spcPts val="0"/>
              </a:spcBef>
              <a:spcAft>
                <a:spcPts val="0"/>
              </a:spcAft>
              <a:buClr>
                <a:schemeClr val="dk1"/>
              </a:buClr>
              <a:buSzPct val="100000"/>
              <a:buChar char="•"/>
            </a:pPr>
            <a:r>
              <a:rPr lang="en-US"/>
              <a:t>Understanding gender-specific needs across populations and capturing relevant functionalities, i.e. vehicle features and routes; and technologies used to access services (card vs bike), can help decision makers to capture differences in transport patterns or preferences for male and females and consider these issues when making socially relevant decisions.   </a:t>
            </a:r>
            <a:endParaRPr/>
          </a:p>
          <a:p>
            <a:pPr indent="-228600" lvl="0" marL="228600" rtl="0" algn="l">
              <a:lnSpc>
                <a:spcPct val="90000"/>
              </a:lnSpc>
              <a:spcBef>
                <a:spcPts val="1000"/>
              </a:spcBef>
              <a:spcAft>
                <a:spcPts val="0"/>
              </a:spcAft>
              <a:buClr>
                <a:schemeClr val="dk1"/>
              </a:buClr>
              <a:buSzPct val="100000"/>
              <a:buChar char="•"/>
            </a:pPr>
            <a:r>
              <a:rPr lang="en-US"/>
              <a:t>Mobility is not gender neutral. This not only pertains to individual mobility, but also to the transport and planning sectors themselves, which are heavily dominated by men (only 22 percent of all employees in the transport sector are female). Social stereotypes and role distribution within a predominantly male workforce, as well as care work mostly carried out by females, do the rest to create an environment that is aligned with male needs. (Diehl , Cerny 2021). </a:t>
            </a:r>
            <a:endParaRPr/>
          </a:p>
        </p:txBody>
      </p:sp>
      <p:pic>
        <p:nvPicPr>
          <p:cNvPr descr="Session 6.1 – Gender Security &amp; Public Transport" id="396" name="Google Shape;396;p31"/>
          <p:cNvPicPr preferRelativeResize="0"/>
          <p:nvPr/>
        </p:nvPicPr>
        <p:blipFill rotWithShape="1">
          <a:blip r:embed="rId3">
            <a:alphaModFix/>
          </a:blip>
          <a:srcRect b="0" l="0" r="0" t="0"/>
          <a:stretch/>
        </p:blipFill>
        <p:spPr>
          <a:xfrm>
            <a:off x="7320328" y="1825625"/>
            <a:ext cx="4514850" cy="33845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STAM cells research</a:t>
            </a:r>
            <a:endParaRPr/>
          </a:p>
        </p:txBody>
      </p:sp>
      <p:sp>
        <p:nvSpPr>
          <p:cNvPr id="402" name="Google Shape;402;p29"/>
          <p:cNvSpPr txBox="1"/>
          <p:nvPr>
            <p:ph idx="1" type="body"/>
          </p:nvPr>
        </p:nvSpPr>
        <p:spPr>
          <a:xfrm>
            <a:off x="275493" y="1781885"/>
            <a:ext cx="5597769" cy="4351338"/>
          </a:xfrm>
          <a:prstGeom prst="rect">
            <a:avLst/>
          </a:prstGeom>
          <a:noFill/>
          <a:ln>
            <a:noFill/>
          </a:ln>
        </p:spPr>
        <p:txBody>
          <a:bodyPr anchorCtr="0" anchor="t" bIns="45700" lIns="91425" spcFirstLastPara="1" rIns="91425" wrap="square" tIns="45700">
            <a:normAutofit fontScale="55000" lnSpcReduction="20000"/>
          </a:bodyPr>
          <a:lstStyle/>
          <a:p>
            <a:pPr indent="-228600" lvl="0" marL="228600" rtl="0" algn="l">
              <a:lnSpc>
                <a:spcPct val="120000"/>
              </a:lnSpc>
              <a:spcBef>
                <a:spcPts val="0"/>
              </a:spcBef>
              <a:spcAft>
                <a:spcPts val="0"/>
              </a:spcAft>
              <a:buClr>
                <a:schemeClr val="dk1"/>
              </a:buClr>
              <a:buSzPct val="100000"/>
              <a:buChar char="•"/>
            </a:pPr>
            <a:r>
              <a:rPr lang="en-US"/>
              <a:t>STAM cells research,  examples of the importance of gender were developed to explain the importance of biological sex and diversity and to illustrate gender differences in COVID 19-risk.</a:t>
            </a:r>
            <a:endParaRPr/>
          </a:p>
          <a:p>
            <a:pPr indent="-228600" lvl="0" marL="228600" rtl="0" algn="l">
              <a:lnSpc>
                <a:spcPct val="120000"/>
              </a:lnSpc>
              <a:spcBef>
                <a:spcPts val="600"/>
              </a:spcBef>
              <a:spcAft>
                <a:spcPts val="0"/>
              </a:spcAft>
              <a:buClr>
                <a:schemeClr val="dk1"/>
              </a:buClr>
              <a:buSzPct val="100000"/>
              <a:buChar char="•"/>
            </a:pPr>
            <a:r>
              <a:rPr lang="en-US"/>
              <a:t>The COVID-19 pandemic has affected millions of patients across the globe. Multiple studies, national and international governmental data have shown important sex and gender differences in the incidence and outcomes of patients with COVID-19. </a:t>
            </a:r>
            <a:endParaRPr/>
          </a:p>
          <a:p>
            <a:pPr indent="-228600" lvl="0" marL="228600" rtl="0" algn="l">
              <a:lnSpc>
                <a:spcPct val="120000"/>
              </a:lnSpc>
              <a:spcBef>
                <a:spcPts val="600"/>
              </a:spcBef>
              <a:spcAft>
                <a:spcPts val="0"/>
              </a:spcAft>
              <a:buClr>
                <a:schemeClr val="dk1"/>
              </a:buClr>
              <a:buSzPct val="100000"/>
              <a:buChar char="•"/>
            </a:pPr>
            <a:r>
              <a:rPr lang="en-US"/>
              <a:t>These differences are not only attributed to the differences in age and comorbid conditions but likely a combination of factors, including hormonal differences, immune response, inflammatory markers and behavioral attitudes, among others. In this review, we discuss the studies addressing sex- and gender-specific differences in COVID-19 infections with a focus on the potential pathophysiological mechanisms of these differences. (Ya'qoub L, Elgendy IY, Pepine CJ, 2021) </a:t>
            </a:r>
            <a:endParaRPr/>
          </a:p>
        </p:txBody>
      </p:sp>
      <p:pic>
        <p:nvPicPr>
          <p:cNvPr descr="Fig. 2" id="403" name="Google Shape;403;p29"/>
          <p:cNvPicPr preferRelativeResize="0"/>
          <p:nvPr/>
        </p:nvPicPr>
        <p:blipFill rotWithShape="1">
          <a:blip r:embed="rId3">
            <a:alphaModFix/>
          </a:blip>
          <a:srcRect b="0" l="0" r="0" t="0"/>
          <a:stretch/>
        </p:blipFill>
        <p:spPr>
          <a:xfrm>
            <a:off x="6292948" y="153401"/>
            <a:ext cx="5760720" cy="2084705"/>
          </a:xfrm>
          <a:prstGeom prst="rect">
            <a:avLst/>
          </a:prstGeom>
          <a:noFill/>
          <a:ln>
            <a:noFill/>
          </a:ln>
        </p:spPr>
      </p:pic>
      <p:pic>
        <p:nvPicPr>
          <p:cNvPr descr="Stem cells show gender differences in COVID-19 risk" id="404" name="Google Shape;404;p29"/>
          <p:cNvPicPr preferRelativeResize="0"/>
          <p:nvPr/>
        </p:nvPicPr>
        <p:blipFill rotWithShape="1">
          <a:blip r:embed="rId4">
            <a:alphaModFix/>
          </a:blip>
          <a:srcRect b="0" l="0" r="0" t="0"/>
          <a:stretch/>
        </p:blipFill>
        <p:spPr>
          <a:xfrm>
            <a:off x="6424686" y="2238106"/>
            <a:ext cx="4514850" cy="45148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4.4 D</a:t>
            </a:r>
            <a:r>
              <a:rPr b="1" lang="en-US"/>
              <a:t>iminishing gender bias and stimulating intersectionality </a:t>
            </a:r>
            <a:endParaRPr/>
          </a:p>
        </p:txBody>
      </p:sp>
      <p:sp>
        <p:nvSpPr>
          <p:cNvPr id="410" name="Google Shape;410;p33"/>
          <p:cNvSpPr txBox="1"/>
          <p:nvPr>
            <p:ph idx="1" type="body"/>
          </p:nvPr>
        </p:nvSpPr>
        <p:spPr>
          <a:xfrm>
            <a:off x="562709" y="1825625"/>
            <a:ext cx="11465168"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120000"/>
              </a:lnSpc>
              <a:spcBef>
                <a:spcPts val="0"/>
              </a:spcBef>
              <a:spcAft>
                <a:spcPts val="0"/>
              </a:spcAft>
              <a:buClr>
                <a:schemeClr val="dk1"/>
              </a:buClr>
              <a:buSzPts val="1500"/>
              <a:buChar char="•"/>
            </a:pPr>
            <a:r>
              <a:rPr b="1" lang="en-US" sz="2100"/>
              <a:t>Consider:</a:t>
            </a:r>
            <a:br>
              <a:rPr lang="en-US" sz="1500"/>
            </a:br>
            <a:r>
              <a:rPr lang="en-US" sz="1500"/>
              <a:t>Socio-cultural relationships of society or groups are included in the examples. </a:t>
            </a:r>
            <a:endParaRPr/>
          </a:p>
          <a:p>
            <a:pPr indent="-228600" lvl="0" marL="228600" rtl="0" algn="l">
              <a:lnSpc>
                <a:spcPct val="120000"/>
              </a:lnSpc>
              <a:spcBef>
                <a:spcPts val="300"/>
              </a:spcBef>
              <a:spcAft>
                <a:spcPts val="0"/>
              </a:spcAft>
              <a:buClr>
                <a:schemeClr val="dk1"/>
              </a:buClr>
              <a:buSzPts val="1500"/>
              <a:buChar char="•"/>
            </a:pPr>
            <a:r>
              <a:rPr lang="en-US" sz="1500"/>
              <a:t>The stories, case studies, and examples should include women and girls and men and boys as active participants in roughly equal numbers in a given activity</a:t>
            </a:r>
            <a:endParaRPr/>
          </a:p>
          <a:p>
            <a:pPr indent="-228600" lvl="0" marL="228600" rtl="0" algn="l">
              <a:lnSpc>
                <a:spcPct val="120000"/>
              </a:lnSpc>
              <a:spcBef>
                <a:spcPts val="300"/>
              </a:spcBef>
              <a:spcAft>
                <a:spcPts val="0"/>
              </a:spcAft>
              <a:buClr>
                <a:schemeClr val="dk1"/>
              </a:buClr>
              <a:buSzPts val="1500"/>
              <a:buChar char="•"/>
            </a:pPr>
            <a:r>
              <a:rPr lang="en-US" sz="1500"/>
              <a:t>Pictures and other images must show women and girls and men and boys doing a wide range of activities, and not confining to gender stereotypes.</a:t>
            </a:r>
            <a:endParaRPr/>
          </a:p>
          <a:p>
            <a:pPr indent="-228600" lvl="0" marL="228600" rtl="0" algn="l">
              <a:lnSpc>
                <a:spcPct val="120000"/>
              </a:lnSpc>
              <a:spcBef>
                <a:spcPts val="300"/>
              </a:spcBef>
              <a:spcAft>
                <a:spcPts val="0"/>
              </a:spcAft>
              <a:buClr>
                <a:schemeClr val="dk1"/>
              </a:buClr>
              <a:buSzPts val="1500"/>
              <a:buChar char="•"/>
            </a:pPr>
            <a:r>
              <a:rPr lang="en-US" sz="1500"/>
              <a:t>The adjectives used to characterize male and female roles and behaviors should be positive and interchangeably used.</a:t>
            </a:r>
            <a:endParaRPr/>
          </a:p>
          <a:p>
            <a:pPr indent="-228600" lvl="0" marL="228600" rtl="0" algn="l">
              <a:lnSpc>
                <a:spcPct val="120000"/>
              </a:lnSpc>
              <a:spcBef>
                <a:spcPts val="300"/>
              </a:spcBef>
              <a:spcAft>
                <a:spcPts val="0"/>
              </a:spcAft>
              <a:buClr>
                <a:schemeClr val="dk1"/>
              </a:buClr>
              <a:buSzPts val="1500"/>
              <a:buChar char="•"/>
            </a:pPr>
            <a:r>
              <a:rPr lang="en-US" sz="1500"/>
              <a:t>The teaching and learning material must be fairly inclusive of the various groups of society along linguistic, political, religious, gender, disabilities criteria, among others</a:t>
            </a:r>
            <a:endParaRPr/>
          </a:p>
          <a:p>
            <a:pPr indent="0" lvl="0" marL="0" rtl="0" algn="l">
              <a:lnSpc>
                <a:spcPct val="120000"/>
              </a:lnSpc>
              <a:spcBef>
                <a:spcPts val="30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g2b3792f9e0b_2_6"/>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b="1" lang="en-US"/>
              <a:t>4.4 </a:t>
            </a:r>
            <a:r>
              <a:rPr b="1" lang="en-US"/>
              <a:t>Diminishing gender bias and stimulating intersectionality </a:t>
            </a:r>
            <a:endParaRPr/>
          </a:p>
        </p:txBody>
      </p:sp>
      <p:sp>
        <p:nvSpPr>
          <p:cNvPr id="417" name="Google Shape;417;g2b3792f9e0b_2_6"/>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228600" lvl="0" marL="228600" rtl="0" algn="l">
              <a:lnSpc>
                <a:spcPct val="120000"/>
              </a:lnSpc>
              <a:spcBef>
                <a:spcPts val="300"/>
              </a:spcBef>
              <a:spcAft>
                <a:spcPts val="0"/>
              </a:spcAft>
              <a:buSzPts val="1500"/>
              <a:buChar char="•"/>
            </a:pPr>
            <a:r>
              <a:rPr lang="en-US" sz="1500"/>
              <a:t>Women and men must be equally portrayed as school principals, managers, drivers, doctors, engineers, and other non-traditional jobs</a:t>
            </a:r>
            <a:endParaRPr/>
          </a:p>
          <a:p>
            <a:pPr indent="-228600" lvl="0" marL="228600" rtl="0" algn="l">
              <a:lnSpc>
                <a:spcPct val="120000"/>
              </a:lnSpc>
              <a:spcBef>
                <a:spcPts val="300"/>
              </a:spcBef>
              <a:spcAft>
                <a:spcPts val="0"/>
              </a:spcAft>
              <a:buSzPts val="1500"/>
              <a:buChar char="•"/>
            </a:pPr>
            <a:r>
              <a:rPr lang="en-US" sz="1500"/>
              <a:t>The material must be free from gender-biased names such as “chairman,” “waitress,” “hostess,” etc.  </a:t>
            </a:r>
            <a:endParaRPr/>
          </a:p>
          <a:p>
            <a:pPr indent="-228600" lvl="0" marL="228600" rtl="0" algn="l">
              <a:lnSpc>
                <a:spcPct val="120000"/>
              </a:lnSpc>
              <a:spcBef>
                <a:spcPts val="300"/>
              </a:spcBef>
              <a:spcAft>
                <a:spcPts val="0"/>
              </a:spcAft>
              <a:buSzPts val="1500"/>
              <a:buChar char="•"/>
            </a:pPr>
            <a:r>
              <a:rPr lang="en-US" sz="1500"/>
              <a:t>Make time to get feedback from both girls and women and boys and men to ensure that both genders have understood the lesson.</a:t>
            </a:r>
            <a:endParaRPr/>
          </a:p>
          <a:p>
            <a:pPr indent="-228600" lvl="0" marL="228600" rtl="0" algn="l">
              <a:lnSpc>
                <a:spcPct val="120000"/>
              </a:lnSpc>
              <a:spcBef>
                <a:spcPts val="300"/>
              </a:spcBef>
              <a:spcAft>
                <a:spcPts val="0"/>
              </a:spcAft>
              <a:buSzPts val="1500"/>
              <a:buChar char="•"/>
            </a:pPr>
            <a:r>
              <a:rPr lang="en-US" sz="1500"/>
              <a:t>Be open to feedback about your teaching methods and style, and do not pass any negative comments against students. </a:t>
            </a:r>
            <a:endParaRPr/>
          </a:p>
          <a:p>
            <a:pPr indent="-228600" lvl="0" marL="228600" rtl="0" algn="l">
              <a:lnSpc>
                <a:spcPct val="120000"/>
              </a:lnSpc>
              <a:spcBef>
                <a:spcPts val="300"/>
              </a:spcBef>
              <a:spcAft>
                <a:spcPts val="0"/>
              </a:spcAft>
              <a:buSzPts val="1500"/>
              <a:buChar char="•"/>
            </a:pPr>
            <a:r>
              <a:rPr lang="en-US" sz="1500"/>
              <a:t>Prevent master suppression techniques between and within students, peers, colleagues, course assistants, others. </a:t>
            </a:r>
            <a:endParaRPr/>
          </a:p>
          <a:p>
            <a:pPr indent="-228600" lvl="0" marL="228600" rtl="0" algn="l">
              <a:lnSpc>
                <a:spcPct val="120000"/>
              </a:lnSpc>
              <a:spcBef>
                <a:spcPts val="300"/>
              </a:spcBef>
              <a:spcAft>
                <a:spcPts val="0"/>
              </a:spcAft>
              <a:buSzPts val="1500"/>
              <a:buChar char="•"/>
            </a:pPr>
            <a:r>
              <a:rPr lang="en-US" sz="1500"/>
              <a:t>Call on or address both female and male a balanced number of times </a:t>
            </a:r>
            <a:endParaRPr/>
          </a:p>
          <a:p>
            <a:pPr indent="-228600" lvl="0" marL="228600" rtl="0" algn="l">
              <a:lnSpc>
                <a:spcPct val="120000"/>
              </a:lnSpc>
              <a:spcBef>
                <a:spcPts val="300"/>
              </a:spcBef>
              <a:spcAft>
                <a:spcPts val="0"/>
              </a:spcAft>
              <a:buSzPts val="1500"/>
              <a:buChar char="•"/>
            </a:pPr>
            <a:r>
              <a:rPr lang="en-US" sz="1500"/>
              <a:t>Distribute questions between male and female </a:t>
            </a:r>
            <a:endParaRPr/>
          </a:p>
          <a:p>
            <a:pPr indent="-228600" lvl="0" marL="228600" rtl="0" algn="l">
              <a:lnSpc>
                <a:spcPct val="120000"/>
              </a:lnSpc>
              <a:spcBef>
                <a:spcPts val="300"/>
              </a:spcBef>
              <a:spcAft>
                <a:spcPts val="0"/>
              </a:spcAft>
              <a:buSzPts val="1500"/>
              <a:buChar char="•"/>
            </a:pPr>
            <a:r>
              <a:rPr lang="en-US" sz="1500"/>
              <a:t>Explain the consequences of developing examples in which data collected is disaggregated by sec, gender, age , or socio-economic groups. </a:t>
            </a:r>
            <a:endParaRPr/>
          </a:p>
          <a:p>
            <a:pPr indent="0" lvl="0" marL="0" rtl="0" algn="l">
              <a:spcBef>
                <a:spcPts val="100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4.5 When gender is not an obvious component</a:t>
            </a:r>
            <a:endParaRPr/>
          </a:p>
        </p:txBody>
      </p:sp>
      <p:sp>
        <p:nvSpPr>
          <p:cNvPr id="423" name="Google Shape;423;p3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Encourage a supportive environment in the classroom even in areas in which gender is not an obvious component or a given focus through consideration to: </a:t>
            </a:r>
            <a:r>
              <a:rPr b="1" lang="en-US"/>
              <a:t> </a:t>
            </a:r>
            <a:endParaRPr/>
          </a:p>
          <a:p>
            <a:pPr indent="-228600" lvl="0" marL="228600" rtl="0" algn="l">
              <a:lnSpc>
                <a:spcPct val="90000"/>
              </a:lnSpc>
              <a:spcBef>
                <a:spcPts val="1000"/>
              </a:spcBef>
              <a:spcAft>
                <a:spcPts val="0"/>
              </a:spcAft>
              <a:buClr>
                <a:schemeClr val="dk1"/>
              </a:buClr>
              <a:buSzPts val="2800"/>
              <a:buChar char="•"/>
            </a:pPr>
            <a:r>
              <a:rPr lang="en-US"/>
              <a:t>Course materials. Examples and textbooks are usually gender-responsive or gender biased and contain stereotypes that perpetuate gender inequalities. </a:t>
            </a:r>
            <a:endParaRPr/>
          </a:p>
          <a:p>
            <a:pPr indent="-228600" lvl="0" marL="228600" rtl="0" algn="l">
              <a:lnSpc>
                <a:spcPct val="90000"/>
              </a:lnSpc>
              <a:spcBef>
                <a:spcPts val="1000"/>
              </a:spcBef>
              <a:spcAft>
                <a:spcPts val="0"/>
              </a:spcAft>
              <a:buClr>
                <a:schemeClr val="dk1"/>
              </a:buClr>
              <a:buSzPts val="2800"/>
              <a:buChar char="•"/>
            </a:pPr>
            <a:r>
              <a:rPr lang="en-US"/>
              <a:t>Course materials, examples or textbooks contain attitudes and values that promote gender equality.</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4.6 </a:t>
            </a:r>
            <a:r>
              <a:rPr b="1" lang="en-US"/>
              <a:t>Questions to discuss with your colleagues:</a:t>
            </a:r>
            <a:endParaRPr/>
          </a:p>
        </p:txBody>
      </p:sp>
      <p:sp>
        <p:nvSpPr>
          <p:cNvPr id="429" name="Google Shape;429;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chemeClr val="dk1"/>
              </a:buClr>
              <a:buSzPct val="100000"/>
              <a:buNone/>
            </a:pPr>
            <a:r>
              <a:rPr lang="en-US"/>
              <a:t>STEM examples should be associated with the skills students are likely to develop and include: </a:t>
            </a:r>
            <a:endParaRPr/>
          </a:p>
          <a:p>
            <a:pPr indent="457200" lvl="0" marL="0" rtl="0" algn="l">
              <a:lnSpc>
                <a:spcPct val="90000"/>
              </a:lnSpc>
              <a:spcBef>
                <a:spcPts val="0"/>
              </a:spcBef>
              <a:spcAft>
                <a:spcPts val="0"/>
              </a:spcAft>
              <a:buClr>
                <a:schemeClr val="dk1"/>
              </a:buClr>
              <a:buSzPct val="100000"/>
              <a:buNone/>
            </a:pPr>
            <a:r>
              <a:rPr lang="en-US"/>
              <a:t>a) Critical thinking, </a:t>
            </a:r>
            <a:endParaRPr/>
          </a:p>
          <a:p>
            <a:pPr indent="457200" lvl="0" marL="0" rtl="0" algn="l">
              <a:lnSpc>
                <a:spcPct val="90000"/>
              </a:lnSpc>
              <a:spcBef>
                <a:spcPts val="0"/>
              </a:spcBef>
              <a:spcAft>
                <a:spcPts val="0"/>
              </a:spcAft>
              <a:buClr>
                <a:schemeClr val="dk1"/>
              </a:buClr>
              <a:buSzPct val="100000"/>
              <a:buNone/>
            </a:pPr>
            <a:r>
              <a:rPr lang="en-US"/>
              <a:t>b) Independent learning, </a:t>
            </a:r>
            <a:endParaRPr/>
          </a:p>
          <a:p>
            <a:pPr indent="457200" lvl="0" marL="0" rtl="0" algn="l">
              <a:lnSpc>
                <a:spcPct val="90000"/>
              </a:lnSpc>
              <a:spcBef>
                <a:spcPts val="0"/>
              </a:spcBef>
              <a:spcAft>
                <a:spcPts val="0"/>
              </a:spcAft>
              <a:buClr>
                <a:schemeClr val="dk1"/>
              </a:buClr>
              <a:buSzPct val="100000"/>
              <a:buNone/>
            </a:pPr>
            <a:r>
              <a:rPr lang="en-US"/>
              <a:t>c) communication and collaboration, </a:t>
            </a:r>
            <a:endParaRPr/>
          </a:p>
          <a:p>
            <a:pPr indent="457200" lvl="0" marL="0" rtl="0" algn="l">
              <a:lnSpc>
                <a:spcPct val="90000"/>
              </a:lnSpc>
              <a:spcBef>
                <a:spcPts val="0"/>
              </a:spcBef>
              <a:spcAft>
                <a:spcPts val="0"/>
              </a:spcAft>
              <a:buClr>
                <a:schemeClr val="dk1"/>
              </a:buClr>
              <a:buSzPct val="100000"/>
              <a:buNone/>
            </a:pPr>
            <a:r>
              <a:rPr lang="en-US"/>
              <a:t>d) Digital literacy e) Problem-solving, </a:t>
            </a:r>
            <a:endParaRPr/>
          </a:p>
          <a:p>
            <a:pPr indent="457200" lvl="0" marL="0" rtl="0" algn="l">
              <a:lnSpc>
                <a:spcPct val="90000"/>
              </a:lnSpc>
              <a:spcBef>
                <a:spcPts val="0"/>
              </a:spcBef>
              <a:spcAft>
                <a:spcPts val="0"/>
              </a:spcAft>
              <a:buClr>
                <a:schemeClr val="dk1"/>
              </a:buClr>
              <a:buSzPct val="100000"/>
              <a:buNone/>
            </a:pPr>
            <a:r>
              <a:rPr lang="en-US"/>
              <a:t>f) Creativity and </a:t>
            </a:r>
            <a:endParaRPr/>
          </a:p>
          <a:p>
            <a:pPr indent="457200" lvl="0" marL="0" rtl="0" algn="l">
              <a:lnSpc>
                <a:spcPct val="90000"/>
              </a:lnSpc>
              <a:spcBef>
                <a:spcPts val="0"/>
              </a:spcBef>
              <a:spcAft>
                <a:spcPts val="0"/>
              </a:spcAft>
              <a:buClr>
                <a:schemeClr val="dk1"/>
              </a:buClr>
              <a:buSzPct val="100000"/>
              <a:buNone/>
            </a:pPr>
            <a:r>
              <a:rPr lang="en-US"/>
              <a:t>g) Self-reflection. </a:t>
            </a:r>
            <a:endParaRPr/>
          </a:p>
          <a:p>
            <a:pPr indent="-188595" lvl="0" marL="228600" rtl="0" algn="l">
              <a:lnSpc>
                <a:spcPct val="90000"/>
              </a:lnSpc>
              <a:spcBef>
                <a:spcPts val="1000"/>
              </a:spcBef>
              <a:spcAft>
                <a:spcPts val="0"/>
              </a:spcAft>
              <a:buClr>
                <a:schemeClr val="dk1"/>
              </a:buClr>
              <a:buSzPct val="100000"/>
              <a:buChar char="•"/>
            </a:pPr>
            <a:r>
              <a:rPr lang="en-US"/>
              <a:t>What obstacles do you find when developing your examples?</a:t>
            </a:r>
            <a:endParaRPr/>
          </a:p>
          <a:p>
            <a:pPr indent="-188595" lvl="0" marL="228600" rtl="0" algn="l">
              <a:lnSpc>
                <a:spcPct val="90000"/>
              </a:lnSpc>
              <a:spcBef>
                <a:spcPts val="1000"/>
              </a:spcBef>
              <a:spcAft>
                <a:spcPts val="0"/>
              </a:spcAft>
              <a:buClr>
                <a:schemeClr val="dk1"/>
              </a:buClr>
              <a:buSzPct val="100000"/>
              <a:buChar char="•"/>
            </a:pPr>
            <a:r>
              <a:rPr lang="en-US"/>
              <a:t>How can you recognize gender bias in your teaching material </a:t>
            </a:r>
            <a:endParaRPr/>
          </a:p>
          <a:p>
            <a:pPr indent="-188595" lvl="0" marL="228600" rtl="0" algn="l">
              <a:lnSpc>
                <a:spcPct val="90000"/>
              </a:lnSpc>
              <a:spcBef>
                <a:spcPts val="1000"/>
              </a:spcBef>
              <a:spcAft>
                <a:spcPts val="0"/>
              </a:spcAft>
              <a:buClr>
                <a:schemeClr val="dk1"/>
              </a:buClr>
              <a:buSzPct val="100000"/>
              <a:buChar char="•"/>
            </a:pPr>
            <a:r>
              <a:rPr lang="en-US"/>
              <a:t>How you can prevent gender bias in everyday teaching </a:t>
            </a:r>
            <a:endParaRPr/>
          </a:p>
          <a:p>
            <a:pPr indent="-188595" lvl="0" marL="228600" rtl="0" algn="l">
              <a:lnSpc>
                <a:spcPct val="90000"/>
              </a:lnSpc>
              <a:spcBef>
                <a:spcPts val="1000"/>
              </a:spcBef>
              <a:spcAft>
                <a:spcPts val="0"/>
              </a:spcAft>
              <a:buClr>
                <a:schemeClr val="dk1"/>
              </a:buClr>
              <a:buSzPct val="100000"/>
              <a:buChar char="•"/>
            </a:pPr>
            <a:r>
              <a:rPr lang="en-US"/>
              <a:t>How to embed gender, equality, and intersectionality in your teaching material even in areas in which gender is not an obvious parameter. </a:t>
            </a:r>
            <a:endParaRPr/>
          </a:p>
          <a:p>
            <a:pPr indent="-188595" lvl="0" marL="228600" rtl="0" algn="l">
              <a:lnSpc>
                <a:spcPct val="90000"/>
              </a:lnSpc>
              <a:spcBef>
                <a:spcPts val="1000"/>
              </a:spcBef>
              <a:spcAft>
                <a:spcPts val="0"/>
              </a:spcAft>
              <a:buClr>
                <a:schemeClr val="dk1"/>
              </a:buClr>
              <a:buSzPct val="100000"/>
              <a:buChar char="•"/>
            </a:pPr>
            <a:r>
              <a:rPr lang="en-US"/>
              <a:t>How to embed gender in examples in which gender is not given, </a:t>
            </a:r>
            <a:endParaRPr/>
          </a:p>
          <a:p>
            <a:pPr indent="-188595" lvl="0" marL="228600" rtl="0" algn="l">
              <a:lnSpc>
                <a:spcPct val="90000"/>
              </a:lnSpc>
              <a:spcBef>
                <a:spcPts val="1000"/>
              </a:spcBef>
              <a:spcAft>
                <a:spcPts val="0"/>
              </a:spcAft>
              <a:buClr>
                <a:schemeClr val="dk1"/>
              </a:buClr>
              <a:buSzPct val="100000"/>
              <a:buChar char="•"/>
            </a:pPr>
            <a:r>
              <a:rPr lang="en-US"/>
              <a:t>Can you consider an intersectional perspective in your examples? </a:t>
            </a:r>
            <a:endParaRPr/>
          </a:p>
          <a:p>
            <a:pPr indent="0" lvl="0" marL="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Outcome of the module </a:t>
            </a:r>
            <a:endParaRPr/>
          </a:p>
        </p:txBody>
      </p:sp>
      <p:sp>
        <p:nvSpPr>
          <p:cNvPr id="197" name="Google Shape;197;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This module gives some examples to help trainees to develop inclusive examples free of gender stereotypes and/or gender bias.</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References</a:t>
            </a:r>
            <a:endParaRPr/>
          </a:p>
        </p:txBody>
      </p:sp>
      <p:sp>
        <p:nvSpPr>
          <p:cNvPr id="435" name="Google Shape;435;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62500" lnSpcReduction="20000"/>
          </a:bodyPr>
          <a:lstStyle/>
          <a:p>
            <a:pPr indent="-228600" lvl="0" marL="228600" rtl="0" algn="l">
              <a:lnSpc>
                <a:spcPct val="120000"/>
              </a:lnSpc>
              <a:spcBef>
                <a:spcPts val="0"/>
              </a:spcBef>
              <a:spcAft>
                <a:spcPts val="0"/>
              </a:spcAft>
              <a:buClr>
                <a:schemeClr val="dk1"/>
              </a:buClr>
              <a:buSzPct val="100000"/>
              <a:buChar char="•"/>
            </a:pPr>
            <a:r>
              <a:rPr lang="en-US"/>
              <a:t>UNESCO (2015)  </a:t>
            </a:r>
            <a:r>
              <a:rPr lang="en-US" u="sng">
                <a:solidFill>
                  <a:schemeClr val="hlink"/>
                </a:solidFill>
                <a:hlinkClick r:id="rId3"/>
              </a:rPr>
              <a:t>A Guide for gender equality in teacher education policy and practices https://www.ungei.org/sites/default/files/A-Guide-for-Gender-Equality-in-Teacher-Education-Policy-Practices-2015-eng.pdf</a:t>
            </a:r>
            <a:r>
              <a:rPr lang="en-US"/>
              <a:t> </a:t>
            </a:r>
            <a:endParaRPr/>
          </a:p>
          <a:p>
            <a:pPr indent="-228600" lvl="0" marL="228600" rtl="0" algn="l">
              <a:lnSpc>
                <a:spcPct val="120000"/>
              </a:lnSpc>
              <a:spcBef>
                <a:spcPts val="300"/>
              </a:spcBef>
              <a:spcAft>
                <a:spcPts val="0"/>
              </a:spcAft>
              <a:buClr>
                <a:schemeClr val="dk1"/>
              </a:buClr>
              <a:buSzPct val="100000"/>
              <a:buChar char="•"/>
            </a:pPr>
            <a:r>
              <a:rPr lang="en-US"/>
              <a:t>Dovido, J.F.,  et al. (2010)  Prejudice, Stereotyping and Discrimination: Theoretical and Empirical Overview, Chapter 1. Semantic Scholar. DOI:</a:t>
            </a:r>
            <a:r>
              <a:rPr lang="en-US" u="sng">
                <a:solidFill>
                  <a:schemeClr val="hlink"/>
                </a:solidFill>
                <a:hlinkClick r:id="rId4"/>
              </a:rPr>
              <a:t>10.4135/9781446200919.n1</a:t>
            </a:r>
            <a:r>
              <a:rPr lang="en-US"/>
              <a:t> </a:t>
            </a:r>
            <a:r>
              <a:rPr lang="en-US" u="sng">
                <a:solidFill>
                  <a:schemeClr val="hlink"/>
                </a:solidFill>
                <a:hlinkClick r:id="rId5"/>
              </a:rPr>
              <a:t>G:\fpp\tex\books\keyword\5406-Dovidio\5406-Dovidio-Author-Index.dvi (sagepub.com)</a:t>
            </a:r>
            <a:r>
              <a:rPr lang="en-US"/>
              <a:t> </a:t>
            </a:r>
            <a:endParaRPr/>
          </a:p>
          <a:p>
            <a:pPr indent="-228600" lvl="0" marL="228600" rtl="0" algn="l">
              <a:lnSpc>
                <a:spcPct val="120000"/>
              </a:lnSpc>
              <a:spcBef>
                <a:spcPts val="300"/>
              </a:spcBef>
              <a:spcAft>
                <a:spcPts val="0"/>
              </a:spcAft>
              <a:buClr>
                <a:schemeClr val="dk1"/>
              </a:buClr>
              <a:buSzPct val="100000"/>
              <a:buChar char="•"/>
            </a:pPr>
            <a:r>
              <a:rPr lang="en-US"/>
              <a:t>Heilman M (2012) Gender stereotypes and workplace bias. </a:t>
            </a:r>
            <a:r>
              <a:rPr lang="en-US" u="sng">
                <a:solidFill>
                  <a:schemeClr val="hlink"/>
                </a:solidFill>
                <a:hlinkClick r:id="rId6"/>
              </a:rPr>
              <a:t>Research in Organizational Behavior</a:t>
            </a:r>
            <a:r>
              <a:rPr lang="en-US"/>
              <a:t>. </a:t>
            </a:r>
            <a:r>
              <a:rPr lang="en-US" u="sng">
                <a:solidFill>
                  <a:schemeClr val="hlink"/>
                </a:solidFill>
                <a:hlinkClick r:id="rId7"/>
              </a:rPr>
              <a:t>Volume 32</a:t>
            </a:r>
            <a:r>
              <a:rPr lang="en-US"/>
              <a:t>, 2012, Pages 113-135. Elsevier. </a:t>
            </a:r>
            <a:endParaRPr/>
          </a:p>
          <a:p>
            <a:pPr indent="-228600" lvl="0" marL="228600" rtl="0" algn="l">
              <a:lnSpc>
                <a:spcPct val="120000"/>
              </a:lnSpc>
              <a:spcBef>
                <a:spcPts val="300"/>
              </a:spcBef>
              <a:spcAft>
                <a:spcPts val="0"/>
              </a:spcAft>
              <a:buClr>
                <a:schemeClr val="dk1"/>
              </a:buClr>
              <a:buSzPct val="100000"/>
              <a:buChar char="•"/>
            </a:pPr>
            <a:r>
              <a:rPr b="1" lang="en-US"/>
              <a:t>Bailey, A. H., LaFrance, M., &amp; Dovidio, J. F. (2020). Implicit androcentrism: Men are human, women are gendered. </a:t>
            </a:r>
            <a:r>
              <a:rPr b="1" i="1" lang="en-US"/>
              <a:t>Journal of Experimental Social Psychology, 89,</a:t>
            </a:r>
            <a:r>
              <a:rPr b="1" lang="en-US"/>
              <a:t> Article 103980. </a:t>
            </a:r>
            <a:r>
              <a:rPr b="1" lang="en-US" u="sng">
                <a:solidFill>
                  <a:schemeClr val="hlink"/>
                </a:solidFill>
                <a:hlinkClick r:id="rId8"/>
              </a:rPr>
              <a:t>https://doi.org/10.1016/j.jesp.2020.103980</a:t>
            </a:r>
            <a:endParaRPr/>
          </a:p>
          <a:p>
            <a:pPr indent="-228600" lvl="0" marL="228600" rtl="0" algn="l">
              <a:lnSpc>
                <a:spcPct val="120000"/>
              </a:lnSpc>
              <a:spcBef>
                <a:spcPts val="300"/>
              </a:spcBef>
              <a:spcAft>
                <a:spcPts val="0"/>
              </a:spcAft>
              <a:buClr>
                <a:schemeClr val="dk1"/>
              </a:buClr>
              <a:buSzPct val="100000"/>
              <a:buChar char="•"/>
            </a:pPr>
            <a:r>
              <a:rPr lang="en-US"/>
              <a:t>Olsson M, Martiny SE (2018) . Does Exposure to Counterstereotypical Role Models Influence Girls' and Women's Gender Stereotypes and Career Choices? A Review of Social Psychological Research. Front Psychol. Dec 7;9:2264. doi: 10.3389/fpsyg.2018.02264. PMID: 30581398; PMCID: PMC6292925.</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References</a:t>
            </a:r>
            <a:endParaRPr/>
          </a:p>
        </p:txBody>
      </p:sp>
      <p:sp>
        <p:nvSpPr>
          <p:cNvPr id="441" name="Google Shape;441;p3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55000" lnSpcReduction="20000"/>
          </a:bodyPr>
          <a:lstStyle/>
          <a:p>
            <a:pPr indent="-228600" lvl="0" marL="228600" rtl="0" algn="l">
              <a:lnSpc>
                <a:spcPct val="120000"/>
              </a:lnSpc>
              <a:spcBef>
                <a:spcPts val="0"/>
              </a:spcBef>
              <a:spcAft>
                <a:spcPts val="0"/>
              </a:spcAft>
              <a:buClr>
                <a:schemeClr val="dk1"/>
              </a:buClr>
              <a:buSzPct val="100000"/>
              <a:buChar char="•"/>
            </a:pPr>
            <a:r>
              <a:rPr lang="en-US"/>
              <a:t>Solanki, S. M., &amp; Xu, D. (2018). Looking Beyond Academic Performance: The Influence of Instructor Gender on Student Motivation in STEM Fields. </a:t>
            </a:r>
            <a:r>
              <a:rPr i="1" lang="en-US"/>
              <a:t>American Educational Research Journal</a:t>
            </a:r>
            <a:r>
              <a:rPr lang="en-US"/>
              <a:t>, </a:t>
            </a:r>
            <a:r>
              <a:rPr i="1" lang="en-US"/>
              <a:t>55</a:t>
            </a:r>
            <a:r>
              <a:rPr lang="en-US"/>
              <a:t>(4), 801-835. </a:t>
            </a:r>
            <a:r>
              <a:rPr lang="en-US" u="sng">
                <a:solidFill>
                  <a:schemeClr val="hlink"/>
                </a:solidFill>
                <a:hlinkClick r:id="rId3"/>
              </a:rPr>
              <a:t>https://doi.org/10.3102/0002831218759034</a:t>
            </a:r>
            <a:endParaRPr/>
          </a:p>
          <a:p>
            <a:pPr indent="-228600" lvl="0" marL="228600" rtl="0" algn="l">
              <a:lnSpc>
                <a:spcPct val="120000"/>
              </a:lnSpc>
              <a:spcBef>
                <a:spcPts val="300"/>
              </a:spcBef>
              <a:spcAft>
                <a:spcPts val="0"/>
              </a:spcAft>
              <a:buClr>
                <a:schemeClr val="dk1"/>
              </a:buClr>
              <a:buSzPct val="100000"/>
              <a:buChar char="•"/>
            </a:pPr>
            <a:r>
              <a:rPr lang="en-US"/>
              <a:t>Vimarlund V (2019) Promoting Equity by Gender into the Classroom: Lessons learned from the development and implementation of a Web-based course. International Journal of Gender, Science and Technology, Vol.10, No.3, 2019.</a:t>
            </a:r>
            <a:endParaRPr/>
          </a:p>
          <a:p>
            <a:pPr indent="-228600" lvl="0" marL="228600" rtl="0" algn="l">
              <a:lnSpc>
                <a:spcPct val="120000"/>
              </a:lnSpc>
              <a:spcBef>
                <a:spcPts val="300"/>
              </a:spcBef>
              <a:spcAft>
                <a:spcPts val="0"/>
              </a:spcAft>
              <a:buClr>
                <a:schemeClr val="dk1"/>
              </a:buClr>
              <a:buSzPct val="100000"/>
              <a:buChar char="•"/>
            </a:pPr>
            <a:r>
              <a:rPr lang="en-US"/>
              <a:t>Buolamwini &amp; Gebru, (2018). Gender Shades: Intersectional Accuracy Disparities in Commercial Gender Classification. Proceedings of Machine Learning Research 81:1–15, 2018 Conference on Fairness, Accountability, and Transparency. Editors: Sorelle A. Friedler and Christo Wilson. </a:t>
            </a:r>
            <a:r>
              <a:rPr lang="en-US" u="sng">
                <a:solidFill>
                  <a:schemeClr val="hlink"/>
                </a:solidFill>
                <a:hlinkClick r:id="rId4"/>
              </a:rPr>
              <a:t>buolamwini18a.pdf (mlr.press)</a:t>
            </a:r>
            <a:r>
              <a:rPr lang="en-US"/>
              <a:t>.</a:t>
            </a:r>
            <a:endParaRPr/>
          </a:p>
          <a:p>
            <a:pPr indent="-228600" lvl="0" marL="228600" rtl="0" algn="l">
              <a:lnSpc>
                <a:spcPct val="120000"/>
              </a:lnSpc>
              <a:spcBef>
                <a:spcPts val="300"/>
              </a:spcBef>
              <a:spcAft>
                <a:spcPts val="0"/>
              </a:spcAft>
              <a:buClr>
                <a:schemeClr val="dk1"/>
              </a:buClr>
              <a:buSzPct val="100000"/>
              <a:buChar char="•"/>
            </a:pPr>
            <a:r>
              <a:rPr lang="en-US"/>
              <a:t>Ya'qoub L, Elgendy IY, Pepine CJ. Sex and gender differences in COVID-19: More to be learned! Am Heart J Plus. 2021 Mar;3:100011. doi: 10.1016/j.ahjo.2021.100011. Epub 2021 Apr 14. PMID: 34169297; PMCID: PMC8045422.</a:t>
            </a:r>
            <a:endParaRPr/>
          </a:p>
          <a:p>
            <a:pPr indent="-228600" lvl="0" marL="228600" rtl="0" algn="l">
              <a:lnSpc>
                <a:spcPct val="120000"/>
              </a:lnSpc>
              <a:spcBef>
                <a:spcPts val="300"/>
              </a:spcBef>
              <a:spcAft>
                <a:spcPts val="0"/>
              </a:spcAft>
              <a:buClr>
                <a:schemeClr val="dk1"/>
              </a:buClr>
              <a:buSzPct val="100000"/>
              <a:buChar char="•"/>
            </a:pPr>
            <a:r>
              <a:rPr lang="en-US" u="sng">
                <a:solidFill>
                  <a:schemeClr val="hlink"/>
                </a:solidFill>
                <a:hlinkClick r:id="rId5"/>
              </a:rPr>
              <a:t>Diehl</a:t>
            </a:r>
            <a:r>
              <a:rPr lang="en-US"/>
              <a:t>, K;  , P(2021) European mobility  atlas. </a:t>
            </a:r>
            <a:r>
              <a:rPr lang="en-US" u="sng">
                <a:solidFill>
                  <a:schemeClr val="hlink"/>
                </a:solidFill>
                <a:hlinkClick r:id="rId6"/>
              </a:rPr>
              <a:t>Women on the Move: Sustainable Mobility and Gender | Heinrich Böll Stiftung | Brussels office - European Union (boell.org)</a:t>
            </a:r>
            <a:r>
              <a:rPr lang="en-US"/>
              <a:t> </a:t>
            </a:r>
            <a:endParaRPr/>
          </a:p>
          <a:p>
            <a:pPr indent="-228600" lvl="0" marL="228600" rtl="0" algn="l">
              <a:lnSpc>
                <a:spcPct val="120000"/>
              </a:lnSpc>
              <a:spcBef>
                <a:spcPts val="300"/>
              </a:spcBef>
              <a:spcAft>
                <a:spcPts val="0"/>
              </a:spcAft>
              <a:buClr>
                <a:schemeClr val="dk1"/>
              </a:buClr>
              <a:buSzPct val="100000"/>
              <a:buChar char="•"/>
            </a:pPr>
            <a:r>
              <a:rPr lang="en-US"/>
              <a:t>Bamberger, Michael; Lebo, Jerry; Gwilliam, Kenneth; Gannon, Colin. (1999). Gender and Transport : A Rationale for Action. PREM Notes; No. 14. © World Bank, Washington, DC. http://hdl.handle.net/10986/11504 License: </a:t>
            </a:r>
            <a:r>
              <a:rPr lang="en-US" u="sng">
                <a:solidFill>
                  <a:schemeClr val="hlink"/>
                </a:solidFill>
                <a:hlinkClick r:id="rId7"/>
              </a:rPr>
              <a:t>CC BY 3.0 IGO</a:t>
            </a:r>
            <a:r>
              <a:rPr lang="en-US"/>
              <a:t>.”</a:t>
            </a:r>
            <a:endParaRPr/>
          </a:p>
          <a:p>
            <a:pPr indent="-228600" lvl="0" marL="228600" rtl="0" algn="l">
              <a:lnSpc>
                <a:spcPct val="120000"/>
              </a:lnSpc>
              <a:spcBef>
                <a:spcPts val="300"/>
              </a:spcBef>
              <a:spcAft>
                <a:spcPts val="0"/>
              </a:spcAft>
              <a:buClr>
                <a:schemeClr val="dk1"/>
              </a:buClr>
              <a:buSzPct val="100000"/>
              <a:buChar char="•"/>
            </a:pPr>
            <a:r>
              <a:rPr lang="en-US"/>
              <a:t>Gendered Innovations. Science, case studies  Standford. Edu. </a:t>
            </a:r>
            <a:r>
              <a:rPr lang="en-US" u="sng">
                <a:solidFill>
                  <a:schemeClr val="hlink"/>
                </a:solidFill>
                <a:hlinkClick r:id="rId8"/>
              </a:rPr>
              <a:t>Gendered Innovations | Stanford University</a:t>
            </a:r>
            <a:r>
              <a:rPr lang="en-US"/>
              <a:t>. </a:t>
            </a:r>
            <a:r>
              <a:rPr lang="en-US" u="sng">
                <a:solidFill>
                  <a:schemeClr val="hlink"/>
                </a:solidFill>
                <a:hlinkClick r:id="rId9"/>
              </a:rPr>
              <a:t>Case Studies | Gendered Innovations (stanford.edu)</a:t>
            </a:r>
            <a:endParaRPr/>
          </a:p>
          <a:p>
            <a:pPr indent="0" lvl="0" marL="0" rtl="0" algn="l">
              <a:lnSpc>
                <a:spcPct val="120000"/>
              </a:lnSpc>
              <a:spcBef>
                <a:spcPts val="300"/>
              </a:spcBef>
              <a:spcAft>
                <a:spcPts val="0"/>
              </a:spcAft>
              <a:buClr>
                <a:schemeClr val="dk1"/>
              </a:buClr>
              <a:buSzPct val="100000"/>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Other references</a:t>
            </a:r>
            <a:endParaRPr/>
          </a:p>
        </p:txBody>
      </p:sp>
      <p:sp>
        <p:nvSpPr>
          <p:cNvPr id="447" name="Google Shape;447;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120000"/>
              </a:lnSpc>
              <a:spcBef>
                <a:spcPts val="0"/>
              </a:spcBef>
              <a:spcAft>
                <a:spcPts val="0"/>
              </a:spcAft>
              <a:buClr>
                <a:schemeClr val="dk1"/>
              </a:buClr>
              <a:buSzPts val="1600"/>
              <a:buChar char="•"/>
            </a:pPr>
            <a:r>
              <a:rPr lang="en-US" sz="1600"/>
              <a:t>Dovidio, J. F. (2001). On the nature of contemporary prejudice: The third wave. Journal of Social Issues, 57, 829–849.</a:t>
            </a:r>
            <a:endParaRPr/>
          </a:p>
          <a:p>
            <a:pPr indent="-228600" lvl="0" marL="228600" rtl="0" algn="l">
              <a:lnSpc>
                <a:spcPct val="120000"/>
              </a:lnSpc>
              <a:spcBef>
                <a:spcPts val="300"/>
              </a:spcBef>
              <a:spcAft>
                <a:spcPts val="0"/>
              </a:spcAft>
              <a:buClr>
                <a:schemeClr val="dk1"/>
              </a:buClr>
              <a:buSzPts val="1600"/>
              <a:buChar char="•"/>
            </a:pPr>
            <a:r>
              <a:rPr lang="en-US" sz="1600"/>
              <a:t>Amezcua-Prieto, C., Ross, J., Rogozińska, E., Mighiu, P., Martínez-Ruiz, V., Brohi, K., &amp; Thangaratinam, S. (2020). Maternal trauma due to motor vehicle crashes and pregnancy outcomes: a systematic review and meta-analysis. </a:t>
            </a:r>
            <a:r>
              <a:rPr i="1" lang="en-US" sz="1600"/>
              <a:t>BMJ Open,</a:t>
            </a:r>
            <a:r>
              <a:rPr lang="en-US" sz="1600"/>
              <a:t> </a:t>
            </a:r>
            <a:r>
              <a:rPr i="1" lang="en-US" sz="1600"/>
              <a:t>10</a:t>
            </a:r>
            <a:r>
              <a:rPr lang="en-US" sz="1600"/>
              <a:t>(10), e035562.</a:t>
            </a:r>
            <a:endParaRPr/>
          </a:p>
          <a:p>
            <a:pPr indent="-228600" lvl="0" marL="228600" rtl="0" algn="l">
              <a:lnSpc>
                <a:spcPct val="120000"/>
              </a:lnSpc>
              <a:spcBef>
                <a:spcPts val="300"/>
              </a:spcBef>
              <a:spcAft>
                <a:spcPts val="0"/>
              </a:spcAft>
              <a:buClr>
                <a:schemeClr val="dk1"/>
              </a:buClr>
              <a:buSzPts val="1600"/>
              <a:buChar char="•"/>
            </a:pPr>
            <a:r>
              <a:rPr lang="en-US" sz="1600"/>
              <a:t>Bose, D., Segui-Gomez, ScD, M., &amp; Crandall, J. R. (2011). Vulnerability of female drivers involved in motor vehicle crashes: an analysis of US population at risk. </a:t>
            </a:r>
            <a:r>
              <a:rPr i="1" lang="en-US" sz="1600"/>
              <a:t>American journal of public health</a:t>
            </a:r>
            <a:r>
              <a:rPr lang="en-US" sz="1600"/>
              <a:t>, </a:t>
            </a:r>
            <a:r>
              <a:rPr i="1" lang="en-US" sz="1600"/>
              <a:t>101</a:t>
            </a:r>
            <a:r>
              <a:rPr lang="en-US" sz="1600"/>
              <a:t>(12), 2368-2373.</a:t>
            </a:r>
            <a:endParaRPr/>
          </a:p>
          <a:p>
            <a:pPr indent="-228600" lvl="0" marL="228600" rtl="0" algn="l">
              <a:lnSpc>
                <a:spcPct val="120000"/>
              </a:lnSpc>
              <a:spcBef>
                <a:spcPts val="300"/>
              </a:spcBef>
              <a:spcAft>
                <a:spcPts val="0"/>
              </a:spcAft>
              <a:buClr>
                <a:schemeClr val="dk1"/>
              </a:buClr>
              <a:buSzPts val="1600"/>
              <a:buChar char="•"/>
            </a:pPr>
            <a:r>
              <a:rPr lang="en-US" sz="1600"/>
              <a:t>Brunner, C., Bennett, D. T. &amp; Honey, M. (2000) Girl games and technological desire. In R.Pea (Ed.), “The Jossey-Bass Reader on Technology and Learning”. San Francisco: Jossey-Bass Inc.</a:t>
            </a:r>
            <a:endParaRPr/>
          </a:p>
          <a:p>
            <a:pPr indent="-228600" lvl="0" marL="228600" rtl="0" algn="l">
              <a:lnSpc>
                <a:spcPct val="120000"/>
              </a:lnSpc>
              <a:spcBef>
                <a:spcPts val="300"/>
              </a:spcBef>
              <a:spcAft>
                <a:spcPts val="0"/>
              </a:spcAft>
              <a:buClr>
                <a:schemeClr val="dk1"/>
              </a:buClr>
              <a:buSzPts val="1600"/>
              <a:buChar char="•"/>
            </a:pPr>
            <a:r>
              <a:rPr lang="en-US" sz="1600"/>
              <a:t>Bührer, S., &amp; Schraudner, M. (Eds.) (2006).</a:t>
            </a:r>
            <a:r>
              <a:rPr i="1" lang="en-US" sz="1600"/>
              <a:t> Wie können Gender-Aspekte in Forschungsvorhaben erkannt und bewertet werden? </a:t>
            </a:r>
            <a:r>
              <a:rPr lang="en-US" sz="1600"/>
              <a:t>Karlsruhe: Fraunhofer Verlag.</a:t>
            </a:r>
            <a:endParaRPr/>
          </a:p>
          <a:p>
            <a:pPr indent="-228600" lvl="0" marL="228600" rtl="0" algn="l">
              <a:lnSpc>
                <a:spcPct val="120000"/>
              </a:lnSpc>
              <a:spcBef>
                <a:spcPts val="300"/>
              </a:spcBef>
              <a:spcAft>
                <a:spcPts val="0"/>
              </a:spcAft>
              <a:buClr>
                <a:schemeClr val="dk1"/>
              </a:buClr>
              <a:buSzPts val="1600"/>
              <a:buChar char="•"/>
            </a:pPr>
            <a:r>
              <a:rPr lang="en-US" sz="1600"/>
              <a:t>Chapman, C. D., Benedict, C., &amp; Schiöth, H. B. (2018). Experimenter gender and replicability in science. </a:t>
            </a:r>
            <a:r>
              <a:rPr i="1" lang="en-US" sz="1600"/>
              <a:t>Science advances, 4</a:t>
            </a:r>
            <a:r>
              <a:rPr lang="en-US" sz="1600"/>
              <a:t>(1), e1701427.</a:t>
            </a:r>
            <a:endParaRPr/>
          </a:p>
          <a:p>
            <a:pPr indent="-228600" lvl="0" marL="228600" rtl="0" algn="l">
              <a:lnSpc>
                <a:spcPct val="120000"/>
              </a:lnSpc>
              <a:spcBef>
                <a:spcPts val="300"/>
              </a:spcBef>
              <a:spcAft>
                <a:spcPts val="0"/>
              </a:spcAft>
              <a:buClr>
                <a:schemeClr val="dk1"/>
              </a:buClr>
              <a:buSzPts val="1600"/>
              <a:buChar char="•"/>
            </a:pPr>
            <a:r>
              <a:rPr lang="en-US" sz="1600"/>
              <a:t>Chapman, P. Publishing Ltd. Murphy, P. (2006) Gender and Technology: Gender</a:t>
            </a:r>
            <a:br>
              <a:rPr lang="en-US" sz="1600"/>
            </a:br>
            <a:r>
              <a:rPr lang="en-US" sz="1600"/>
              <a:t>Mediation in School Knowledge Construction’. In J. Dakers, (Ed.). “Defining Technological Literacy towards an epistemological framework”. New York: Palgrave Macmillan.</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Other references</a:t>
            </a:r>
            <a:endParaRPr/>
          </a:p>
        </p:txBody>
      </p:sp>
      <p:sp>
        <p:nvSpPr>
          <p:cNvPr id="453" name="Google Shape;453;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62500" lnSpcReduction="20000"/>
          </a:bodyPr>
          <a:lstStyle/>
          <a:p>
            <a:pPr indent="-228600" lvl="0" marL="228600" rtl="0" algn="l">
              <a:lnSpc>
                <a:spcPct val="90000"/>
              </a:lnSpc>
              <a:spcBef>
                <a:spcPts val="0"/>
              </a:spcBef>
              <a:spcAft>
                <a:spcPts val="0"/>
              </a:spcAft>
              <a:buClr>
                <a:schemeClr val="dk1"/>
              </a:buClr>
              <a:buSzPct val="100000"/>
              <a:buChar char="•"/>
            </a:pPr>
            <a:r>
              <a:rPr lang="en-US"/>
              <a:t>Chunyan Yang (2021) Online Teaching Self-Efficacy, Social–Emotional Learning (SEL) Competencies, and Compassion Fatigue Among Educators During the COVID-19 Pandemic, School Psychology</a:t>
            </a:r>
            <a:endParaRPr/>
          </a:p>
          <a:p>
            <a:pPr indent="-228600" lvl="0" marL="228600" rtl="0" algn="l">
              <a:lnSpc>
                <a:spcPct val="90000"/>
              </a:lnSpc>
              <a:spcBef>
                <a:spcPts val="1000"/>
              </a:spcBef>
              <a:spcAft>
                <a:spcPts val="0"/>
              </a:spcAft>
              <a:buClr>
                <a:schemeClr val="dk1"/>
              </a:buClr>
              <a:buSzPct val="100000"/>
              <a:buChar char="•"/>
            </a:pPr>
            <a:r>
              <a:rPr lang="en-US"/>
              <a:t>Deutsch, M. B., Green, J., Keatley, J., Mayer, G., Hastings, J., Hall, A. M., ... &amp; Blumer, O. (2013). Electronic medical records and the transgender patient: recommendations from the World Professional Association for Transgender Health EMR Working Group. </a:t>
            </a:r>
            <a:r>
              <a:rPr i="1" lang="en-US"/>
              <a:t>Journal of the American Medical Informatics Association, 20</a:t>
            </a:r>
            <a:r>
              <a:rPr lang="en-US"/>
              <a:t>(4), 700-703.</a:t>
            </a:r>
            <a:endParaRPr/>
          </a:p>
          <a:p>
            <a:pPr indent="-228600" lvl="0" marL="228600" rtl="0" algn="l">
              <a:lnSpc>
                <a:spcPct val="90000"/>
              </a:lnSpc>
              <a:spcBef>
                <a:spcPts val="1000"/>
              </a:spcBef>
              <a:spcAft>
                <a:spcPts val="0"/>
              </a:spcAft>
              <a:buClr>
                <a:schemeClr val="dk1"/>
              </a:buClr>
              <a:buSzPct val="100000"/>
              <a:buChar char="•"/>
            </a:pPr>
            <a:r>
              <a:rPr lang="en-US"/>
              <a:t>Garland &amp; Martin (2005) Do Gender and Learning Styles Play a Role in How Online Courses Should Be Designed?</a:t>
            </a:r>
            <a:endParaRPr/>
          </a:p>
          <a:p>
            <a:pPr indent="-228600" lvl="0" marL="228600" rtl="0" algn="l">
              <a:lnSpc>
                <a:spcPct val="90000"/>
              </a:lnSpc>
              <a:spcBef>
                <a:spcPts val="1000"/>
              </a:spcBef>
              <a:spcAft>
                <a:spcPts val="0"/>
              </a:spcAft>
              <a:buClr>
                <a:schemeClr val="dk1"/>
              </a:buClr>
              <a:buSzPct val="100000"/>
              <a:buChar char="•"/>
            </a:pPr>
            <a:r>
              <a:rPr lang="en-US"/>
              <a:t>Gender Gap in Science, Technology, Engineering, and Mathematics (STEM): Current Knowledge, Implications for Practice, Policy, and Future Directions</a:t>
            </a:r>
            <a:r>
              <a:rPr lang="en-US" u="sng">
                <a:solidFill>
                  <a:schemeClr val="hlink"/>
                </a:solidFill>
                <a:hlinkClick r:id="rId3"/>
              </a:rPr>
              <a:t>Educ Psychol Rev. 2017 Mar; 29(1): 119–140.</a:t>
            </a:r>
            <a:endParaRPr/>
          </a:p>
          <a:p>
            <a:pPr indent="-228600" lvl="0" marL="228600" rtl="0" algn="l">
              <a:lnSpc>
                <a:spcPct val="90000"/>
              </a:lnSpc>
              <a:spcBef>
                <a:spcPts val="1000"/>
              </a:spcBef>
              <a:spcAft>
                <a:spcPts val="0"/>
              </a:spcAft>
              <a:buClr>
                <a:schemeClr val="dk1"/>
              </a:buClr>
              <a:buSzPct val="100000"/>
              <a:buChar char="•"/>
            </a:pPr>
            <a:r>
              <a:rPr lang="en-US"/>
              <a:t>Heidari, S., Babor, T. F., De Castro, P., Tort, S., &amp; Curno, M. (2016). Sex and gender equity in research: rationale for the SAGER guidelines and recommended use. </a:t>
            </a:r>
            <a:r>
              <a:rPr i="1" lang="en-US"/>
              <a:t>Research Integrity and Peer Review, 1</a:t>
            </a:r>
            <a:r>
              <a:rPr lang="en-US"/>
              <a:t>(1), 2.</a:t>
            </a:r>
            <a:endParaRPr/>
          </a:p>
          <a:p>
            <a:pPr indent="-228600" lvl="0" marL="228600" rtl="0" algn="l">
              <a:lnSpc>
                <a:spcPct val="90000"/>
              </a:lnSpc>
              <a:spcBef>
                <a:spcPts val="1000"/>
              </a:spcBef>
              <a:spcAft>
                <a:spcPts val="0"/>
              </a:spcAft>
              <a:buClr>
                <a:schemeClr val="dk1"/>
              </a:buClr>
              <a:buSzPct val="100000"/>
              <a:buChar char="•"/>
            </a:pPr>
            <a:r>
              <a:rPr lang="en-US"/>
              <a:t>Henderson, E. (2015) Gender Pedagogy Teaching, Learning and Tracing Gender in</a:t>
            </a:r>
            <a:br>
              <a:rPr lang="en-US"/>
            </a:br>
            <a:r>
              <a:rPr lang="en-US"/>
              <a:t>Higher Education. Palgrave Macmillan UK.</a:t>
            </a:r>
            <a:endParaRPr/>
          </a:p>
          <a:p>
            <a:pPr indent="-228600" lvl="0" marL="228600" rtl="0" algn="l">
              <a:lnSpc>
                <a:spcPct val="90000"/>
              </a:lnSpc>
              <a:spcBef>
                <a:spcPts val="1000"/>
              </a:spcBef>
              <a:spcAft>
                <a:spcPts val="0"/>
              </a:spcAft>
              <a:buClr>
                <a:schemeClr val="dk1"/>
              </a:buClr>
              <a:buSzPct val="100000"/>
              <a:buChar char="•"/>
            </a:pPr>
            <a:r>
              <a:rPr lang="en-US" u="sng">
                <a:solidFill>
                  <a:schemeClr val="hlink"/>
                </a:solidFill>
                <a:hlinkClick r:id="rId4"/>
              </a:rPr>
              <a:t>https://www.bbc.com/news/world-us-canada-47725946</a:t>
            </a:r>
            <a:r>
              <a:rPr lang="en-US"/>
              <a:t> </a:t>
            </a:r>
            <a:endParaRPr/>
          </a:p>
          <a:p>
            <a:pPr indent="-228600" lvl="0" marL="228600" rtl="0" algn="l">
              <a:lnSpc>
                <a:spcPct val="90000"/>
              </a:lnSpc>
              <a:spcBef>
                <a:spcPts val="1000"/>
              </a:spcBef>
              <a:spcAft>
                <a:spcPts val="0"/>
              </a:spcAft>
              <a:buClr>
                <a:schemeClr val="dk1"/>
              </a:buClr>
              <a:buSzPct val="100000"/>
              <a:buChar char="•"/>
            </a:pPr>
            <a:r>
              <a:rPr lang="en-US"/>
              <a:t>https://www.theguardian.com/lifeandstyle/2019/feb/23/truth-world-built-for-men-car-crashes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Other references</a:t>
            </a:r>
            <a:endParaRPr/>
          </a:p>
        </p:txBody>
      </p:sp>
      <p:sp>
        <p:nvSpPr>
          <p:cNvPr id="459" name="Google Shape;459;p3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62500" lnSpcReduction="20000"/>
          </a:bodyPr>
          <a:lstStyle/>
          <a:p>
            <a:pPr indent="-228600" lvl="0" marL="228600" rtl="0" algn="l">
              <a:lnSpc>
                <a:spcPct val="90000"/>
              </a:lnSpc>
              <a:spcBef>
                <a:spcPts val="0"/>
              </a:spcBef>
              <a:spcAft>
                <a:spcPts val="0"/>
              </a:spcAft>
              <a:buClr>
                <a:schemeClr val="dk1"/>
              </a:buClr>
              <a:buSzPct val="100000"/>
              <a:buChar char="•"/>
            </a:pPr>
            <a:r>
              <a:rPr lang="en-US"/>
              <a:t>Kvarnstrand, L., Milsom, I. A. N., Lekander, T., Druid, H., &amp; Jacobsson, B. O. (2008). Maternal fatalities, fetal and neonatal deaths related to motor vehicle crashes during pregnancy: A national population‐based study. </a:t>
            </a:r>
            <a:r>
              <a:rPr i="1" lang="en-US"/>
              <a:t>Acta obstetricia et gynecologica Scandinavica</a:t>
            </a:r>
            <a:r>
              <a:rPr lang="en-US"/>
              <a:t>, </a:t>
            </a:r>
            <a:r>
              <a:rPr i="1" lang="en-US"/>
              <a:t>87</a:t>
            </a:r>
            <a:r>
              <a:rPr lang="en-US"/>
              <a:t>(9), 946-952.</a:t>
            </a:r>
            <a:endParaRPr/>
          </a:p>
          <a:p>
            <a:pPr indent="-228600" lvl="0" marL="228600" rtl="0" algn="l">
              <a:lnSpc>
                <a:spcPct val="90000"/>
              </a:lnSpc>
              <a:spcBef>
                <a:spcPts val="1000"/>
              </a:spcBef>
              <a:spcAft>
                <a:spcPts val="0"/>
              </a:spcAft>
              <a:buClr>
                <a:schemeClr val="dk1"/>
              </a:buClr>
              <a:buSzPct val="100000"/>
              <a:buChar char="•"/>
            </a:pPr>
            <a:r>
              <a:rPr lang="en-US"/>
              <a:t>Lundberg, A. &amp; Werner, A. (Eds.) (2013) Gender Studies Education and Pedagogy.</a:t>
            </a:r>
            <a:br>
              <a:rPr lang="en-US"/>
            </a:br>
            <a:r>
              <a:rPr lang="en-US"/>
              <a:t>Genussekretariatet.</a:t>
            </a:r>
            <a:endParaRPr/>
          </a:p>
          <a:p>
            <a:pPr indent="-228600" lvl="0" marL="228600" rtl="0" algn="l">
              <a:lnSpc>
                <a:spcPct val="90000"/>
              </a:lnSpc>
              <a:spcBef>
                <a:spcPts val="1000"/>
              </a:spcBef>
              <a:spcAft>
                <a:spcPts val="0"/>
              </a:spcAft>
              <a:buClr>
                <a:schemeClr val="dk1"/>
              </a:buClr>
              <a:buSzPct val="100000"/>
              <a:buChar char="•"/>
            </a:pPr>
            <a:r>
              <a:rPr lang="en-US"/>
              <a:t>McCrum-Gardner, E. (2010). Sample size and power calculations made simple. </a:t>
            </a:r>
            <a:r>
              <a:rPr i="1" lang="en-US"/>
              <a:t>International Journal of Therapy and Rehabilitation, 17</a:t>
            </a:r>
            <a:r>
              <a:rPr lang="en-US"/>
              <a:t>(1), 10-14.</a:t>
            </a:r>
            <a:endParaRPr/>
          </a:p>
          <a:p>
            <a:pPr indent="-228600" lvl="0" marL="228600" rtl="0" algn="l">
              <a:lnSpc>
                <a:spcPct val="90000"/>
              </a:lnSpc>
              <a:spcBef>
                <a:spcPts val="1000"/>
              </a:spcBef>
              <a:spcAft>
                <a:spcPts val="0"/>
              </a:spcAft>
              <a:buClr>
                <a:schemeClr val="dk1"/>
              </a:buClr>
              <a:buSzPct val="100000"/>
              <a:buChar char="•"/>
            </a:pPr>
            <a:r>
              <a:rPr lang="en-US"/>
              <a:t>McKinnon, M., O’Connell, C. Perceptions of stereotypes applied to women who publicly communicate their STEM work. </a:t>
            </a:r>
            <a:r>
              <a:rPr i="1" lang="en-US"/>
              <a:t>Humanit Soc Sci Commun</a:t>
            </a:r>
            <a:r>
              <a:rPr lang="en-US"/>
              <a:t> 7, 160 (2020). https://doi.org/10.1057/s41599-020-00654-0</a:t>
            </a:r>
            <a:endParaRPr/>
          </a:p>
          <a:p>
            <a:pPr indent="-228600" lvl="0" marL="228600" rtl="0" algn="l">
              <a:lnSpc>
                <a:spcPct val="90000"/>
              </a:lnSpc>
              <a:spcBef>
                <a:spcPts val="1000"/>
              </a:spcBef>
              <a:spcAft>
                <a:spcPts val="0"/>
              </a:spcAft>
              <a:buClr>
                <a:schemeClr val="dk1"/>
              </a:buClr>
              <a:buSzPct val="100000"/>
              <a:buChar char="•"/>
            </a:pPr>
            <a:r>
              <a:rPr lang="en-US"/>
              <a:t>Murphy, P. (2018) Gender &amp; pedagogy, Design &amp; technology for the next generation.</a:t>
            </a:r>
            <a:br>
              <a:rPr lang="en-US"/>
            </a:br>
            <a:r>
              <a:rPr lang="en-US" u="sng">
                <a:solidFill>
                  <a:schemeClr val="hlink"/>
                </a:solidFill>
                <a:hlinkClick r:id="rId3"/>
              </a:rPr>
              <a:t>https://dandtfordandt.files.wordpress.com/2016/09/gender-pedagogy.pdf</a:t>
            </a:r>
            <a:endParaRPr/>
          </a:p>
          <a:p>
            <a:pPr indent="-228600" lvl="0" marL="228600" rtl="0" algn="l">
              <a:lnSpc>
                <a:spcPct val="90000"/>
              </a:lnSpc>
              <a:spcBef>
                <a:spcPts val="1000"/>
              </a:spcBef>
              <a:spcAft>
                <a:spcPts val="0"/>
              </a:spcAft>
              <a:buClr>
                <a:schemeClr val="dk1"/>
              </a:buClr>
              <a:buSzPct val="100000"/>
              <a:buChar char="•"/>
            </a:pPr>
            <a:r>
              <a:rPr lang="en-US"/>
              <a:t>Nelson, J. A. (2017). </a:t>
            </a:r>
            <a:r>
              <a:rPr i="1" lang="en-US"/>
              <a:t>Gender and Risk-Taking: Economics, Evidence, and Why the Answer Matters</a:t>
            </a:r>
            <a:r>
              <a:rPr lang="en-US"/>
              <a:t>. Routledge.</a:t>
            </a:r>
            <a:endParaRPr/>
          </a:p>
          <a:p>
            <a:pPr indent="-228600" lvl="0" marL="228600" rtl="0" algn="l">
              <a:lnSpc>
                <a:spcPct val="90000"/>
              </a:lnSpc>
              <a:spcBef>
                <a:spcPts val="1000"/>
              </a:spcBef>
              <a:spcAft>
                <a:spcPts val="0"/>
              </a:spcAft>
              <a:buClr>
                <a:schemeClr val="dk1"/>
              </a:buClr>
              <a:buSzPct val="100000"/>
              <a:buChar char="•"/>
            </a:pPr>
            <a:r>
              <a:rPr lang="en-US"/>
              <a:t>Nielsen, M. W., Stefanick, M. L., Peragine, D., Neilands, T. B., Ioannidis, J. P., Pilote, L., &amp; Schiebinger, L. (2021). Gender-related variables for health research. </a:t>
            </a:r>
            <a:r>
              <a:rPr i="1" lang="en-US"/>
              <a:t>Biology of Sex Differences, 12</a:t>
            </a:r>
            <a:r>
              <a:rPr lang="en-US"/>
              <a:t>(1), 1-16.</a:t>
            </a:r>
            <a:endParaRPr/>
          </a:p>
          <a:p>
            <a:pPr indent="-228600" lvl="0" marL="228600" rtl="0" algn="l">
              <a:lnSpc>
                <a:spcPct val="90000"/>
              </a:lnSpc>
              <a:spcBef>
                <a:spcPts val="1000"/>
              </a:spcBef>
              <a:spcAft>
                <a:spcPts val="0"/>
              </a:spcAft>
              <a:buClr>
                <a:schemeClr val="dk1"/>
              </a:buClr>
              <a:buSzPct val="100000"/>
              <a:buChar char="•"/>
            </a:pPr>
            <a:r>
              <a:rPr lang="en-US"/>
              <a:t>Oertelt-Prigione, S., Parol, R., Krohn, S., Preissner, R., &amp; Regitz-Zagrosek, V. (2010). Analysis of sex and gender-specific research reveals a common increase in publications and marked differences between disciplines. </a:t>
            </a:r>
            <a:r>
              <a:rPr i="1" lang="en-US"/>
              <a:t>BioMed Central Medicine, 8</a:t>
            </a:r>
            <a:r>
              <a:rPr lang="en-US"/>
              <a:t>, 70-80.</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Other references</a:t>
            </a:r>
            <a:endParaRPr/>
          </a:p>
        </p:txBody>
      </p:sp>
      <p:sp>
        <p:nvSpPr>
          <p:cNvPr id="465" name="Google Shape;465;p4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70000" lnSpcReduction="20000"/>
          </a:bodyPr>
          <a:lstStyle/>
          <a:p>
            <a:pPr indent="-228600" lvl="0" marL="228600" rtl="0" algn="l">
              <a:lnSpc>
                <a:spcPct val="90000"/>
              </a:lnSpc>
              <a:spcBef>
                <a:spcPts val="0"/>
              </a:spcBef>
              <a:spcAft>
                <a:spcPts val="0"/>
              </a:spcAft>
              <a:buClr>
                <a:schemeClr val="dk1"/>
              </a:buClr>
              <a:buSzPct val="100000"/>
              <a:buChar char="•"/>
            </a:pPr>
            <a:r>
              <a:rPr lang="en-US"/>
              <a:t>Perceived teacher support and its associations with math motivational beliefs: Exploring gender differences using three large U.S. datasets Dicke, A.L.; Rubach, C.; Lee, G.; Safavian, N.; Gao, Y.; Starr, C.R.; Eccles, J.S.; Simpkins, S. Gender&amp;STEM202, 2021</a:t>
            </a:r>
            <a:endParaRPr/>
          </a:p>
          <a:p>
            <a:pPr indent="-228600" lvl="0" marL="228600" rtl="0" algn="l">
              <a:lnSpc>
                <a:spcPct val="90000"/>
              </a:lnSpc>
              <a:spcBef>
                <a:spcPts val="1000"/>
              </a:spcBef>
              <a:spcAft>
                <a:spcPts val="0"/>
              </a:spcAft>
              <a:buClr>
                <a:schemeClr val="dk1"/>
              </a:buClr>
              <a:buSzPct val="100000"/>
              <a:buChar char="•"/>
            </a:pPr>
            <a:r>
              <a:rPr lang="en-US"/>
              <a:t>Positive attitudes towards mathematics and science are mutually beneficial for student achievement: A latent profile analysis of TIMSS 2015 Berger, N.; Mackenzie, E.; Holmes, K. Gender&amp;STEM202, 2021</a:t>
            </a:r>
            <a:endParaRPr/>
          </a:p>
          <a:p>
            <a:pPr indent="-228600" lvl="0" marL="228600" rtl="0" algn="l">
              <a:lnSpc>
                <a:spcPct val="90000"/>
              </a:lnSpc>
              <a:spcBef>
                <a:spcPts val="1000"/>
              </a:spcBef>
              <a:spcAft>
                <a:spcPts val="0"/>
              </a:spcAft>
              <a:buClr>
                <a:schemeClr val="dk1"/>
              </a:buClr>
              <a:buSzPct val="100000"/>
              <a:buChar char="•"/>
            </a:pPr>
            <a:r>
              <a:rPr lang="en-US"/>
              <a:t>Prasad, Ritu (2019) Eight ways the world is not designed for women, BBC News</a:t>
            </a:r>
            <a:endParaRPr/>
          </a:p>
          <a:p>
            <a:pPr indent="-228600" lvl="0" marL="228600" rtl="0" algn="l">
              <a:lnSpc>
                <a:spcPct val="90000"/>
              </a:lnSpc>
              <a:spcBef>
                <a:spcPts val="1000"/>
              </a:spcBef>
              <a:spcAft>
                <a:spcPts val="0"/>
              </a:spcAft>
              <a:buClr>
                <a:schemeClr val="dk1"/>
              </a:buClr>
              <a:buSzPct val="100000"/>
              <a:buChar char="•"/>
            </a:pPr>
            <a:r>
              <a:rPr lang="en-US"/>
              <a:t>Published online 2016 Jan 13. doi: </a:t>
            </a:r>
            <a:r>
              <a:rPr lang="en-US" u="sng">
                <a:solidFill>
                  <a:schemeClr val="hlink"/>
                </a:solidFill>
                <a:hlinkClick r:id="rId3"/>
              </a:rPr>
              <a:t>10.1007/s10648-015-9355-</a:t>
            </a:r>
            <a:endParaRPr/>
          </a:p>
          <a:p>
            <a:pPr indent="-228600" lvl="0" marL="228600" rtl="0" algn="l">
              <a:lnSpc>
                <a:spcPct val="90000"/>
              </a:lnSpc>
              <a:spcBef>
                <a:spcPts val="1000"/>
              </a:spcBef>
              <a:spcAft>
                <a:spcPts val="0"/>
              </a:spcAft>
              <a:buClr>
                <a:schemeClr val="dk1"/>
              </a:buClr>
              <a:buSzPct val="100000"/>
              <a:buChar char="•"/>
            </a:pPr>
            <a:r>
              <a:rPr lang="en-US"/>
              <a:t>Randall L. Sell, 2017: Challenges and solutions to collecting sexual orientation and gender identity data, </a:t>
            </a:r>
            <a:r>
              <a:rPr i="1" lang="en-US"/>
              <a:t>American Journal of Public Health, 107</a:t>
            </a:r>
            <a:r>
              <a:rPr lang="en-US"/>
              <a:t>(8), 1214–1215.</a:t>
            </a:r>
            <a:endParaRPr/>
          </a:p>
          <a:p>
            <a:pPr indent="-228600" lvl="0" marL="228600" rtl="0" algn="l">
              <a:lnSpc>
                <a:spcPct val="90000"/>
              </a:lnSpc>
              <a:spcBef>
                <a:spcPts val="1000"/>
              </a:spcBef>
              <a:spcAft>
                <a:spcPts val="0"/>
              </a:spcAft>
              <a:buClr>
                <a:schemeClr val="dk1"/>
              </a:buClr>
              <a:buSzPct val="100000"/>
              <a:buChar char="•"/>
            </a:pPr>
            <a:r>
              <a:rPr lang="en-US"/>
              <a:t>Renström E, Gustafsson-Senden M, Lindqvist A. Gender Stereotypes in Student Evaluations of Teaching. Front. Educ., 11 January 2021 | </a:t>
            </a:r>
            <a:r>
              <a:rPr lang="en-US" u="sng">
                <a:solidFill>
                  <a:schemeClr val="hlink"/>
                </a:solidFill>
                <a:hlinkClick r:id="rId4"/>
              </a:rPr>
              <a:t>https://doi.org/10.3389/feduc.2020.571287</a:t>
            </a:r>
            <a:endParaRPr/>
          </a:p>
          <a:p>
            <a:pPr indent="-228600" lvl="0" marL="228600" rtl="0" algn="l">
              <a:lnSpc>
                <a:spcPct val="90000"/>
              </a:lnSpc>
              <a:spcBef>
                <a:spcPts val="1000"/>
              </a:spcBef>
              <a:spcAft>
                <a:spcPts val="0"/>
              </a:spcAft>
              <a:buClr>
                <a:schemeClr val="dk1"/>
              </a:buClr>
              <a:buSzPct val="100000"/>
              <a:buChar char="•"/>
            </a:pPr>
            <a:r>
              <a:rPr lang="en-US"/>
              <a:t>Roger, A. &amp; Duffield, J. (2000). ‘Factors underlying persistent gendered option choices in school science and technology in Scotland. Gender and Education. 12. (3), 367-383.Rothschild, J.</a:t>
            </a:r>
            <a:endParaRPr/>
          </a:p>
          <a:p>
            <a:pPr indent="-104140"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Other references</a:t>
            </a:r>
            <a:endParaRPr/>
          </a:p>
        </p:txBody>
      </p:sp>
      <p:sp>
        <p:nvSpPr>
          <p:cNvPr id="471" name="Google Shape;471;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62500" lnSpcReduction="20000"/>
          </a:bodyPr>
          <a:lstStyle/>
          <a:p>
            <a:pPr indent="-228600" lvl="0" marL="228600" rtl="0" algn="l">
              <a:lnSpc>
                <a:spcPct val="90000"/>
              </a:lnSpc>
              <a:spcBef>
                <a:spcPts val="0"/>
              </a:spcBef>
              <a:spcAft>
                <a:spcPts val="0"/>
              </a:spcAft>
              <a:buClr>
                <a:schemeClr val="dk1"/>
              </a:buClr>
              <a:buSzPct val="100000"/>
              <a:buChar char="•"/>
            </a:pPr>
            <a:r>
              <a:rPr lang="en-US"/>
              <a:t>Schraudner, M. (2010). Fraunhofer’s DiscoverGender Research Findings. In Spritzley, A.,Ohlausen, P., Sprath, D., (Eds.), </a:t>
            </a:r>
            <a:r>
              <a:rPr i="1" lang="en-US"/>
              <a:t>The Innovation Potential of Diversity: Practical Examples for the Innovation Management</a:t>
            </a:r>
            <a:r>
              <a:rPr lang="en-US"/>
              <a:t>, pp. 169–185. Berlin: Fraunhofer-Institut für System- und Innovationsforschung.</a:t>
            </a:r>
            <a:endParaRPr/>
          </a:p>
          <a:p>
            <a:pPr indent="-228600" lvl="0" marL="228600" rtl="0" algn="l">
              <a:lnSpc>
                <a:spcPct val="90000"/>
              </a:lnSpc>
              <a:spcBef>
                <a:spcPts val="1000"/>
              </a:spcBef>
              <a:spcAft>
                <a:spcPts val="0"/>
              </a:spcAft>
              <a:buClr>
                <a:schemeClr val="dk1"/>
              </a:buClr>
              <a:buSzPct val="100000"/>
              <a:buChar char="•"/>
            </a:pPr>
            <a:r>
              <a:rPr lang="en-US" u="sng">
                <a:solidFill>
                  <a:schemeClr val="hlink"/>
                </a:solidFill>
                <a:hlinkClick r:id="rId3"/>
              </a:rPr>
              <a:t>Science Case Studies | Gendered Innovations (stanford.edu)</a:t>
            </a:r>
            <a:r>
              <a:rPr lang="en-US"/>
              <a:t>Should I stay or should I go?: Studying changes in university students’ biomedical career plans Harackiewicz, J.; Rosenzweig, E. Gender&amp;STEM202, 2021</a:t>
            </a:r>
            <a:endParaRPr/>
          </a:p>
          <a:p>
            <a:pPr indent="-228600" lvl="0" marL="228600" rtl="0" algn="l">
              <a:lnSpc>
                <a:spcPct val="90000"/>
              </a:lnSpc>
              <a:spcBef>
                <a:spcPts val="1000"/>
              </a:spcBef>
              <a:spcAft>
                <a:spcPts val="0"/>
              </a:spcAft>
              <a:buClr>
                <a:schemeClr val="dk1"/>
              </a:buClr>
              <a:buSzPct val="100000"/>
              <a:buChar char="•"/>
            </a:pPr>
            <a:r>
              <a:rPr lang="en-US"/>
              <a:t>Steenkamp, J. B. E., &amp; Baumgartner, H. (1998). Assessing measurement invariance in cross-national consumer research. </a:t>
            </a:r>
            <a:r>
              <a:rPr i="1" lang="en-US"/>
              <a:t>Journal of consumer research, 25</a:t>
            </a:r>
            <a:r>
              <a:rPr lang="en-US"/>
              <a:t>(1), 78-90.</a:t>
            </a:r>
            <a:endParaRPr/>
          </a:p>
          <a:p>
            <a:pPr indent="-228600" lvl="0" marL="228600" rtl="0" algn="l">
              <a:lnSpc>
                <a:spcPct val="90000"/>
              </a:lnSpc>
              <a:spcBef>
                <a:spcPts val="1000"/>
              </a:spcBef>
              <a:spcAft>
                <a:spcPts val="0"/>
              </a:spcAft>
              <a:buClr>
                <a:schemeClr val="dk1"/>
              </a:buClr>
              <a:buSzPct val="100000"/>
              <a:buChar char="•"/>
            </a:pPr>
            <a:r>
              <a:rPr lang="en-US"/>
              <a:t>Tannenbaum, C., Ellis, R. P., Eyssel, F., Zou, J., &amp; Schiebinger, L. (2019). Sex and gender analysis improves science and engineering. </a:t>
            </a:r>
            <a:r>
              <a:rPr i="1" lang="en-US"/>
              <a:t>Nature, 575</a:t>
            </a:r>
            <a:r>
              <a:rPr lang="en-US"/>
              <a:t>(7781), 137-146.</a:t>
            </a:r>
            <a:endParaRPr/>
          </a:p>
          <a:p>
            <a:pPr indent="-228600" lvl="0" marL="228600" rtl="0" algn="l">
              <a:lnSpc>
                <a:spcPct val="90000"/>
              </a:lnSpc>
              <a:spcBef>
                <a:spcPts val="1000"/>
              </a:spcBef>
              <a:spcAft>
                <a:spcPts val="0"/>
              </a:spcAft>
              <a:buClr>
                <a:schemeClr val="dk1"/>
              </a:buClr>
              <a:buSzPct val="100000"/>
              <a:buChar char="•"/>
            </a:pPr>
            <a:r>
              <a:rPr lang="en-US"/>
              <a:t>Vaughan, R. (2017). Oversampling in health surveys: Why, when, and how? </a:t>
            </a:r>
            <a:r>
              <a:rPr i="1" lang="en-US"/>
              <a:t>American Journal of Public Health, 107</a:t>
            </a:r>
            <a:r>
              <a:rPr lang="en-US"/>
              <a:t>(8), 1214–1215.</a:t>
            </a:r>
            <a:endParaRPr/>
          </a:p>
          <a:p>
            <a:pPr indent="-228600" lvl="0" marL="228600" rtl="0" algn="l">
              <a:lnSpc>
                <a:spcPct val="90000"/>
              </a:lnSpc>
              <a:spcBef>
                <a:spcPts val="1000"/>
              </a:spcBef>
              <a:spcAft>
                <a:spcPts val="0"/>
              </a:spcAft>
              <a:buClr>
                <a:schemeClr val="dk1"/>
              </a:buClr>
              <a:buSzPct val="100000"/>
              <a:buChar char="•"/>
            </a:pPr>
            <a:r>
              <a:rPr lang="en-US"/>
              <a:t>Vimarlund V (2018) Promoting Equity by Gender into the Classroom at the Institute of Technology in Linköping, Sweden”  4th Annual Gender &amp; STEM Network Conference to be held in Eugene, Oregon from July 31 – August 2, 2018</a:t>
            </a:r>
            <a:endParaRPr/>
          </a:p>
          <a:p>
            <a:pPr indent="-228600" lvl="0" marL="228600" rtl="0" algn="l">
              <a:lnSpc>
                <a:spcPct val="90000"/>
              </a:lnSpc>
              <a:spcBef>
                <a:spcPts val="1000"/>
              </a:spcBef>
              <a:spcAft>
                <a:spcPts val="0"/>
              </a:spcAft>
              <a:buClr>
                <a:schemeClr val="dk1"/>
              </a:buClr>
              <a:buSzPct val="100000"/>
              <a:buChar char="•"/>
            </a:pPr>
            <a:r>
              <a:rPr lang="en-US"/>
              <a:t>Vimarlund V (2019) Promoting Equity by Gender into the Classroom: Lessons learned from the development and implementation of a Web-based course. International Journal of Gender, Science and Technology, Vol.10, No.3, 2019.</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Other references</a:t>
            </a:r>
            <a:endParaRPr/>
          </a:p>
        </p:txBody>
      </p:sp>
      <p:sp>
        <p:nvSpPr>
          <p:cNvPr id="477" name="Google Shape;477;p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0000"/>
              <a:buChar char="•"/>
            </a:pPr>
            <a:r>
              <a:rPr lang="en-US"/>
              <a:t>Vimarlund V. (2007) Promoting Gender Sensitive Teaching at the Institute of Technology. Informatics Education Europe II Conference IEEII 2007. A Conference of the State of Informatics Education in Europe. Thesssaloniki, Greece. Proceedings of IEEII (pp 118–124) 28–30 november, 2007.</a:t>
            </a:r>
            <a:endParaRPr/>
          </a:p>
          <a:p>
            <a:pPr indent="-228600" lvl="0" marL="228600" rtl="0" algn="l">
              <a:lnSpc>
                <a:spcPct val="90000"/>
              </a:lnSpc>
              <a:spcBef>
                <a:spcPts val="1000"/>
              </a:spcBef>
              <a:spcAft>
                <a:spcPts val="0"/>
              </a:spcAft>
              <a:buClr>
                <a:schemeClr val="dk1"/>
              </a:buClr>
              <a:buSzPct val="100000"/>
              <a:buChar char="•"/>
            </a:pPr>
            <a:r>
              <a:rPr lang="en-US"/>
              <a:t>Wernersson, I (2006) Genusperspektiv på pedagogik, Genussekretariatet.</a:t>
            </a:r>
            <a:endParaRPr/>
          </a:p>
          <a:p>
            <a:pPr indent="-228600" lvl="0" marL="228600" rtl="0" algn="l">
              <a:lnSpc>
                <a:spcPct val="90000"/>
              </a:lnSpc>
              <a:spcBef>
                <a:spcPts val="1000"/>
              </a:spcBef>
              <a:spcAft>
                <a:spcPts val="0"/>
              </a:spcAft>
              <a:buClr>
                <a:schemeClr val="dk1"/>
              </a:buClr>
              <a:buSzPct val="100000"/>
              <a:buChar char="•"/>
            </a:pPr>
            <a:r>
              <a:rPr lang="en-US"/>
              <a:t>Yahaya, I.A, Chado. A.M , Adamu, Z.E (2021); Effects of Digital –Game and YouTube Instructional Package on the Achievement and Interest in Chemistry among Students in Bida, Niger State in International Journal of Research and Innovations in Applied Science(IJRIAS) 6(3) 81-87 </a:t>
            </a:r>
            <a:r>
              <a:rPr lang="en-US" u="sng">
                <a:solidFill>
                  <a:schemeClr val="hlink"/>
                </a:solidFill>
                <a:hlinkClick r:id="rId3"/>
              </a:rPr>
              <a:t>10.1080/2372966X.2021.1903815</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4.1 The influence of gender bias in teaching examples (1/3)</a:t>
            </a:r>
            <a:endParaRPr/>
          </a:p>
        </p:txBody>
      </p:sp>
      <p:sp>
        <p:nvSpPr>
          <p:cNvPr id="203" name="Google Shape;203;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800"/>
              <a:buNone/>
            </a:pPr>
            <a:r>
              <a:rPr lang="en-US"/>
              <a:t>Educators at all levels influence how students perceive the STEM fields, as well as how students view themselves. Environmental factors, classroom gender composition and faculty gender are also significant issues that impact STEM students’ engagement and success (Bailey et al., 2020; Olsson &amp; Martiny, 2018; Solanki &amp; Xu, 2018).  </a:t>
            </a:r>
            <a:endParaRPr/>
          </a:p>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rPr lang="en-US"/>
              <a:t>Despite remarkable progress made over the last decades to mitigate gender bias in academia, gender bias can still form a bottleneck for gender equity in STEM and can sometimes lead to a gradual abandonment of scientific careers by many women. </a:t>
            </a:r>
            <a:endParaRPr/>
          </a:p>
          <a:p>
            <a:pPr indent="0" lvl="0" marL="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4.1 The influence of gender bias in teaching examples (2/3)</a:t>
            </a:r>
            <a:endParaRPr/>
          </a:p>
        </p:txBody>
      </p:sp>
      <p:sp>
        <p:nvSpPr>
          <p:cNvPr id="209" name="Google Shape;209;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chemeClr val="dk1"/>
              </a:buClr>
              <a:buSzPct val="100000"/>
              <a:buNone/>
            </a:pPr>
            <a:r>
              <a:rPr lang="en-US"/>
              <a:t>Reducing bias against women in the STEM areas is a society-wide endeavor. </a:t>
            </a:r>
            <a:endParaRPr/>
          </a:p>
          <a:p>
            <a:pPr indent="0" lvl="0" marL="0" rtl="0" algn="l">
              <a:lnSpc>
                <a:spcPct val="90000"/>
              </a:lnSpc>
              <a:spcBef>
                <a:spcPts val="0"/>
              </a:spcBef>
              <a:spcAft>
                <a:spcPts val="0"/>
              </a:spcAft>
              <a:buClr>
                <a:schemeClr val="dk1"/>
              </a:buClr>
              <a:buSzPct val="100000"/>
              <a:buNone/>
            </a:pPr>
            <a:r>
              <a:t/>
            </a:r>
            <a:endParaRPr/>
          </a:p>
          <a:p>
            <a:pPr indent="0" lvl="0" marL="0" rtl="0" algn="l">
              <a:lnSpc>
                <a:spcPct val="90000"/>
              </a:lnSpc>
              <a:spcBef>
                <a:spcPts val="0"/>
              </a:spcBef>
              <a:spcAft>
                <a:spcPts val="0"/>
              </a:spcAft>
              <a:buClr>
                <a:schemeClr val="dk1"/>
              </a:buClr>
              <a:buSzPct val="100000"/>
              <a:buNone/>
            </a:pPr>
            <a:r>
              <a:rPr b="1" i="1" lang="en-US"/>
              <a:t>Some of the main themes to promote inclusiveness and to reduce gender bias in teaching and learning material are listed below: </a:t>
            </a:r>
            <a:endParaRPr b="1" i="1"/>
          </a:p>
          <a:p>
            <a:pPr indent="-215265" lvl="0" marL="228600" rtl="0" algn="l">
              <a:lnSpc>
                <a:spcPct val="90000"/>
              </a:lnSpc>
              <a:spcBef>
                <a:spcPts val="1000"/>
              </a:spcBef>
              <a:spcAft>
                <a:spcPts val="0"/>
              </a:spcAft>
              <a:buClr>
                <a:schemeClr val="dk1"/>
              </a:buClr>
              <a:buSzPct val="100000"/>
              <a:buChar char="•"/>
            </a:pPr>
            <a:r>
              <a:rPr lang="en-US"/>
              <a:t>Change cultural stereotypes that lead to gender biases—for example, that men are better than women at math, science, and      other skills that engineers and computing professionals need. Often, men and women are portrayed in stereotypical ways. </a:t>
            </a:r>
            <a:endParaRPr/>
          </a:p>
          <a:p>
            <a:pPr indent="-215265" lvl="0" marL="228600" rtl="0" algn="l">
              <a:lnSpc>
                <a:spcPct val="90000"/>
              </a:lnSpc>
              <a:spcBef>
                <a:spcPts val="1000"/>
              </a:spcBef>
              <a:spcAft>
                <a:spcPts val="0"/>
              </a:spcAft>
              <a:buClr>
                <a:schemeClr val="dk1"/>
              </a:buClr>
              <a:buSzPct val="100000"/>
              <a:buChar char="•"/>
            </a:pPr>
            <a:r>
              <a:rPr lang="en-US"/>
              <a:t>Women are often portrayed in soft technological areas, while men are often portrayed in more technical advanced and innovative areas. A best practice for teaching and learning materials is to depict all social groups as equals who interact in respectful ways, through traditional and nontraditional roles.</a:t>
            </a:r>
            <a:endParaRPr/>
          </a:p>
          <a:p>
            <a:pPr indent="-215265" lvl="0" marL="228600" rtl="0" algn="l">
              <a:lnSpc>
                <a:spcPct val="90000"/>
              </a:lnSpc>
              <a:spcBef>
                <a:spcPts val="1000"/>
              </a:spcBef>
              <a:spcAft>
                <a:spcPts val="0"/>
              </a:spcAft>
              <a:buClr>
                <a:schemeClr val="dk1"/>
              </a:buClr>
              <a:buSzPct val="100000"/>
              <a:buChar char="•"/>
            </a:pPr>
            <a:r>
              <a:rPr lang="en-US"/>
              <a:t>Making the examples socially relevant  can contribute to increasing     students’ interest and engagement and to stimulate them to see themselves as a part of the STEM areas and educational programs.</a:t>
            </a:r>
            <a:endParaRPr/>
          </a:p>
          <a:p>
            <a:pPr indent="0" lvl="0" marL="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4.1 The influence of gender bias in teaching examples (3/3)</a:t>
            </a:r>
            <a:endParaRPr/>
          </a:p>
        </p:txBody>
      </p:sp>
      <p:sp>
        <p:nvSpPr>
          <p:cNvPr id="215" name="Google Shape;215;p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85000" lnSpcReduction="10000"/>
          </a:bodyPr>
          <a:lstStyle/>
          <a:p>
            <a:pPr indent="-228600" lvl="0" marL="228600" rtl="0" algn="l">
              <a:lnSpc>
                <a:spcPct val="90000"/>
              </a:lnSpc>
              <a:spcBef>
                <a:spcPts val="0"/>
              </a:spcBef>
              <a:spcAft>
                <a:spcPts val="0"/>
              </a:spcAft>
              <a:buClr>
                <a:schemeClr val="dk1"/>
              </a:buClr>
              <a:buSzPct val="100000"/>
              <a:buChar char="•"/>
            </a:pPr>
            <a:r>
              <a:rPr lang="en-US"/>
              <a:t>Embed diversity in your examples, and show, if possible, environments, technical solutions and/or products that capture diversity, multicultural issues and environments in which minority groups are likely to be engaged in their work and commitment to contribute to societal and technical development and innovation. </a:t>
            </a:r>
            <a:endParaRPr/>
          </a:p>
          <a:p>
            <a:pPr indent="-228600" lvl="0" marL="228600" rtl="0" algn="l">
              <a:lnSpc>
                <a:spcPct val="90000"/>
              </a:lnSpc>
              <a:spcBef>
                <a:spcPts val="1000"/>
              </a:spcBef>
              <a:spcAft>
                <a:spcPts val="0"/>
              </a:spcAft>
              <a:buClr>
                <a:schemeClr val="dk1"/>
              </a:buClr>
              <a:buSzPct val="100000"/>
              <a:buChar char="•"/>
            </a:pPr>
            <a:r>
              <a:rPr lang="en-US"/>
              <a:t>Change the frequency of representations. Dominant subgroups are often portrayed in teaching and learning materials more frequently and more positively than are other groups. However, characters in materials should reflect a society’s diversity and distribution and should represent the range of characteristics in a society in positive and inclusive ways.</a:t>
            </a:r>
            <a:endParaRPr/>
          </a:p>
          <a:p>
            <a:pPr indent="-228600" lvl="0" marL="228600" rtl="0" algn="l">
              <a:lnSpc>
                <a:spcPct val="90000"/>
              </a:lnSpc>
              <a:spcBef>
                <a:spcPts val="1000"/>
              </a:spcBef>
              <a:spcAft>
                <a:spcPts val="0"/>
              </a:spcAft>
              <a:buClr>
                <a:schemeClr val="dk1"/>
              </a:buClr>
              <a:buSzPct val="100000"/>
              <a:buChar char="•"/>
            </a:pPr>
            <a:r>
              <a:rPr lang="en-US"/>
              <a:t>Students identify with characters who are similar to themselves (e.g., are the same sex, have the same physical characteristics); therefore, ensuring equal representation of all individuals in teaching and learning materials can help expose children to positive messages and provide powerful role models.</a:t>
            </a:r>
            <a:endParaRPr/>
          </a:p>
          <a:p>
            <a:pPr indent="-77470"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4.2 Students’ perceptions of gender (1/2) </a:t>
            </a:r>
            <a:endParaRPr/>
          </a:p>
        </p:txBody>
      </p:sp>
      <p:pic>
        <p:nvPicPr>
          <p:cNvPr descr="En bild som visar text, skärmbild, Teckensnitt, Tryck&#10;&#10;Automatiskt genererad beskrivning" id="221" name="Google Shape;221;p7"/>
          <p:cNvPicPr preferRelativeResize="0"/>
          <p:nvPr/>
        </p:nvPicPr>
        <p:blipFill rotWithShape="1">
          <a:blip r:embed="rId3">
            <a:alphaModFix/>
          </a:blip>
          <a:srcRect b="0" l="0" r="0" t="0"/>
          <a:stretch/>
        </p:blipFill>
        <p:spPr>
          <a:xfrm>
            <a:off x="1273775" y="1780145"/>
            <a:ext cx="6424484" cy="4830719"/>
          </a:xfrm>
          <a:prstGeom prst="rect">
            <a:avLst/>
          </a:prstGeom>
          <a:noFill/>
          <a:ln>
            <a:noFill/>
          </a:ln>
        </p:spPr>
      </p:pic>
      <p:sp>
        <p:nvSpPr>
          <p:cNvPr id="222" name="Google Shape;222;p7"/>
          <p:cNvSpPr txBox="1"/>
          <p:nvPr/>
        </p:nvSpPr>
        <p:spPr>
          <a:xfrm>
            <a:off x="8056605" y="2162433"/>
            <a:ext cx="31365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The picture shows some expressions from students in the STEM areas (Vimarlund V, 2019). </a:t>
            </a:r>
            <a:endParaRPr/>
          </a:p>
        </p:txBody>
      </p:sp>
      <p:sp>
        <p:nvSpPr>
          <p:cNvPr id="223" name="Google Shape;223;p7"/>
          <p:cNvSpPr txBox="1"/>
          <p:nvPr/>
        </p:nvSpPr>
        <p:spPr>
          <a:xfrm>
            <a:off x="8303741" y="4300151"/>
            <a:ext cx="3050100" cy="1477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Students’ perception of gender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Data was collected in a survey conducted within the WOMEN-STEP project 2023.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4.2 </a:t>
            </a:r>
            <a:r>
              <a:rPr b="1" lang="en-US"/>
              <a:t>Students’ perceptions of gender</a:t>
            </a:r>
            <a:r>
              <a:rPr b="1" lang="en-US"/>
              <a:t>(2/2)</a:t>
            </a:r>
            <a:endParaRPr/>
          </a:p>
        </p:txBody>
      </p:sp>
      <p:sp>
        <p:nvSpPr>
          <p:cNvPr id="229" name="Google Shape;229;p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120000"/>
              </a:lnSpc>
              <a:spcBef>
                <a:spcPts val="0"/>
              </a:spcBef>
              <a:spcAft>
                <a:spcPts val="0"/>
              </a:spcAft>
              <a:buClr>
                <a:schemeClr val="dk1"/>
              </a:buClr>
              <a:buSzPct val="100000"/>
              <a:buChar char="•"/>
            </a:pPr>
            <a:r>
              <a:rPr lang="en-US"/>
              <a:t>Teachers frequently form attitudes based on stereotyping acquired from their own upbringing and culture. For instance, although the engineering profession does not exclude women, in some cultures this profession tends to favor males, thus reinforcing existing stereotypes. </a:t>
            </a:r>
            <a:endParaRPr/>
          </a:p>
          <a:p>
            <a:pPr indent="-228600" lvl="0" marL="228600" rtl="0" algn="l">
              <a:lnSpc>
                <a:spcPct val="120000"/>
              </a:lnSpc>
              <a:spcBef>
                <a:spcPts val="600"/>
              </a:spcBef>
              <a:spcAft>
                <a:spcPts val="0"/>
              </a:spcAft>
              <a:buClr>
                <a:schemeClr val="dk1"/>
              </a:buClr>
              <a:buSzPct val="100000"/>
              <a:buChar char="•"/>
            </a:pPr>
            <a:r>
              <a:rPr lang="en-US"/>
              <a:t>So, what can teachers do when they find gender inequities in teaching materials in areas in which gender is not a given component or focus? </a:t>
            </a:r>
            <a:endParaRPr/>
          </a:p>
          <a:p>
            <a:pPr indent="-228600" lvl="0" marL="228600" rtl="0" algn="l">
              <a:lnSpc>
                <a:spcPct val="120000"/>
              </a:lnSpc>
              <a:spcBef>
                <a:spcPts val="600"/>
              </a:spcBef>
              <a:spcAft>
                <a:spcPts val="0"/>
              </a:spcAft>
              <a:buClr>
                <a:schemeClr val="dk1"/>
              </a:buClr>
              <a:buSzPct val="100000"/>
              <a:buChar char="•"/>
            </a:pPr>
            <a:r>
              <a:rPr lang="en-US"/>
              <a:t>The answer is: it depends. Some teachers can make changes to their materials or the way in which they use them. Other teachers may be able to create original teaching content or to develop new examples in which they can describe themes, contexts or material that can be connected to intersectionality issues.  Although many subjects do not have gender as a given parameter or factor, it is possible to take gender and intersectionality into account in the examples we use in our teaching.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2022-12-13T14:13:49Z</dcterms:created>
  <dc:creator>Stavroula Maglavera</dc:creator>
</cp:coreProperties>
</file>