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handoutMasterIdLst>
    <p:handoutMasterId r:id="rId33"/>
  </p:handoutMasterIdLst>
  <p:sldIdLst>
    <p:sldId id="256" r:id="rId3"/>
    <p:sldId id="262" r:id="rId4"/>
    <p:sldId id="264" r:id="rId5"/>
    <p:sldId id="263" r:id="rId6"/>
    <p:sldId id="265" r:id="rId7"/>
    <p:sldId id="303" r:id="rId8"/>
    <p:sldId id="266" r:id="rId9"/>
    <p:sldId id="304" r:id="rId10"/>
    <p:sldId id="305" r:id="rId11"/>
    <p:sldId id="268" r:id="rId12"/>
    <p:sldId id="269" r:id="rId13"/>
    <p:sldId id="271" r:id="rId14"/>
    <p:sldId id="306" r:id="rId15"/>
    <p:sldId id="273" r:id="rId16"/>
    <p:sldId id="307" r:id="rId17"/>
    <p:sldId id="274" r:id="rId18"/>
    <p:sldId id="275" r:id="rId19"/>
    <p:sldId id="308" r:id="rId20"/>
    <p:sldId id="277" r:id="rId21"/>
    <p:sldId id="278" r:id="rId22"/>
    <p:sldId id="309" r:id="rId23"/>
    <p:sldId id="281" r:id="rId24"/>
    <p:sldId id="284" r:id="rId25"/>
    <p:sldId id="287" r:id="rId26"/>
    <p:sldId id="293" r:id="rId27"/>
    <p:sldId id="290" r:id="rId28"/>
    <p:sldId id="294" r:id="rId29"/>
    <p:sldId id="295"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0D5B08-EACB-424D-B31D-84107F407729}">
          <p14:sldIdLst>
            <p14:sldId id="256"/>
            <p14:sldId id="262"/>
            <p14:sldId id="264"/>
            <p14:sldId id="263"/>
            <p14:sldId id="265"/>
            <p14:sldId id="303"/>
            <p14:sldId id="266"/>
            <p14:sldId id="304"/>
            <p14:sldId id="305"/>
            <p14:sldId id="268"/>
            <p14:sldId id="269"/>
            <p14:sldId id="271"/>
            <p14:sldId id="306"/>
            <p14:sldId id="273"/>
            <p14:sldId id="307"/>
            <p14:sldId id="274"/>
            <p14:sldId id="275"/>
            <p14:sldId id="308"/>
            <p14:sldId id="277"/>
            <p14:sldId id="278"/>
            <p14:sldId id="309"/>
            <p14:sldId id="281"/>
            <p14:sldId id="284"/>
            <p14:sldId id="287"/>
            <p14:sldId id="293"/>
            <p14:sldId id="290"/>
            <p14:sldId id="294"/>
            <p14:sldId id="295"/>
            <p14:sldId id="261"/>
          </p14:sldIdLst>
        </p14:section>
        <p14:section name="Untitled Section" id="{2E4B6B3F-846D-1042-A7A7-58CF74F85D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CD9"/>
    <a:srgbClr val="ED6631"/>
    <a:srgbClr val="FFFFFF"/>
    <a:srgbClr val="F472C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70"/>
    <p:restoredTop sz="95507"/>
  </p:normalViewPr>
  <p:slideViewPr>
    <p:cSldViewPr snapToGrid="0" snapToObjects="1">
      <p:cViewPr>
        <p:scale>
          <a:sx n="83" d="100"/>
          <a:sy n="83" d="100"/>
        </p:scale>
        <p:origin x="1536" y="85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8" d="100"/>
          <a:sy n="78" d="100"/>
        </p:scale>
        <p:origin x="32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A13EF-C99D-4B6E-A0AA-56EA620EA3B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A24B76D-9FE5-4C7C-97BB-73653F29710F}">
      <dgm:prSet/>
      <dgm:spPr/>
      <dgm:t>
        <a:bodyPr/>
        <a:lstStyle/>
        <a:p>
          <a:r>
            <a:rPr lang="en-US" dirty="0"/>
            <a:t>By incorporating entrepreneurial practices into existing STEM curricula, new learning platforms will be created that encourage networkability, financial awareness and functionality. </a:t>
          </a:r>
          <a:r>
            <a:rPr lang="en-US"/>
            <a:t>Students will develop important skills such the ability to identify and analyze challenges as well the ability to adapt to evolving situations. </a:t>
          </a:r>
          <a:r>
            <a:rPr lang="en-US" dirty="0"/>
            <a:t>These are necessary skills for individuals to enter the workforce.</a:t>
          </a:r>
        </a:p>
      </dgm:t>
    </dgm:pt>
    <dgm:pt modelId="{9292C786-5A4D-4310-A64F-747EE5CE6E54}" type="parTrans" cxnId="{0D898BC3-9B75-48F4-A04F-146E22504E5C}">
      <dgm:prSet/>
      <dgm:spPr/>
      <dgm:t>
        <a:bodyPr/>
        <a:lstStyle/>
        <a:p>
          <a:endParaRPr lang="en-US"/>
        </a:p>
      </dgm:t>
    </dgm:pt>
    <dgm:pt modelId="{71A14F94-9149-4397-ACA7-4246557F46A7}" type="sibTrans" cxnId="{0D898BC3-9B75-48F4-A04F-146E22504E5C}">
      <dgm:prSet/>
      <dgm:spPr/>
      <dgm:t>
        <a:bodyPr/>
        <a:lstStyle/>
        <a:p>
          <a:endParaRPr lang="en-US"/>
        </a:p>
      </dgm:t>
    </dgm:pt>
    <dgm:pt modelId="{AB989B40-879C-4755-931C-2452BC628EA9}">
      <dgm:prSet/>
      <dgm:spPr/>
      <dgm:t>
        <a:bodyPr/>
        <a:lstStyle/>
        <a:p>
          <a:r>
            <a:rPr lang="en-US"/>
            <a:t>There are numerous professional roles that can fit into the concept of ESTEAM and require a degree in STEM in combination with entrepreneurial and artistic skills or studies. The examples below illustrate what ESTEAM means in the real professional world.</a:t>
          </a:r>
        </a:p>
      </dgm:t>
    </dgm:pt>
    <dgm:pt modelId="{11535B78-2874-429B-BABA-31E8BD2671D7}" type="parTrans" cxnId="{67C1BF63-1174-4DB0-BE1F-DEC34592A83C}">
      <dgm:prSet/>
      <dgm:spPr/>
      <dgm:t>
        <a:bodyPr/>
        <a:lstStyle/>
        <a:p>
          <a:endParaRPr lang="en-US"/>
        </a:p>
      </dgm:t>
    </dgm:pt>
    <dgm:pt modelId="{9ABCF241-A5CF-44D6-87BA-697B5A90B229}" type="sibTrans" cxnId="{67C1BF63-1174-4DB0-BE1F-DEC34592A83C}">
      <dgm:prSet/>
      <dgm:spPr/>
      <dgm:t>
        <a:bodyPr/>
        <a:lstStyle/>
        <a:p>
          <a:endParaRPr lang="en-US"/>
        </a:p>
      </dgm:t>
    </dgm:pt>
    <dgm:pt modelId="{918A1DBB-8EE3-4176-B5FD-5D226FCDE46C}">
      <dgm:prSet/>
      <dgm:spPr/>
      <dgm:t>
        <a:bodyPr/>
        <a:lstStyle/>
        <a:p>
          <a:r>
            <a:rPr lang="en-US"/>
            <a:t>Video Game Developer: Game development is a multidisciplinary field that combines technology, mathematics (especially in coding and physics engines), and creativity in storytelling, character design, and visual art. Game developers often need entrepreneurial skills to market and distribute their games.</a:t>
          </a:r>
        </a:p>
      </dgm:t>
    </dgm:pt>
    <dgm:pt modelId="{14E77153-EEA9-4C3F-8648-299ADC156780}" type="parTrans" cxnId="{DA3AA984-7767-4056-8BE2-337C0B151575}">
      <dgm:prSet/>
      <dgm:spPr/>
      <dgm:t>
        <a:bodyPr/>
        <a:lstStyle/>
        <a:p>
          <a:endParaRPr lang="en-US"/>
        </a:p>
      </dgm:t>
    </dgm:pt>
    <dgm:pt modelId="{9A9F1F68-1480-4C41-984A-FB149438E827}" type="sibTrans" cxnId="{DA3AA984-7767-4056-8BE2-337C0B151575}">
      <dgm:prSet/>
      <dgm:spPr/>
      <dgm:t>
        <a:bodyPr/>
        <a:lstStyle/>
        <a:p>
          <a:endParaRPr lang="en-US"/>
        </a:p>
      </dgm:t>
    </dgm:pt>
    <dgm:pt modelId="{C7F6E3F4-A011-45F9-BEC3-92BF6F021D14}">
      <dgm:prSet/>
      <dgm:spPr/>
      <dgm:t>
        <a:bodyPr/>
        <a:lstStyle/>
        <a:p>
          <a:r>
            <a:rPr lang="en-US"/>
            <a:t>Biomedical Illustrator: This role combines biology, technology, and art. Biomedical illustrators create visual representations of complex medical and scientific concepts, such as anatomical illustrations and medical diagrams. They use their artistic talents to make these concepts more accessible to a wide audience.</a:t>
          </a:r>
        </a:p>
      </dgm:t>
    </dgm:pt>
    <dgm:pt modelId="{292ACE3B-0A2B-4549-9603-E2298A0ACFB1}" type="parTrans" cxnId="{61804260-76D0-47BE-BFF3-A531A38CEAFB}">
      <dgm:prSet/>
      <dgm:spPr/>
      <dgm:t>
        <a:bodyPr/>
        <a:lstStyle/>
        <a:p>
          <a:endParaRPr lang="en-US"/>
        </a:p>
      </dgm:t>
    </dgm:pt>
    <dgm:pt modelId="{8C9AED01-83F6-4828-A44D-CC99496FE74E}" type="sibTrans" cxnId="{61804260-76D0-47BE-BFF3-A531A38CEAFB}">
      <dgm:prSet/>
      <dgm:spPr/>
      <dgm:t>
        <a:bodyPr/>
        <a:lstStyle/>
        <a:p>
          <a:endParaRPr lang="en-US"/>
        </a:p>
      </dgm:t>
    </dgm:pt>
    <dgm:pt modelId="{54E79B1C-795C-414F-9528-E34572D2E127}">
      <dgm:prSet/>
      <dgm:spPr/>
      <dgm:t>
        <a:bodyPr/>
        <a:lstStyle/>
        <a:p>
          <a:r>
            <a:rPr lang="en-US"/>
            <a:t>Fashion Technologist: In the fashion industry, technologists merge technology and creativity. They work on innovations like smart textiles, wearable technology, and sustainable fashion practices, blending engineering and design principles with entrepreneurial skills to market and sell their creations. </a:t>
          </a:r>
        </a:p>
      </dgm:t>
    </dgm:pt>
    <dgm:pt modelId="{D14580C3-06E8-4FB7-817E-C31F9FCC024A}" type="parTrans" cxnId="{95D81509-4B50-4A5C-9CB9-AF45BC90DFC3}">
      <dgm:prSet/>
      <dgm:spPr/>
      <dgm:t>
        <a:bodyPr/>
        <a:lstStyle/>
        <a:p>
          <a:endParaRPr lang="en-US"/>
        </a:p>
      </dgm:t>
    </dgm:pt>
    <dgm:pt modelId="{E9D3E0D5-BFAA-43F9-8484-1B04C36EED16}" type="sibTrans" cxnId="{95D81509-4B50-4A5C-9CB9-AF45BC90DFC3}">
      <dgm:prSet/>
      <dgm:spPr/>
      <dgm:t>
        <a:bodyPr/>
        <a:lstStyle/>
        <a:p>
          <a:endParaRPr lang="en-US"/>
        </a:p>
      </dgm:t>
    </dgm:pt>
    <dgm:pt modelId="{9BB089CF-4C2D-724F-8C41-D7C90726C41B}" type="pres">
      <dgm:prSet presAssocID="{355A13EF-C99D-4B6E-A0AA-56EA620EA3BC}" presName="linear" presStyleCnt="0">
        <dgm:presLayoutVars>
          <dgm:animLvl val="lvl"/>
          <dgm:resizeHandles val="exact"/>
        </dgm:presLayoutVars>
      </dgm:prSet>
      <dgm:spPr/>
    </dgm:pt>
    <dgm:pt modelId="{22A0C7B9-3431-DE45-B5CC-42B933926DCF}" type="pres">
      <dgm:prSet presAssocID="{9A24B76D-9FE5-4C7C-97BB-73653F29710F}" presName="parentText" presStyleLbl="node1" presStyleIdx="0" presStyleCnt="5">
        <dgm:presLayoutVars>
          <dgm:chMax val="0"/>
          <dgm:bulletEnabled val="1"/>
        </dgm:presLayoutVars>
      </dgm:prSet>
      <dgm:spPr/>
    </dgm:pt>
    <dgm:pt modelId="{3458613F-3F5B-4C4A-B26A-A6A33496CCC1}" type="pres">
      <dgm:prSet presAssocID="{71A14F94-9149-4397-ACA7-4246557F46A7}" presName="spacer" presStyleCnt="0"/>
      <dgm:spPr/>
    </dgm:pt>
    <dgm:pt modelId="{DF55FB68-2582-3241-B111-7EB066E29FE3}" type="pres">
      <dgm:prSet presAssocID="{AB989B40-879C-4755-931C-2452BC628EA9}" presName="parentText" presStyleLbl="node1" presStyleIdx="1" presStyleCnt="5">
        <dgm:presLayoutVars>
          <dgm:chMax val="0"/>
          <dgm:bulletEnabled val="1"/>
        </dgm:presLayoutVars>
      </dgm:prSet>
      <dgm:spPr/>
    </dgm:pt>
    <dgm:pt modelId="{79B2EC31-6695-844C-9E1F-BDC580FF37CD}" type="pres">
      <dgm:prSet presAssocID="{9ABCF241-A5CF-44D6-87BA-697B5A90B229}" presName="spacer" presStyleCnt="0"/>
      <dgm:spPr/>
    </dgm:pt>
    <dgm:pt modelId="{C250C571-6DCF-C64D-AEA3-15E068109C5F}" type="pres">
      <dgm:prSet presAssocID="{918A1DBB-8EE3-4176-B5FD-5D226FCDE46C}" presName="parentText" presStyleLbl="node1" presStyleIdx="2" presStyleCnt="5">
        <dgm:presLayoutVars>
          <dgm:chMax val="0"/>
          <dgm:bulletEnabled val="1"/>
        </dgm:presLayoutVars>
      </dgm:prSet>
      <dgm:spPr/>
    </dgm:pt>
    <dgm:pt modelId="{B8B6DF6D-713B-D444-A805-2B99E70CA2DE}" type="pres">
      <dgm:prSet presAssocID="{9A9F1F68-1480-4C41-984A-FB149438E827}" presName="spacer" presStyleCnt="0"/>
      <dgm:spPr/>
    </dgm:pt>
    <dgm:pt modelId="{879D059D-237D-4B46-AE7C-B36C2A42409E}" type="pres">
      <dgm:prSet presAssocID="{C7F6E3F4-A011-45F9-BEC3-92BF6F021D14}" presName="parentText" presStyleLbl="node1" presStyleIdx="3" presStyleCnt="5">
        <dgm:presLayoutVars>
          <dgm:chMax val="0"/>
          <dgm:bulletEnabled val="1"/>
        </dgm:presLayoutVars>
      </dgm:prSet>
      <dgm:spPr/>
    </dgm:pt>
    <dgm:pt modelId="{225A1DE9-7058-254A-AE06-9382D54048CD}" type="pres">
      <dgm:prSet presAssocID="{8C9AED01-83F6-4828-A44D-CC99496FE74E}" presName="spacer" presStyleCnt="0"/>
      <dgm:spPr/>
    </dgm:pt>
    <dgm:pt modelId="{DEA074B1-89C6-BB4D-9E0F-18EDDE24612D}" type="pres">
      <dgm:prSet presAssocID="{54E79B1C-795C-414F-9528-E34572D2E127}" presName="parentText" presStyleLbl="node1" presStyleIdx="4" presStyleCnt="5">
        <dgm:presLayoutVars>
          <dgm:chMax val="0"/>
          <dgm:bulletEnabled val="1"/>
        </dgm:presLayoutVars>
      </dgm:prSet>
      <dgm:spPr/>
    </dgm:pt>
  </dgm:ptLst>
  <dgm:cxnLst>
    <dgm:cxn modelId="{95D81509-4B50-4A5C-9CB9-AF45BC90DFC3}" srcId="{355A13EF-C99D-4B6E-A0AA-56EA620EA3BC}" destId="{54E79B1C-795C-414F-9528-E34572D2E127}" srcOrd="4" destOrd="0" parTransId="{D14580C3-06E8-4FB7-817E-C31F9FCC024A}" sibTransId="{E9D3E0D5-BFAA-43F9-8484-1B04C36EED16}"/>
    <dgm:cxn modelId="{CB54F145-EC73-0B42-995D-EC480F8E02BD}" type="presOf" srcId="{54E79B1C-795C-414F-9528-E34572D2E127}" destId="{DEA074B1-89C6-BB4D-9E0F-18EDDE24612D}" srcOrd="0" destOrd="0" presId="urn:microsoft.com/office/officeart/2005/8/layout/vList2"/>
    <dgm:cxn modelId="{61804260-76D0-47BE-BFF3-A531A38CEAFB}" srcId="{355A13EF-C99D-4B6E-A0AA-56EA620EA3BC}" destId="{C7F6E3F4-A011-45F9-BEC3-92BF6F021D14}" srcOrd="3" destOrd="0" parTransId="{292ACE3B-0A2B-4549-9603-E2298A0ACFB1}" sibTransId="{8C9AED01-83F6-4828-A44D-CC99496FE74E}"/>
    <dgm:cxn modelId="{67C1BF63-1174-4DB0-BE1F-DEC34592A83C}" srcId="{355A13EF-C99D-4B6E-A0AA-56EA620EA3BC}" destId="{AB989B40-879C-4755-931C-2452BC628EA9}" srcOrd="1" destOrd="0" parTransId="{11535B78-2874-429B-BABA-31E8BD2671D7}" sibTransId="{9ABCF241-A5CF-44D6-87BA-697B5A90B229}"/>
    <dgm:cxn modelId="{686A4E73-510A-F442-BEC4-288DD700B20A}" type="presOf" srcId="{C7F6E3F4-A011-45F9-BEC3-92BF6F021D14}" destId="{879D059D-237D-4B46-AE7C-B36C2A42409E}" srcOrd="0" destOrd="0" presId="urn:microsoft.com/office/officeart/2005/8/layout/vList2"/>
    <dgm:cxn modelId="{DA3AA984-7767-4056-8BE2-337C0B151575}" srcId="{355A13EF-C99D-4B6E-A0AA-56EA620EA3BC}" destId="{918A1DBB-8EE3-4176-B5FD-5D226FCDE46C}" srcOrd="2" destOrd="0" parTransId="{14E77153-EEA9-4C3F-8648-299ADC156780}" sibTransId="{9A9F1F68-1480-4C41-984A-FB149438E827}"/>
    <dgm:cxn modelId="{3D6D228C-51E1-9349-AAD3-1479015383D9}" type="presOf" srcId="{918A1DBB-8EE3-4176-B5FD-5D226FCDE46C}" destId="{C250C571-6DCF-C64D-AEA3-15E068109C5F}" srcOrd="0" destOrd="0" presId="urn:microsoft.com/office/officeart/2005/8/layout/vList2"/>
    <dgm:cxn modelId="{62D467AA-E2DE-A042-87E4-AE8013B945E3}" type="presOf" srcId="{AB989B40-879C-4755-931C-2452BC628EA9}" destId="{DF55FB68-2582-3241-B111-7EB066E29FE3}" srcOrd="0" destOrd="0" presId="urn:microsoft.com/office/officeart/2005/8/layout/vList2"/>
    <dgm:cxn modelId="{C8862CBE-C034-0B40-AFDC-2559C3ACDDBB}" type="presOf" srcId="{9A24B76D-9FE5-4C7C-97BB-73653F29710F}" destId="{22A0C7B9-3431-DE45-B5CC-42B933926DCF}" srcOrd="0" destOrd="0" presId="urn:microsoft.com/office/officeart/2005/8/layout/vList2"/>
    <dgm:cxn modelId="{0D898BC3-9B75-48F4-A04F-146E22504E5C}" srcId="{355A13EF-C99D-4B6E-A0AA-56EA620EA3BC}" destId="{9A24B76D-9FE5-4C7C-97BB-73653F29710F}" srcOrd="0" destOrd="0" parTransId="{9292C786-5A4D-4310-A64F-747EE5CE6E54}" sibTransId="{71A14F94-9149-4397-ACA7-4246557F46A7}"/>
    <dgm:cxn modelId="{FEAE07E7-AB3C-0B46-9677-BBEC81675410}" type="presOf" srcId="{355A13EF-C99D-4B6E-A0AA-56EA620EA3BC}" destId="{9BB089CF-4C2D-724F-8C41-D7C90726C41B}" srcOrd="0" destOrd="0" presId="urn:microsoft.com/office/officeart/2005/8/layout/vList2"/>
    <dgm:cxn modelId="{203F3EC2-8EEC-F44F-92CD-453DE9384052}" type="presParOf" srcId="{9BB089CF-4C2D-724F-8C41-D7C90726C41B}" destId="{22A0C7B9-3431-DE45-B5CC-42B933926DCF}" srcOrd="0" destOrd="0" presId="urn:microsoft.com/office/officeart/2005/8/layout/vList2"/>
    <dgm:cxn modelId="{B29D3CF2-95F8-8444-8649-911CE939926E}" type="presParOf" srcId="{9BB089CF-4C2D-724F-8C41-D7C90726C41B}" destId="{3458613F-3F5B-4C4A-B26A-A6A33496CCC1}" srcOrd="1" destOrd="0" presId="urn:microsoft.com/office/officeart/2005/8/layout/vList2"/>
    <dgm:cxn modelId="{377BFA90-EE40-564E-A346-D0B8F2EFEFDA}" type="presParOf" srcId="{9BB089CF-4C2D-724F-8C41-D7C90726C41B}" destId="{DF55FB68-2582-3241-B111-7EB066E29FE3}" srcOrd="2" destOrd="0" presId="urn:microsoft.com/office/officeart/2005/8/layout/vList2"/>
    <dgm:cxn modelId="{02ED27AB-9764-594D-B1FA-AFAE8B647D8B}" type="presParOf" srcId="{9BB089CF-4C2D-724F-8C41-D7C90726C41B}" destId="{79B2EC31-6695-844C-9E1F-BDC580FF37CD}" srcOrd="3" destOrd="0" presId="urn:microsoft.com/office/officeart/2005/8/layout/vList2"/>
    <dgm:cxn modelId="{09C9FB44-46D2-E548-9638-D757627DC2EB}" type="presParOf" srcId="{9BB089CF-4C2D-724F-8C41-D7C90726C41B}" destId="{C250C571-6DCF-C64D-AEA3-15E068109C5F}" srcOrd="4" destOrd="0" presId="urn:microsoft.com/office/officeart/2005/8/layout/vList2"/>
    <dgm:cxn modelId="{4DE06515-F083-F74A-9350-C936F5A12B95}" type="presParOf" srcId="{9BB089CF-4C2D-724F-8C41-D7C90726C41B}" destId="{B8B6DF6D-713B-D444-A805-2B99E70CA2DE}" srcOrd="5" destOrd="0" presId="urn:microsoft.com/office/officeart/2005/8/layout/vList2"/>
    <dgm:cxn modelId="{FDF81EBA-0DBA-4744-BB99-FB41D936FA02}" type="presParOf" srcId="{9BB089CF-4C2D-724F-8C41-D7C90726C41B}" destId="{879D059D-237D-4B46-AE7C-B36C2A42409E}" srcOrd="6" destOrd="0" presId="urn:microsoft.com/office/officeart/2005/8/layout/vList2"/>
    <dgm:cxn modelId="{1D70974D-2834-8248-8226-37D4CEA77126}" type="presParOf" srcId="{9BB089CF-4C2D-724F-8C41-D7C90726C41B}" destId="{225A1DE9-7058-254A-AE06-9382D54048CD}" srcOrd="7" destOrd="0" presId="urn:microsoft.com/office/officeart/2005/8/layout/vList2"/>
    <dgm:cxn modelId="{32156304-5E43-0740-BA22-57F6E7240DD0}" type="presParOf" srcId="{9BB089CF-4C2D-724F-8C41-D7C90726C41B}" destId="{DEA074B1-89C6-BB4D-9E0F-18EDDE24612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F84FEF-B988-4631-B362-9B17844F42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126C055-955D-4BD4-BFEA-D26D4B382633}">
      <dgm:prSet/>
      <dgm:spPr>
        <a:solidFill>
          <a:srgbClr val="ED6631"/>
        </a:solidFill>
      </dgm:spPr>
      <dgm:t>
        <a:bodyPr/>
        <a:lstStyle/>
        <a:p>
          <a:r>
            <a:rPr lang="en-US" dirty="0"/>
            <a:t>Develop mentoring, to provide </a:t>
          </a:r>
          <a:r>
            <a:rPr lang="en-US" dirty="0">
              <a:solidFill>
                <a:srgbClr val="FFFFFF"/>
              </a:solidFill>
            </a:rPr>
            <a:t>one-on-one</a:t>
          </a:r>
          <a:r>
            <a:rPr lang="en-US" dirty="0"/>
            <a:t> career advice and role models to show the path, as well as the destination. </a:t>
          </a:r>
        </a:p>
      </dgm:t>
    </dgm:pt>
    <dgm:pt modelId="{701F48BB-AEB2-4E40-ABEC-C8C7695C182A}" type="parTrans" cxnId="{EEB3F3FC-3F7B-47C4-9491-DAA907CBB838}">
      <dgm:prSet/>
      <dgm:spPr/>
      <dgm:t>
        <a:bodyPr/>
        <a:lstStyle/>
        <a:p>
          <a:endParaRPr lang="en-US"/>
        </a:p>
      </dgm:t>
    </dgm:pt>
    <dgm:pt modelId="{305B25B2-569E-4E65-A546-B605ABE589BF}" type="sibTrans" cxnId="{EEB3F3FC-3F7B-47C4-9491-DAA907CBB838}">
      <dgm:prSet/>
      <dgm:spPr/>
      <dgm:t>
        <a:bodyPr/>
        <a:lstStyle/>
        <a:p>
          <a:endParaRPr lang="en-US"/>
        </a:p>
      </dgm:t>
    </dgm:pt>
    <dgm:pt modelId="{2C21E337-F1BA-4A68-808E-17D1DFBCF44F}">
      <dgm:prSet/>
      <dgm:spPr>
        <a:solidFill>
          <a:schemeClr val="tx1"/>
        </a:solidFill>
      </dgm:spPr>
      <dgm:t>
        <a:bodyPr/>
        <a:lstStyle/>
        <a:p>
          <a:r>
            <a:rPr lang="en-US"/>
            <a:t>Develop and sustain interest in STEM education and careers.</a:t>
          </a:r>
        </a:p>
      </dgm:t>
    </dgm:pt>
    <dgm:pt modelId="{830B3F9B-6DDB-4FC4-8E5A-4B5DE55EA131}" type="parTrans" cxnId="{8131EEFC-71D3-4ECA-A45B-1EEEDE73935A}">
      <dgm:prSet/>
      <dgm:spPr/>
      <dgm:t>
        <a:bodyPr/>
        <a:lstStyle/>
        <a:p>
          <a:endParaRPr lang="en-US"/>
        </a:p>
      </dgm:t>
    </dgm:pt>
    <dgm:pt modelId="{EBA8CF86-DE69-4CAF-89C1-5ECD918F1E5A}" type="sibTrans" cxnId="{8131EEFC-71D3-4ECA-A45B-1EEEDE73935A}">
      <dgm:prSet/>
      <dgm:spPr/>
      <dgm:t>
        <a:bodyPr/>
        <a:lstStyle/>
        <a:p>
          <a:endParaRPr lang="en-US"/>
        </a:p>
      </dgm:t>
    </dgm:pt>
    <dgm:pt modelId="{0D7AF664-C373-4A81-9865-0E5884FBC562}">
      <dgm:prSet/>
      <dgm:spPr>
        <a:solidFill>
          <a:schemeClr val="accent6">
            <a:lumMod val="50000"/>
          </a:schemeClr>
        </a:solidFill>
      </dgm:spPr>
      <dgm:t>
        <a:bodyPr/>
        <a:lstStyle/>
        <a:p>
          <a:r>
            <a:rPr lang="en-US" dirty="0"/>
            <a:t>Combating stereotypes threat </a:t>
          </a:r>
          <a:r>
            <a:rPr lang="en-US" dirty="0" err="1"/>
            <a:t>e.g</a:t>
          </a:r>
          <a:r>
            <a:rPr lang="en-US" dirty="0"/>
            <a:t>, women aren’t good at math </a:t>
          </a:r>
        </a:p>
      </dgm:t>
    </dgm:pt>
    <dgm:pt modelId="{521B604F-0176-4D6D-8B51-81EAF960C356}" type="parTrans" cxnId="{98C2F7E4-8B8D-49B8-8EA5-AA4D4938E965}">
      <dgm:prSet/>
      <dgm:spPr/>
      <dgm:t>
        <a:bodyPr/>
        <a:lstStyle/>
        <a:p>
          <a:endParaRPr lang="en-US"/>
        </a:p>
      </dgm:t>
    </dgm:pt>
    <dgm:pt modelId="{220E837C-044F-4582-BFFF-96539F53D326}" type="sibTrans" cxnId="{98C2F7E4-8B8D-49B8-8EA5-AA4D4938E965}">
      <dgm:prSet/>
      <dgm:spPr/>
      <dgm:t>
        <a:bodyPr/>
        <a:lstStyle/>
        <a:p>
          <a:endParaRPr lang="en-US"/>
        </a:p>
      </dgm:t>
    </dgm:pt>
    <dgm:pt modelId="{7D6EB885-8AD7-4C5A-BC15-82B90A98CFAD}">
      <dgm:prSet/>
      <dgm:spPr>
        <a:solidFill>
          <a:schemeClr val="accent2">
            <a:lumMod val="60000"/>
            <a:lumOff val="40000"/>
          </a:schemeClr>
        </a:solidFill>
      </dgm:spPr>
      <dgm:t>
        <a:bodyPr/>
        <a:lstStyle/>
        <a:p>
          <a:r>
            <a:rPr lang="en-US" dirty="0">
              <a:solidFill>
                <a:schemeClr val="tx1"/>
              </a:solidFill>
            </a:rPr>
            <a:t>Community building, combining all the above ideas, adding institutional commitment and support for building capacity. </a:t>
          </a:r>
        </a:p>
      </dgm:t>
    </dgm:pt>
    <dgm:pt modelId="{3B1422AC-B001-4345-A2E6-569490211720}" type="parTrans" cxnId="{1ABB2B7B-6A25-4556-A965-1F2CF0797D91}">
      <dgm:prSet/>
      <dgm:spPr/>
      <dgm:t>
        <a:bodyPr/>
        <a:lstStyle/>
        <a:p>
          <a:endParaRPr lang="en-US"/>
        </a:p>
      </dgm:t>
    </dgm:pt>
    <dgm:pt modelId="{5C7E0047-1469-42B5-B6C4-F8A8099FAE96}" type="sibTrans" cxnId="{1ABB2B7B-6A25-4556-A965-1F2CF0797D91}">
      <dgm:prSet/>
      <dgm:spPr/>
      <dgm:t>
        <a:bodyPr/>
        <a:lstStyle/>
        <a:p>
          <a:endParaRPr lang="en-US"/>
        </a:p>
      </dgm:t>
    </dgm:pt>
    <dgm:pt modelId="{BBB99A78-1849-46A0-B7DF-E13DDF760FE0}">
      <dgm:prSet/>
      <dgm:spPr>
        <a:solidFill>
          <a:srgbClr val="F4BCD9"/>
        </a:solidFill>
      </dgm:spPr>
      <dgm:t>
        <a:bodyPr/>
        <a:lstStyle/>
        <a:p>
          <a:r>
            <a:rPr lang="en-US" dirty="0">
              <a:solidFill>
                <a:schemeClr val="tx1"/>
              </a:solidFill>
            </a:rPr>
            <a:t>Measure the achievements of specific goals. </a:t>
          </a:r>
        </a:p>
      </dgm:t>
    </dgm:pt>
    <dgm:pt modelId="{4BB3B010-88D8-4A0F-A036-977CDDF73554}" type="parTrans" cxnId="{7372595B-3772-4B17-8BA5-56BBD440FAB3}">
      <dgm:prSet/>
      <dgm:spPr/>
      <dgm:t>
        <a:bodyPr/>
        <a:lstStyle/>
        <a:p>
          <a:endParaRPr lang="en-US"/>
        </a:p>
      </dgm:t>
    </dgm:pt>
    <dgm:pt modelId="{549F129C-FF9B-48F9-A2A8-CA8C79542054}" type="sibTrans" cxnId="{7372595B-3772-4B17-8BA5-56BBD440FAB3}">
      <dgm:prSet/>
      <dgm:spPr/>
      <dgm:t>
        <a:bodyPr/>
        <a:lstStyle/>
        <a:p>
          <a:endParaRPr lang="en-US"/>
        </a:p>
      </dgm:t>
    </dgm:pt>
    <dgm:pt modelId="{2B718E32-D607-514F-8520-C1BB7A8A1685}" type="pres">
      <dgm:prSet presAssocID="{60F84FEF-B988-4631-B362-9B17844F4290}" presName="diagram" presStyleCnt="0">
        <dgm:presLayoutVars>
          <dgm:dir/>
          <dgm:resizeHandles val="exact"/>
        </dgm:presLayoutVars>
      </dgm:prSet>
      <dgm:spPr/>
    </dgm:pt>
    <dgm:pt modelId="{040EE1AF-9855-FE49-BA3B-F787065994C1}" type="pres">
      <dgm:prSet presAssocID="{7126C055-955D-4BD4-BFEA-D26D4B382633}" presName="node" presStyleLbl="node1" presStyleIdx="0" presStyleCnt="5">
        <dgm:presLayoutVars>
          <dgm:bulletEnabled val="1"/>
        </dgm:presLayoutVars>
      </dgm:prSet>
      <dgm:spPr/>
    </dgm:pt>
    <dgm:pt modelId="{9A945940-9572-8A4C-9ED6-F2828D6E41F2}" type="pres">
      <dgm:prSet presAssocID="{305B25B2-569E-4E65-A546-B605ABE589BF}" presName="sibTrans" presStyleCnt="0"/>
      <dgm:spPr/>
    </dgm:pt>
    <dgm:pt modelId="{BFA3CAB2-0927-5142-8854-2223AD73D2EA}" type="pres">
      <dgm:prSet presAssocID="{2C21E337-F1BA-4A68-808E-17D1DFBCF44F}" presName="node" presStyleLbl="node1" presStyleIdx="1" presStyleCnt="5">
        <dgm:presLayoutVars>
          <dgm:bulletEnabled val="1"/>
        </dgm:presLayoutVars>
      </dgm:prSet>
      <dgm:spPr/>
    </dgm:pt>
    <dgm:pt modelId="{E1C8D119-A5DB-024F-8482-36167EBD4D75}" type="pres">
      <dgm:prSet presAssocID="{EBA8CF86-DE69-4CAF-89C1-5ECD918F1E5A}" presName="sibTrans" presStyleCnt="0"/>
      <dgm:spPr/>
    </dgm:pt>
    <dgm:pt modelId="{9F505F07-99F7-5B47-ABBD-5F9FC0058CB9}" type="pres">
      <dgm:prSet presAssocID="{0D7AF664-C373-4A81-9865-0E5884FBC562}" presName="node" presStyleLbl="node1" presStyleIdx="2" presStyleCnt="5">
        <dgm:presLayoutVars>
          <dgm:bulletEnabled val="1"/>
        </dgm:presLayoutVars>
      </dgm:prSet>
      <dgm:spPr/>
    </dgm:pt>
    <dgm:pt modelId="{48899E4E-F15F-1043-A012-0631B2627CDF}" type="pres">
      <dgm:prSet presAssocID="{220E837C-044F-4582-BFFF-96539F53D326}" presName="sibTrans" presStyleCnt="0"/>
      <dgm:spPr/>
    </dgm:pt>
    <dgm:pt modelId="{6323CC0C-EC38-AC40-BB48-836B592F61E6}" type="pres">
      <dgm:prSet presAssocID="{7D6EB885-8AD7-4C5A-BC15-82B90A98CFAD}" presName="node" presStyleLbl="node1" presStyleIdx="3" presStyleCnt="5">
        <dgm:presLayoutVars>
          <dgm:bulletEnabled val="1"/>
        </dgm:presLayoutVars>
      </dgm:prSet>
      <dgm:spPr/>
    </dgm:pt>
    <dgm:pt modelId="{E184850E-F806-9848-A0E2-5DACFBEC59F5}" type="pres">
      <dgm:prSet presAssocID="{5C7E0047-1469-42B5-B6C4-F8A8099FAE96}" presName="sibTrans" presStyleCnt="0"/>
      <dgm:spPr/>
    </dgm:pt>
    <dgm:pt modelId="{84E2B03D-FA6B-E844-BDBB-93A3984B7368}" type="pres">
      <dgm:prSet presAssocID="{BBB99A78-1849-46A0-B7DF-E13DDF760FE0}" presName="node" presStyleLbl="node1" presStyleIdx="4" presStyleCnt="5">
        <dgm:presLayoutVars>
          <dgm:bulletEnabled val="1"/>
        </dgm:presLayoutVars>
      </dgm:prSet>
      <dgm:spPr/>
    </dgm:pt>
  </dgm:ptLst>
  <dgm:cxnLst>
    <dgm:cxn modelId="{3F7EC518-8035-AB44-8A18-7B244BA976ED}" type="presOf" srcId="{60F84FEF-B988-4631-B362-9B17844F4290}" destId="{2B718E32-D607-514F-8520-C1BB7A8A1685}" srcOrd="0" destOrd="0" presId="urn:microsoft.com/office/officeart/2005/8/layout/default"/>
    <dgm:cxn modelId="{7372595B-3772-4B17-8BA5-56BBD440FAB3}" srcId="{60F84FEF-B988-4631-B362-9B17844F4290}" destId="{BBB99A78-1849-46A0-B7DF-E13DDF760FE0}" srcOrd="4" destOrd="0" parTransId="{4BB3B010-88D8-4A0F-A036-977CDDF73554}" sibTransId="{549F129C-FF9B-48F9-A2A8-CA8C79542054}"/>
    <dgm:cxn modelId="{D7D5396B-883D-5D4C-B906-54294B63BC6A}" type="presOf" srcId="{7D6EB885-8AD7-4C5A-BC15-82B90A98CFAD}" destId="{6323CC0C-EC38-AC40-BB48-836B592F61E6}" srcOrd="0" destOrd="0" presId="urn:microsoft.com/office/officeart/2005/8/layout/default"/>
    <dgm:cxn modelId="{B1BCF36C-568D-5448-8EF1-D696D9A808A5}" type="presOf" srcId="{7126C055-955D-4BD4-BFEA-D26D4B382633}" destId="{040EE1AF-9855-FE49-BA3B-F787065994C1}" srcOrd="0" destOrd="0" presId="urn:microsoft.com/office/officeart/2005/8/layout/default"/>
    <dgm:cxn modelId="{1ABB2B7B-6A25-4556-A965-1F2CF0797D91}" srcId="{60F84FEF-B988-4631-B362-9B17844F4290}" destId="{7D6EB885-8AD7-4C5A-BC15-82B90A98CFAD}" srcOrd="3" destOrd="0" parTransId="{3B1422AC-B001-4345-A2E6-569490211720}" sibTransId="{5C7E0047-1469-42B5-B6C4-F8A8099FAE96}"/>
    <dgm:cxn modelId="{AAC5C6A0-39FA-6C43-B98B-C4B453B203AB}" type="presOf" srcId="{2C21E337-F1BA-4A68-808E-17D1DFBCF44F}" destId="{BFA3CAB2-0927-5142-8854-2223AD73D2EA}" srcOrd="0" destOrd="0" presId="urn:microsoft.com/office/officeart/2005/8/layout/default"/>
    <dgm:cxn modelId="{E8542FA5-7FB9-4146-8D85-82B2B853F006}" type="presOf" srcId="{BBB99A78-1849-46A0-B7DF-E13DDF760FE0}" destId="{84E2B03D-FA6B-E844-BDBB-93A3984B7368}" srcOrd="0" destOrd="0" presId="urn:microsoft.com/office/officeart/2005/8/layout/default"/>
    <dgm:cxn modelId="{98C2F7E4-8B8D-49B8-8EA5-AA4D4938E965}" srcId="{60F84FEF-B988-4631-B362-9B17844F4290}" destId="{0D7AF664-C373-4A81-9865-0E5884FBC562}" srcOrd="2" destOrd="0" parTransId="{521B604F-0176-4D6D-8B51-81EAF960C356}" sibTransId="{220E837C-044F-4582-BFFF-96539F53D326}"/>
    <dgm:cxn modelId="{057374ED-8FF5-6F47-9336-9523E421B89F}" type="presOf" srcId="{0D7AF664-C373-4A81-9865-0E5884FBC562}" destId="{9F505F07-99F7-5B47-ABBD-5F9FC0058CB9}" srcOrd="0" destOrd="0" presId="urn:microsoft.com/office/officeart/2005/8/layout/default"/>
    <dgm:cxn modelId="{8131EEFC-71D3-4ECA-A45B-1EEEDE73935A}" srcId="{60F84FEF-B988-4631-B362-9B17844F4290}" destId="{2C21E337-F1BA-4A68-808E-17D1DFBCF44F}" srcOrd="1" destOrd="0" parTransId="{830B3F9B-6DDB-4FC4-8E5A-4B5DE55EA131}" sibTransId="{EBA8CF86-DE69-4CAF-89C1-5ECD918F1E5A}"/>
    <dgm:cxn modelId="{EEB3F3FC-3F7B-47C4-9491-DAA907CBB838}" srcId="{60F84FEF-B988-4631-B362-9B17844F4290}" destId="{7126C055-955D-4BD4-BFEA-D26D4B382633}" srcOrd="0" destOrd="0" parTransId="{701F48BB-AEB2-4E40-ABEC-C8C7695C182A}" sibTransId="{305B25B2-569E-4E65-A546-B605ABE589BF}"/>
    <dgm:cxn modelId="{51693979-3FCA-D449-87EC-5006747A5FFD}" type="presParOf" srcId="{2B718E32-D607-514F-8520-C1BB7A8A1685}" destId="{040EE1AF-9855-FE49-BA3B-F787065994C1}" srcOrd="0" destOrd="0" presId="urn:microsoft.com/office/officeart/2005/8/layout/default"/>
    <dgm:cxn modelId="{8CEEF7EC-4336-AA40-B682-9618A72BDD2F}" type="presParOf" srcId="{2B718E32-D607-514F-8520-C1BB7A8A1685}" destId="{9A945940-9572-8A4C-9ED6-F2828D6E41F2}" srcOrd="1" destOrd="0" presId="urn:microsoft.com/office/officeart/2005/8/layout/default"/>
    <dgm:cxn modelId="{97A4177D-76CD-6B44-975A-CEACF2457809}" type="presParOf" srcId="{2B718E32-D607-514F-8520-C1BB7A8A1685}" destId="{BFA3CAB2-0927-5142-8854-2223AD73D2EA}" srcOrd="2" destOrd="0" presId="urn:microsoft.com/office/officeart/2005/8/layout/default"/>
    <dgm:cxn modelId="{A001AA09-265B-FD48-A9F0-6401C3082426}" type="presParOf" srcId="{2B718E32-D607-514F-8520-C1BB7A8A1685}" destId="{E1C8D119-A5DB-024F-8482-36167EBD4D75}" srcOrd="3" destOrd="0" presId="urn:microsoft.com/office/officeart/2005/8/layout/default"/>
    <dgm:cxn modelId="{1528A0C3-FC63-7046-A42F-C95F5D8F60C0}" type="presParOf" srcId="{2B718E32-D607-514F-8520-C1BB7A8A1685}" destId="{9F505F07-99F7-5B47-ABBD-5F9FC0058CB9}" srcOrd="4" destOrd="0" presId="urn:microsoft.com/office/officeart/2005/8/layout/default"/>
    <dgm:cxn modelId="{3D7B4340-7BF6-A742-9052-666A5450789F}" type="presParOf" srcId="{2B718E32-D607-514F-8520-C1BB7A8A1685}" destId="{48899E4E-F15F-1043-A012-0631B2627CDF}" srcOrd="5" destOrd="0" presId="urn:microsoft.com/office/officeart/2005/8/layout/default"/>
    <dgm:cxn modelId="{1347E566-2CB1-E045-A142-D8B151E6DE2A}" type="presParOf" srcId="{2B718E32-D607-514F-8520-C1BB7A8A1685}" destId="{6323CC0C-EC38-AC40-BB48-836B592F61E6}" srcOrd="6" destOrd="0" presId="urn:microsoft.com/office/officeart/2005/8/layout/default"/>
    <dgm:cxn modelId="{43C480F8-FD20-904F-927A-CF87FB607F96}" type="presParOf" srcId="{2B718E32-D607-514F-8520-C1BB7A8A1685}" destId="{E184850E-F806-9848-A0E2-5DACFBEC59F5}" srcOrd="7" destOrd="0" presId="urn:microsoft.com/office/officeart/2005/8/layout/default"/>
    <dgm:cxn modelId="{55C1CB33-6404-D142-8F87-C810AD1BAFED}" type="presParOf" srcId="{2B718E32-D607-514F-8520-C1BB7A8A1685}" destId="{84E2B03D-FA6B-E844-BDBB-93A3984B736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0C7B9-3431-DE45-B5CC-42B933926DCF}">
      <dsp:nvSpPr>
        <dsp:cNvPr id="0" name=""/>
        <dsp:cNvSpPr/>
      </dsp:nvSpPr>
      <dsp:spPr>
        <a:xfrm>
          <a:off x="0" y="27143"/>
          <a:ext cx="10515600" cy="8248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By incorporating entrepreneurial practices into existing STEM curricula, new learning platforms will be created that encourage networkability, financial awareness and functionality. </a:t>
          </a:r>
          <a:r>
            <a:rPr lang="en-US" sz="1500" kern="1200"/>
            <a:t>Students will develop important skills such the ability to identify and analyze challenges as well the ability to adapt to evolving situations. </a:t>
          </a:r>
          <a:r>
            <a:rPr lang="en-US" sz="1500" kern="1200" dirty="0"/>
            <a:t>These are necessary skills for individuals to enter the workforce.</a:t>
          </a:r>
        </a:p>
      </dsp:txBody>
      <dsp:txXfrm>
        <a:off x="40266" y="67409"/>
        <a:ext cx="10435068" cy="744318"/>
      </dsp:txXfrm>
    </dsp:sp>
    <dsp:sp modelId="{DF55FB68-2582-3241-B111-7EB066E29FE3}">
      <dsp:nvSpPr>
        <dsp:cNvPr id="0" name=""/>
        <dsp:cNvSpPr/>
      </dsp:nvSpPr>
      <dsp:spPr>
        <a:xfrm>
          <a:off x="0" y="895193"/>
          <a:ext cx="10515600" cy="82485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There are numerous professional roles that can fit into the concept of ESTEAM and require a degree in STEM in combination with entrepreneurial and artistic skills or studies. The examples below illustrate what ESTEAM means in the real professional world.</a:t>
          </a:r>
        </a:p>
      </dsp:txBody>
      <dsp:txXfrm>
        <a:off x="40266" y="935459"/>
        <a:ext cx="10435068" cy="744318"/>
      </dsp:txXfrm>
    </dsp:sp>
    <dsp:sp modelId="{C250C571-6DCF-C64D-AEA3-15E068109C5F}">
      <dsp:nvSpPr>
        <dsp:cNvPr id="0" name=""/>
        <dsp:cNvSpPr/>
      </dsp:nvSpPr>
      <dsp:spPr>
        <a:xfrm>
          <a:off x="0" y="1763243"/>
          <a:ext cx="10515600" cy="82485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Video Game Developer: Game development is a multidisciplinary field that combines technology, mathematics (especially in coding and physics engines), and creativity in storytelling, character design, and visual art. Game developers often need entrepreneurial skills to market and distribute their games.</a:t>
          </a:r>
        </a:p>
      </dsp:txBody>
      <dsp:txXfrm>
        <a:off x="40266" y="1803509"/>
        <a:ext cx="10435068" cy="744318"/>
      </dsp:txXfrm>
    </dsp:sp>
    <dsp:sp modelId="{879D059D-237D-4B46-AE7C-B36C2A42409E}">
      <dsp:nvSpPr>
        <dsp:cNvPr id="0" name=""/>
        <dsp:cNvSpPr/>
      </dsp:nvSpPr>
      <dsp:spPr>
        <a:xfrm>
          <a:off x="0" y="2631294"/>
          <a:ext cx="10515600" cy="82485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Biomedical Illustrator: This role combines biology, technology, and art. Biomedical illustrators create visual representations of complex medical and scientific concepts, such as anatomical illustrations and medical diagrams. They use their artistic talents to make these concepts more accessible to a wide audience.</a:t>
          </a:r>
        </a:p>
      </dsp:txBody>
      <dsp:txXfrm>
        <a:off x="40266" y="2671560"/>
        <a:ext cx="10435068" cy="744318"/>
      </dsp:txXfrm>
    </dsp:sp>
    <dsp:sp modelId="{DEA074B1-89C6-BB4D-9E0F-18EDDE24612D}">
      <dsp:nvSpPr>
        <dsp:cNvPr id="0" name=""/>
        <dsp:cNvSpPr/>
      </dsp:nvSpPr>
      <dsp:spPr>
        <a:xfrm>
          <a:off x="0" y="3499344"/>
          <a:ext cx="10515600" cy="82485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Fashion Technologist: In the fashion industry, technologists merge technology and creativity. They work on innovations like smart textiles, wearable technology, and sustainable fashion practices, blending engineering and design principles with entrepreneurial skills to market and sell their creations. </a:t>
          </a:r>
        </a:p>
      </dsp:txBody>
      <dsp:txXfrm>
        <a:off x="40266" y="3539610"/>
        <a:ext cx="10435068" cy="744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EE1AF-9855-FE49-BA3B-F787065994C1}">
      <dsp:nvSpPr>
        <dsp:cNvPr id="0" name=""/>
        <dsp:cNvSpPr/>
      </dsp:nvSpPr>
      <dsp:spPr>
        <a:xfrm>
          <a:off x="0" y="170735"/>
          <a:ext cx="3084512" cy="1850707"/>
        </a:xfrm>
        <a:prstGeom prst="rect">
          <a:avLst/>
        </a:prstGeom>
        <a:solidFill>
          <a:srgbClr val="ED66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Develop mentoring, to provide </a:t>
          </a:r>
          <a:r>
            <a:rPr lang="en-US" sz="2100" kern="1200" dirty="0">
              <a:solidFill>
                <a:srgbClr val="FFFFFF"/>
              </a:solidFill>
            </a:rPr>
            <a:t>one-on-one</a:t>
          </a:r>
          <a:r>
            <a:rPr lang="en-US" sz="2100" kern="1200" dirty="0"/>
            <a:t> career advice and role models to show the path, as well as the destination. </a:t>
          </a:r>
        </a:p>
      </dsp:txBody>
      <dsp:txXfrm>
        <a:off x="0" y="170735"/>
        <a:ext cx="3084512" cy="1850707"/>
      </dsp:txXfrm>
    </dsp:sp>
    <dsp:sp modelId="{BFA3CAB2-0927-5142-8854-2223AD73D2EA}">
      <dsp:nvSpPr>
        <dsp:cNvPr id="0" name=""/>
        <dsp:cNvSpPr/>
      </dsp:nvSpPr>
      <dsp:spPr>
        <a:xfrm>
          <a:off x="3392963" y="170735"/>
          <a:ext cx="3084512" cy="185070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Develop and sustain interest in STEM education and careers.</a:t>
          </a:r>
        </a:p>
      </dsp:txBody>
      <dsp:txXfrm>
        <a:off x="3392963" y="170735"/>
        <a:ext cx="3084512" cy="1850707"/>
      </dsp:txXfrm>
    </dsp:sp>
    <dsp:sp modelId="{9F505F07-99F7-5B47-ABBD-5F9FC0058CB9}">
      <dsp:nvSpPr>
        <dsp:cNvPr id="0" name=""/>
        <dsp:cNvSpPr/>
      </dsp:nvSpPr>
      <dsp:spPr>
        <a:xfrm>
          <a:off x="6785927" y="170735"/>
          <a:ext cx="3084512" cy="185070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Combating stereotypes threat </a:t>
          </a:r>
          <a:r>
            <a:rPr lang="en-US" sz="2100" kern="1200" dirty="0" err="1"/>
            <a:t>e.g</a:t>
          </a:r>
          <a:r>
            <a:rPr lang="en-US" sz="2100" kern="1200" dirty="0"/>
            <a:t>, women aren’t good at math </a:t>
          </a:r>
        </a:p>
      </dsp:txBody>
      <dsp:txXfrm>
        <a:off x="6785927" y="170735"/>
        <a:ext cx="3084512" cy="1850707"/>
      </dsp:txXfrm>
    </dsp:sp>
    <dsp:sp modelId="{6323CC0C-EC38-AC40-BB48-836B592F61E6}">
      <dsp:nvSpPr>
        <dsp:cNvPr id="0" name=""/>
        <dsp:cNvSpPr/>
      </dsp:nvSpPr>
      <dsp:spPr>
        <a:xfrm>
          <a:off x="1696481" y="2329894"/>
          <a:ext cx="3084512" cy="1850707"/>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Community building, combining all the above ideas, adding institutional commitment and support for building capacity. </a:t>
          </a:r>
        </a:p>
      </dsp:txBody>
      <dsp:txXfrm>
        <a:off x="1696481" y="2329894"/>
        <a:ext cx="3084512" cy="1850707"/>
      </dsp:txXfrm>
    </dsp:sp>
    <dsp:sp modelId="{84E2B03D-FA6B-E844-BDBB-93A3984B7368}">
      <dsp:nvSpPr>
        <dsp:cNvPr id="0" name=""/>
        <dsp:cNvSpPr/>
      </dsp:nvSpPr>
      <dsp:spPr>
        <a:xfrm>
          <a:off x="5089445" y="2329894"/>
          <a:ext cx="3084512" cy="1850707"/>
        </a:xfrm>
        <a:prstGeom prst="rect">
          <a:avLst/>
        </a:prstGeom>
        <a:solidFill>
          <a:srgbClr val="F4BC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Measure the achievements of specific goals. </a:t>
          </a:r>
        </a:p>
      </dsp:txBody>
      <dsp:txXfrm>
        <a:off x="5089445" y="2329894"/>
        <a:ext cx="3084512" cy="18507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0A204-7078-404C-8354-324DB7897D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C96EDA-0F94-0444-B515-D2C1978899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68272D-A722-5044-87B2-CBEA24175977}" type="datetimeFigureOut">
              <a:rPr lang="en-US" smtClean="0"/>
              <a:t>3/4/24</a:t>
            </a:fld>
            <a:endParaRPr lang="en-US"/>
          </a:p>
        </p:txBody>
      </p:sp>
      <p:sp>
        <p:nvSpPr>
          <p:cNvPr id="4" name="Footer Placeholder 3">
            <a:extLst>
              <a:ext uri="{FF2B5EF4-FFF2-40B4-BE49-F238E27FC236}">
                <a16:creationId xmlns:a16="http://schemas.microsoft.com/office/drawing/2014/main" id="{469E1B9A-8A5D-934D-A343-59668DD736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37B058-C128-9044-BE02-42BEB5341D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3C6247-C6BC-E843-A0E9-5022DC09458C}" type="slidenum">
              <a:rPr lang="en-US" smtClean="0"/>
              <a:t>‹#›</a:t>
            </a:fld>
            <a:endParaRPr lang="en-US"/>
          </a:p>
        </p:txBody>
      </p:sp>
    </p:spTree>
    <p:extLst>
      <p:ext uri="{BB962C8B-B14F-4D97-AF65-F5344CB8AC3E}">
        <p14:creationId xmlns:p14="http://schemas.microsoft.com/office/powerpoint/2010/main" val="3881231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BE20E-4EC4-DC48-8ED3-F6AA5AFEEB05}" type="datetimeFigureOut">
              <a:rPr lang="en-US" smtClean="0"/>
              <a:t>3/4/24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21677-CCE4-FC4E-B183-6972B0E939D2}" type="slidenum">
              <a:rPr lang="en-US" smtClean="0"/>
              <a:t>‹#›</a:t>
            </a:fld>
            <a:endParaRPr lang="en-US"/>
          </a:p>
        </p:txBody>
      </p:sp>
    </p:spTree>
    <p:extLst>
      <p:ext uri="{BB962C8B-B14F-4D97-AF65-F5344CB8AC3E}">
        <p14:creationId xmlns:p14="http://schemas.microsoft.com/office/powerpoint/2010/main" val="275758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45C2-0744-C54F-B775-D1DD11802D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845682-82B2-E54F-A2E8-656AD0C65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F5DC2-17C9-AD46-AB5E-1CBA7B5AA558}"/>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5" name="Footer Placeholder 4">
            <a:extLst>
              <a:ext uri="{FF2B5EF4-FFF2-40B4-BE49-F238E27FC236}">
                <a16:creationId xmlns:a16="http://schemas.microsoft.com/office/drawing/2014/main" id="{A16A4C83-E2CD-074C-9269-BC2DB8789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F0470-F5AE-EA4D-A392-227100E86D60}"/>
              </a:ext>
            </a:extLst>
          </p:cNvPr>
          <p:cNvSpPr>
            <a:spLocks noGrp="1"/>
          </p:cNvSpPr>
          <p:nvPr>
            <p:ph type="sldNum" sz="quarter" idx="12"/>
          </p:nvPr>
        </p:nvSpPr>
        <p:spPr/>
        <p:txBody>
          <a:bodyPr/>
          <a:lstStyle/>
          <a:p>
            <a:fld id="{0590429C-871B-2E45-8B56-EB9D67C5A8FE}" type="slidenum">
              <a:rPr lang="en-US" smtClean="0"/>
              <a:t>‹#›</a:t>
            </a:fld>
            <a:endParaRPr lang="en-US"/>
          </a:p>
        </p:txBody>
      </p:sp>
      <p:pic>
        <p:nvPicPr>
          <p:cNvPr id="8" name="Picture 7">
            <a:extLst>
              <a:ext uri="{FF2B5EF4-FFF2-40B4-BE49-F238E27FC236}">
                <a16:creationId xmlns:a16="http://schemas.microsoft.com/office/drawing/2014/main" id="{15234074-41BC-EE42-9A0A-739FEE75E86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C5140216-D377-F64C-BD1A-F845FD63D1C5}"/>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A84BD88-9651-0E42-B1A0-22F7F8A06AD6}"/>
              </a:ext>
            </a:extLst>
          </p:cNvPr>
          <p:cNvPicPr>
            <a:picLocks noChangeAspect="1"/>
          </p:cNvPicPr>
          <p:nvPr userDrawn="1"/>
        </p:nvPicPr>
        <p:blipFill>
          <a:blip r:embed="rId4"/>
          <a:stretch>
            <a:fillRect/>
          </a:stretch>
        </p:blipFill>
        <p:spPr>
          <a:xfrm>
            <a:off x="0" y="284205"/>
            <a:ext cx="12192000" cy="6858000"/>
          </a:xfrm>
          <a:prstGeom prst="rect">
            <a:avLst/>
          </a:prstGeom>
        </p:spPr>
      </p:pic>
    </p:spTree>
    <p:extLst>
      <p:ext uri="{BB962C8B-B14F-4D97-AF65-F5344CB8AC3E}">
        <p14:creationId xmlns:p14="http://schemas.microsoft.com/office/powerpoint/2010/main" val="156756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4FB3-DC43-3F42-9D45-3B556BDD93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79335F-623F-3E44-A946-6E1EFFBFAF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ABDA1-065E-4A4D-9A71-9639C3C8AEC4}"/>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5" name="Footer Placeholder 4">
            <a:extLst>
              <a:ext uri="{FF2B5EF4-FFF2-40B4-BE49-F238E27FC236}">
                <a16:creationId xmlns:a16="http://schemas.microsoft.com/office/drawing/2014/main" id="{820BF335-01D2-0341-9746-9B710B31A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659F9-8178-954E-8B19-9A7E19E22702}"/>
              </a:ext>
            </a:extLst>
          </p:cNvPr>
          <p:cNvSpPr>
            <a:spLocks noGrp="1"/>
          </p:cNvSpPr>
          <p:nvPr>
            <p:ph type="sldNum" sz="quarter" idx="12"/>
          </p:nvPr>
        </p:nvSpPr>
        <p:spPr/>
        <p:txBody>
          <a:bodyPr/>
          <a:lstStyle/>
          <a:p>
            <a:fld id="{0590429C-871B-2E45-8B56-EB9D67C5A8FE}" type="slidenum">
              <a:rPr lang="en-US" smtClean="0"/>
              <a:t>‹#›</a:t>
            </a:fld>
            <a:endParaRPr lang="en-US"/>
          </a:p>
        </p:txBody>
      </p:sp>
    </p:spTree>
    <p:extLst>
      <p:ext uri="{BB962C8B-B14F-4D97-AF65-F5344CB8AC3E}">
        <p14:creationId xmlns:p14="http://schemas.microsoft.com/office/powerpoint/2010/main" val="261839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A06446-8EF2-8642-A656-5812F06459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41BF07-7FE4-9B43-AD93-CC7B565E66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54163-CEAF-0645-9CC7-5452BB5683C0}"/>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5" name="Footer Placeholder 4">
            <a:extLst>
              <a:ext uri="{FF2B5EF4-FFF2-40B4-BE49-F238E27FC236}">
                <a16:creationId xmlns:a16="http://schemas.microsoft.com/office/drawing/2014/main" id="{BE3E0579-6498-5644-B750-9781D58FF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F5E40-B355-2749-969E-3AF71187C70C}"/>
              </a:ext>
            </a:extLst>
          </p:cNvPr>
          <p:cNvSpPr>
            <a:spLocks noGrp="1"/>
          </p:cNvSpPr>
          <p:nvPr>
            <p:ph type="sldNum" sz="quarter" idx="12"/>
          </p:nvPr>
        </p:nvSpPr>
        <p:spPr/>
        <p:txBody>
          <a:bodyPr/>
          <a:lstStyle/>
          <a:p>
            <a:fld id="{0590429C-871B-2E45-8B56-EB9D67C5A8FE}" type="slidenum">
              <a:rPr lang="en-US" smtClean="0"/>
              <a:t>‹#›</a:t>
            </a:fld>
            <a:endParaRPr lang="en-US"/>
          </a:p>
        </p:txBody>
      </p:sp>
    </p:spTree>
    <p:extLst>
      <p:ext uri="{BB962C8B-B14F-4D97-AF65-F5344CB8AC3E}">
        <p14:creationId xmlns:p14="http://schemas.microsoft.com/office/powerpoint/2010/main" val="208594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233E5-F0A9-1A42-B38B-47986C928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59EC01-459D-2C48-AFB8-42B93322C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B9CE34-8301-9042-9E0A-EE17CD5FBA9F}"/>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5" name="Footer Placeholder 4">
            <a:extLst>
              <a:ext uri="{FF2B5EF4-FFF2-40B4-BE49-F238E27FC236}">
                <a16:creationId xmlns:a16="http://schemas.microsoft.com/office/drawing/2014/main" id="{E1ECB4C2-4256-3D4F-B9B0-9DAB4D54C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1D14E-CACA-8D4E-95A3-607552CC494F}"/>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177712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1703-CB0F-9344-8E18-70D1950AD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A94E48-D114-7B4A-81D2-28A7F9244C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4E74C-1E36-0F4E-A442-3889F3CF3D42}"/>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5" name="Footer Placeholder 4">
            <a:extLst>
              <a:ext uri="{FF2B5EF4-FFF2-40B4-BE49-F238E27FC236}">
                <a16:creationId xmlns:a16="http://schemas.microsoft.com/office/drawing/2014/main" id="{B8CE8BFB-87B0-3F4B-A446-E8CFD88D7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05102-C511-6644-9744-AFE4F5C5DB3B}"/>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3519478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8A87-0C38-A744-A9A5-F5114B4B28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E49BD-BC9B-7942-BF8A-4E136885B3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321C01-25AD-AE48-961F-AF56B8DE1F32}"/>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5" name="Footer Placeholder 4">
            <a:extLst>
              <a:ext uri="{FF2B5EF4-FFF2-40B4-BE49-F238E27FC236}">
                <a16:creationId xmlns:a16="http://schemas.microsoft.com/office/drawing/2014/main" id="{0AB94863-CAA8-4643-8CE0-C020C43ED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0C56A-04C7-044E-A18C-F44416FA4400}"/>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207249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6834-C35F-3546-82B0-1C7D16CC5E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F71DCB-F097-784C-847A-D76418A01C8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0B435A-96A2-AD4E-8210-1E7A648C4A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6A4780-3BC7-B94B-BEC6-73CD1C44C9CD}"/>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6" name="Footer Placeholder 5">
            <a:extLst>
              <a:ext uri="{FF2B5EF4-FFF2-40B4-BE49-F238E27FC236}">
                <a16:creationId xmlns:a16="http://schemas.microsoft.com/office/drawing/2014/main" id="{8C80ED51-7A87-4940-BC9C-2222162D5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B4803-E2CA-8548-950E-75DF916A570C}"/>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54772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FBCC-6E6D-D942-A977-976D86405D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3FD98-7EFA-E848-B66F-3558AAC8B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BA2397-67C3-1745-AD60-DC004355E5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6FA91-4DFE-034F-8AF2-967AD3520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DB23B8-3357-934A-BF8C-6B57240F5D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15383-4F22-EC46-B010-AFE3BF8059DD}"/>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8" name="Footer Placeholder 7">
            <a:extLst>
              <a:ext uri="{FF2B5EF4-FFF2-40B4-BE49-F238E27FC236}">
                <a16:creationId xmlns:a16="http://schemas.microsoft.com/office/drawing/2014/main" id="{36A466D4-960B-D74F-8AF9-EF1422506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134244-1D78-B14F-B2BF-E06780F92EA0}"/>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149386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837F-CF87-1E4D-841F-09E14EBFD9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257359-61C2-724A-9A06-CAE3DE837D6A}"/>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4" name="Footer Placeholder 3">
            <a:extLst>
              <a:ext uri="{FF2B5EF4-FFF2-40B4-BE49-F238E27FC236}">
                <a16:creationId xmlns:a16="http://schemas.microsoft.com/office/drawing/2014/main" id="{7708738C-989C-8B49-8050-0C58B78B09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5C8F0B-5A4B-B142-AB54-B3B573FD8241}"/>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4122755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31413B-BA2E-C04D-9B3E-AD2D4A002BAB}"/>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3" name="Footer Placeholder 2">
            <a:extLst>
              <a:ext uri="{FF2B5EF4-FFF2-40B4-BE49-F238E27FC236}">
                <a16:creationId xmlns:a16="http://schemas.microsoft.com/office/drawing/2014/main" id="{F24722C1-8B65-674A-B460-B2CA693C9D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5B977-11B7-874A-BA66-6926707BE043}"/>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3540271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C10B-9D75-B240-BB1D-A95314B66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FDC10-F242-B741-BADC-DC926E7D6F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89DB03-03FC-2F41-9417-AC10FEAA2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D30A33-6C3F-304C-9D19-2F89F825DB49}"/>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6" name="Footer Placeholder 5">
            <a:extLst>
              <a:ext uri="{FF2B5EF4-FFF2-40B4-BE49-F238E27FC236}">
                <a16:creationId xmlns:a16="http://schemas.microsoft.com/office/drawing/2014/main" id="{E0543055-7633-424E-B990-D49463A5F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7B1DE8-0D66-8C4F-B767-D97BFB009D5F}"/>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193002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44C3-011B-3C45-A51C-E5DAEC5DF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3B9D2E-07F9-3F48-A3B4-0A4E267966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95294-6BAA-2B4B-B638-E9AE0229BF6B}"/>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5" name="Footer Placeholder 4">
            <a:extLst>
              <a:ext uri="{FF2B5EF4-FFF2-40B4-BE49-F238E27FC236}">
                <a16:creationId xmlns:a16="http://schemas.microsoft.com/office/drawing/2014/main" id="{1DA9E90F-EDE8-B641-8BEC-D8E8C47D9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BE74D-2A67-1647-9330-6C255523280B}"/>
              </a:ext>
            </a:extLst>
          </p:cNvPr>
          <p:cNvSpPr>
            <a:spLocks noGrp="1"/>
          </p:cNvSpPr>
          <p:nvPr>
            <p:ph type="sldNum" sz="quarter" idx="12"/>
          </p:nvPr>
        </p:nvSpPr>
        <p:spPr/>
        <p:txBody>
          <a:bodyPr/>
          <a:lstStyle/>
          <a:p>
            <a:fld id="{0590429C-871B-2E45-8B56-EB9D67C5A8FE}" type="slidenum">
              <a:rPr lang="en-US" smtClean="0"/>
              <a:t>‹#›</a:t>
            </a:fld>
            <a:endParaRPr lang="en-US"/>
          </a:p>
        </p:txBody>
      </p:sp>
      <p:pic>
        <p:nvPicPr>
          <p:cNvPr id="8" name="Picture 7">
            <a:extLst>
              <a:ext uri="{FF2B5EF4-FFF2-40B4-BE49-F238E27FC236}">
                <a16:creationId xmlns:a16="http://schemas.microsoft.com/office/drawing/2014/main" id="{902A4290-8347-6D4D-BE2D-3020D4BECB5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Google Shape;642;p37">
            <a:extLst>
              <a:ext uri="{FF2B5EF4-FFF2-40B4-BE49-F238E27FC236}">
                <a16:creationId xmlns:a16="http://schemas.microsoft.com/office/drawing/2014/main" id="{A868582C-26D0-1C42-8A1E-60FB8BE750C5}"/>
              </a:ext>
            </a:extLst>
          </p:cNvPr>
          <p:cNvPicPr preferRelativeResize="0"/>
          <p:nvPr userDrawn="1"/>
        </p:nvPicPr>
        <p:blipFill rotWithShape="1">
          <a:blip r:embed="rId3">
            <a:alphaModFix/>
          </a:blip>
          <a:srcRect/>
          <a:stretch/>
        </p:blipFill>
        <p:spPr>
          <a:xfrm>
            <a:off x="0" y="6198393"/>
            <a:ext cx="658770" cy="681037"/>
          </a:xfrm>
          <a:prstGeom prst="rect">
            <a:avLst/>
          </a:prstGeom>
          <a:noFill/>
          <a:ln>
            <a:noFill/>
          </a:ln>
        </p:spPr>
      </p:pic>
      <p:pic>
        <p:nvPicPr>
          <p:cNvPr id="10" name="Picture 9">
            <a:extLst>
              <a:ext uri="{FF2B5EF4-FFF2-40B4-BE49-F238E27FC236}">
                <a16:creationId xmlns:a16="http://schemas.microsoft.com/office/drawing/2014/main" id="{C25BBD9A-5C7D-F644-818C-CC93B159B181}"/>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11426203" y="6198393"/>
            <a:ext cx="789931" cy="635635"/>
          </a:xfrm>
          <a:prstGeom prst="rect">
            <a:avLst/>
          </a:prstGeom>
        </p:spPr>
      </p:pic>
    </p:spTree>
    <p:extLst>
      <p:ext uri="{BB962C8B-B14F-4D97-AF65-F5344CB8AC3E}">
        <p14:creationId xmlns:p14="http://schemas.microsoft.com/office/powerpoint/2010/main" val="631294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F4B9-E1F3-F743-BE47-8E9F82D4F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4D1468-00C2-AC40-93E8-C315F52D2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360627-B512-044F-B7F2-C51BB1E5CA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372B47-990B-0045-8246-FBC669EC3583}"/>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6" name="Footer Placeholder 5">
            <a:extLst>
              <a:ext uri="{FF2B5EF4-FFF2-40B4-BE49-F238E27FC236}">
                <a16:creationId xmlns:a16="http://schemas.microsoft.com/office/drawing/2014/main" id="{BF0538AC-542E-9F49-A9AF-F53E6D37A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DD77C-1FF5-684B-80DE-650C1D7FADC6}"/>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2319335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9DDC-9844-B941-84AA-69CE4D507E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8D575C-1A71-9844-B7CD-32A0CA96C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8EDD3-4860-A14D-A863-0CA0C7D069C3}"/>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5" name="Footer Placeholder 4">
            <a:extLst>
              <a:ext uri="{FF2B5EF4-FFF2-40B4-BE49-F238E27FC236}">
                <a16:creationId xmlns:a16="http://schemas.microsoft.com/office/drawing/2014/main" id="{8647FEE5-625D-E842-A164-A62DBF41C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32359-7D4C-7F4B-BEB5-372FF380505B}"/>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866114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11CDE-B513-CB4B-98F3-E93E9BE29F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6954C5-5FDE-AF49-A442-1FCBD236F9D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A901A-A9AB-B040-9DD5-1F8ABBA8E93B}"/>
              </a:ext>
            </a:extLst>
          </p:cNvPr>
          <p:cNvSpPr>
            <a:spLocks noGrp="1"/>
          </p:cNvSpPr>
          <p:nvPr>
            <p:ph type="dt" sz="half" idx="10"/>
          </p:nvPr>
        </p:nvSpPr>
        <p:spPr/>
        <p:txBody>
          <a:bodyPr/>
          <a:lstStyle/>
          <a:p>
            <a:fld id="{D7A4FF1B-6FD4-5949-B98A-08BF86D7FC15}" type="datetimeFigureOut">
              <a:rPr lang="en-US" smtClean="0"/>
              <a:t>3/4/24</a:t>
            </a:fld>
            <a:endParaRPr lang="en-US"/>
          </a:p>
        </p:txBody>
      </p:sp>
      <p:sp>
        <p:nvSpPr>
          <p:cNvPr id="5" name="Footer Placeholder 4">
            <a:extLst>
              <a:ext uri="{FF2B5EF4-FFF2-40B4-BE49-F238E27FC236}">
                <a16:creationId xmlns:a16="http://schemas.microsoft.com/office/drawing/2014/main" id="{B12C20B6-72D7-D248-BB18-46D18BC96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4D100-B679-FA42-9C03-625AD8A4C30D}"/>
              </a:ext>
            </a:extLst>
          </p:cNvPr>
          <p:cNvSpPr>
            <a:spLocks noGrp="1"/>
          </p:cNvSpPr>
          <p:nvPr>
            <p:ph type="sldNum" sz="quarter" idx="12"/>
          </p:nvPr>
        </p:nvSpPr>
        <p:spPr/>
        <p:txBody>
          <a:bodyPr/>
          <a:lstStyle/>
          <a:p>
            <a:fld id="{0D381950-F424-B440-B6F1-5F0DC79294B1}" type="slidenum">
              <a:rPr lang="en-US" smtClean="0"/>
              <a:t>‹#›</a:t>
            </a:fld>
            <a:endParaRPr lang="en-US"/>
          </a:p>
        </p:txBody>
      </p:sp>
    </p:spTree>
    <p:extLst>
      <p:ext uri="{BB962C8B-B14F-4D97-AF65-F5344CB8AC3E}">
        <p14:creationId xmlns:p14="http://schemas.microsoft.com/office/powerpoint/2010/main" val="65228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4D24-5E7A-B94C-AA96-A60B3A9B22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CCE8DE-F344-7447-9264-E7C1351A38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D4E64E-B69D-F748-94D3-DF52ACAF9D26}"/>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5" name="Footer Placeholder 4">
            <a:extLst>
              <a:ext uri="{FF2B5EF4-FFF2-40B4-BE49-F238E27FC236}">
                <a16:creationId xmlns:a16="http://schemas.microsoft.com/office/drawing/2014/main" id="{CAA8328B-881D-0347-BD82-2871FC8B8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1EEAB-CDBF-3244-8EA8-E80D7FF3B7BA}"/>
              </a:ext>
            </a:extLst>
          </p:cNvPr>
          <p:cNvSpPr>
            <a:spLocks noGrp="1"/>
          </p:cNvSpPr>
          <p:nvPr>
            <p:ph type="sldNum" sz="quarter" idx="12"/>
          </p:nvPr>
        </p:nvSpPr>
        <p:spPr/>
        <p:txBody>
          <a:bodyPr/>
          <a:lstStyle/>
          <a:p>
            <a:fld id="{0590429C-871B-2E45-8B56-EB9D67C5A8FE}" type="slidenum">
              <a:rPr lang="en-US" smtClean="0"/>
              <a:t>‹#›</a:t>
            </a:fld>
            <a:endParaRPr lang="en-US"/>
          </a:p>
        </p:txBody>
      </p:sp>
    </p:spTree>
    <p:extLst>
      <p:ext uri="{BB962C8B-B14F-4D97-AF65-F5344CB8AC3E}">
        <p14:creationId xmlns:p14="http://schemas.microsoft.com/office/powerpoint/2010/main" val="365094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3CC7-E78B-6345-A77F-FB1463D8D0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CC86D9-C1B3-3D40-9EAE-E04C9EC1D4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BD8CAF-498B-654B-A321-80BED6AC4B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CFCBCF-EE2C-164B-B06D-E2429213A9CE}"/>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6" name="Footer Placeholder 5">
            <a:extLst>
              <a:ext uri="{FF2B5EF4-FFF2-40B4-BE49-F238E27FC236}">
                <a16:creationId xmlns:a16="http://schemas.microsoft.com/office/drawing/2014/main" id="{9E032F8D-3101-C248-BDB0-2CF5EAF08F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1BD26-1A74-1241-9B16-7852DF9834EB}"/>
              </a:ext>
            </a:extLst>
          </p:cNvPr>
          <p:cNvSpPr>
            <a:spLocks noGrp="1"/>
          </p:cNvSpPr>
          <p:nvPr>
            <p:ph type="sldNum" sz="quarter" idx="12"/>
          </p:nvPr>
        </p:nvSpPr>
        <p:spPr/>
        <p:txBody>
          <a:bodyPr/>
          <a:lstStyle/>
          <a:p>
            <a:fld id="{0590429C-871B-2E45-8B56-EB9D67C5A8FE}" type="slidenum">
              <a:rPr lang="en-US" smtClean="0"/>
              <a:t>‹#›</a:t>
            </a:fld>
            <a:endParaRPr lang="en-US"/>
          </a:p>
        </p:txBody>
      </p:sp>
    </p:spTree>
    <p:extLst>
      <p:ext uri="{BB962C8B-B14F-4D97-AF65-F5344CB8AC3E}">
        <p14:creationId xmlns:p14="http://schemas.microsoft.com/office/powerpoint/2010/main" val="131993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24CB-DFCA-8947-865E-790090B552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1766A-0450-1246-A24D-68DBEAF21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6B5A2D-95B5-E04E-AA9B-62556979BF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5E25CC-9DA3-EF44-ADDA-8C14075046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D7DB82-B531-5149-A93A-A9548DCFDB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4AFA0B-71C7-6D49-B70A-E3CD06028CF8}"/>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8" name="Footer Placeholder 7">
            <a:extLst>
              <a:ext uri="{FF2B5EF4-FFF2-40B4-BE49-F238E27FC236}">
                <a16:creationId xmlns:a16="http://schemas.microsoft.com/office/drawing/2014/main" id="{1DE15619-D423-5643-BB6C-5E445D83AE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BC5669-C9A0-CF4E-9BFF-95AE12B89B1B}"/>
              </a:ext>
            </a:extLst>
          </p:cNvPr>
          <p:cNvSpPr>
            <a:spLocks noGrp="1"/>
          </p:cNvSpPr>
          <p:nvPr>
            <p:ph type="sldNum" sz="quarter" idx="12"/>
          </p:nvPr>
        </p:nvSpPr>
        <p:spPr/>
        <p:txBody>
          <a:bodyPr/>
          <a:lstStyle/>
          <a:p>
            <a:fld id="{0590429C-871B-2E45-8B56-EB9D67C5A8FE}" type="slidenum">
              <a:rPr lang="en-US" smtClean="0"/>
              <a:t>‹#›</a:t>
            </a:fld>
            <a:endParaRPr lang="en-US"/>
          </a:p>
        </p:txBody>
      </p:sp>
    </p:spTree>
    <p:extLst>
      <p:ext uri="{BB962C8B-B14F-4D97-AF65-F5344CB8AC3E}">
        <p14:creationId xmlns:p14="http://schemas.microsoft.com/office/powerpoint/2010/main" val="184543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142C-74FF-8945-9EA3-4673964F38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7EA88-F36F-C249-ADE6-14FCD0799676}"/>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4" name="Footer Placeholder 3">
            <a:extLst>
              <a:ext uri="{FF2B5EF4-FFF2-40B4-BE49-F238E27FC236}">
                <a16:creationId xmlns:a16="http://schemas.microsoft.com/office/drawing/2014/main" id="{E9E9A992-5561-D34C-9A15-BFF8BE7106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3D057E-B647-414B-A64C-E266ED6C96CB}"/>
              </a:ext>
            </a:extLst>
          </p:cNvPr>
          <p:cNvSpPr>
            <a:spLocks noGrp="1"/>
          </p:cNvSpPr>
          <p:nvPr>
            <p:ph type="sldNum" sz="quarter" idx="12"/>
          </p:nvPr>
        </p:nvSpPr>
        <p:spPr/>
        <p:txBody>
          <a:bodyPr/>
          <a:lstStyle/>
          <a:p>
            <a:fld id="{0590429C-871B-2E45-8B56-EB9D67C5A8FE}" type="slidenum">
              <a:rPr lang="en-US" smtClean="0"/>
              <a:t>‹#›</a:t>
            </a:fld>
            <a:endParaRPr lang="en-US"/>
          </a:p>
        </p:txBody>
      </p:sp>
    </p:spTree>
    <p:extLst>
      <p:ext uri="{BB962C8B-B14F-4D97-AF65-F5344CB8AC3E}">
        <p14:creationId xmlns:p14="http://schemas.microsoft.com/office/powerpoint/2010/main" val="377781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30059-DD65-3146-A83B-E24D0A89C389}"/>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3" name="Footer Placeholder 2">
            <a:extLst>
              <a:ext uri="{FF2B5EF4-FFF2-40B4-BE49-F238E27FC236}">
                <a16:creationId xmlns:a16="http://schemas.microsoft.com/office/drawing/2014/main" id="{280D4D7C-AFBB-FC4D-8681-CA9BCC1218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4245D7-558D-C142-8035-08EFA932BFD7}"/>
              </a:ext>
            </a:extLst>
          </p:cNvPr>
          <p:cNvSpPr>
            <a:spLocks noGrp="1"/>
          </p:cNvSpPr>
          <p:nvPr>
            <p:ph type="sldNum" sz="quarter" idx="12"/>
          </p:nvPr>
        </p:nvSpPr>
        <p:spPr/>
        <p:txBody>
          <a:bodyPr/>
          <a:lstStyle/>
          <a:p>
            <a:fld id="{0590429C-871B-2E45-8B56-EB9D67C5A8FE}" type="slidenum">
              <a:rPr lang="en-US" smtClean="0"/>
              <a:t>‹#›</a:t>
            </a:fld>
            <a:endParaRPr lang="en-US"/>
          </a:p>
        </p:txBody>
      </p:sp>
    </p:spTree>
    <p:extLst>
      <p:ext uri="{BB962C8B-B14F-4D97-AF65-F5344CB8AC3E}">
        <p14:creationId xmlns:p14="http://schemas.microsoft.com/office/powerpoint/2010/main" val="187567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46D7-2BA3-8645-9E5E-8A8261B38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4E4D2F-FE61-3A4A-93B8-96B814866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D586B7-0E23-DB4D-B98B-02B18CB87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97F62E-7E4F-7842-AAF7-4B597FA56327}"/>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6" name="Footer Placeholder 5">
            <a:extLst>
              <a:ext uri="{FF2B5EF4-FFF2-40B4-BE49-F238E27FC236}">
                <a16:creationId xmlns:a16="http://schemas.microsoft.com/office/drawing/2014/main" id="{9F57BF8B-CA37-C34B-91D5-4F85C9F28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093800-9507-1248-B741-5A1C02BF726B}"/>
              </a:ext>
            </a:extLst>
          </p:cNvPr>
          <p:cNvSpPr>
            <a:spLocks noGrp="1"/>
          </p:cNvSpPr>
          <p:nvPr>
            <p:ph type="sldNum" sz="quarter" idx="12"/>
          </p:nvPr>
        </p:nvSpPr>
        <p:spPr/>
        <p:txBody>
          <a:bodyPr/>
          <a:lstStyle/>
          <a:p>
            <a:fld id="{0590429C-871B-2E45-8B56-EB9D67C5A8FE}" type="slidenum">
              <a:rPr lang="en-US" smtClean="0"/>
              <a:t>‹#›</a:t>
            </a:fld>
            <a:endParaRPr lang="en-US"/>
          </a:p>
        </p:txBody>
      </p:sp>
    </p:spTree>
    <p:extLst>
      <p:ext uri="{BB962C8B-B14F-4D97-AF65-F5344CB8AC3E}">
        <p14:creationId xmlns:p14="http://schemas.microsoft.com/office/powerpoint/2010/main" val="334858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DFA9-BD8E-7849-83C0-7C431C9C0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3B826C-539C-A34C-815C-1E04BF313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DCA780-F369-1A44-BC7A-91A8F9BEE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50D807-4ED3-074C-93B6-30C444987858}"/>
              </a:ext>
            </a:extLst>
          </p:cNvPr>
          <p:cNvSpPr>
            <a:spLocks noGrp="1"/>
          </p:cNvSpPr>
          <p:nvPr>
            <p:ph type="dt" sz="half" idx="10"/>
          </p:nvPr>
        </p:nvSpPr>
        <p:spPr/>
        <p:txBody>
          <a:bodyPr/>
          <a:lstStyle/>
          <a:p>
            <a:fld id="{C85DFCAF-A236-044E-B9B2-875ADA1A7F7F}" type="datetimeFigureOut">
              <a:rPr lang="en-US" smtClean="0"/>
              <a:t>3/4/24</a:t>
            </a:fld>
            <a:endParaRPr lang="en-US"/>
          </a:p>
        </p:txBody>
      </p:sp>
      <p:sp>
        <p:nvSpPr>
          <p:cNvPr id="6" name="Footer Placeholder 5">
            <a:extLst>
              <a:ext uri="{FF2B5EF4-FFF2-40B4-BE49-F238E27FC236}">
                <a16:creationId xmlns:a16="http://schemas.microsoft.com/office/drawing/2014/main" id="{F81571C3-5085-A348-8CDD-DC152E3D8E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ED877-4673-134E-8BBA-7A82AF5BBF98}"/>
              </a:ext>
            </a:extLst>
          </p:cNvPr>
          <p:cNvSpPr>
            <a:spLocks noGrp="1"/>
          </p:cNvSpPr>
          <p:nvPr>
            <p:ph type="sldNum" sz="quarter" idx="12"/>
          </p:nvPr>
        </p:nvSpPr>
        <p:spPr/>
        <p:txBody>
          <a:bodyPr/>
          <a:lstStyle/>
          <a:p>
            <a:fld id="{0590429C-871B-2E45-8B56-EB9D67C5A8FE}" type="slidenum">
              <a:rPr lang="en-US" smtClean="0"/>
              <a:t>‹#›</a:t>
            </a:fld>
            <a:endParaRPr lang="en-US"/>
          </a:p>
        </p:txBody>
      </p:sp>
    </p:spTree>
    <p:extLst>
      <p:ext uri="{BB962C8B-B14F-4D97-AF65-F5344CB8AC3E}">
        <p14:creationId xmlns:p14="http://schemas.microsoft.com/office/powerpoint/2010/main" val="274950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FBBA1-7405-854D-B4F5-72BF33A1BE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BBCA5-052C-5740-A701-92C12AD05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C5FF4-45FE-4148-8ECB-D8C8A69C4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DFCAF-A236-044E-B9B2-875ADA1A7F7F}" type="datetimeFigureOut">
              <a:rPr lang="en-US" smtClean="0"/>
              <a:t>3/4/24</a:t>
            </a:fld>
            <a:endParaRPr lang="en-US"/>
          </a:p>
        </p:txBody>
      </p:sp>
      <p:sp>
        <p:nvSpPr>
          <p:cNvPr id="5" name="Footer Placeholder 4">
            <a:extLst>
              <a:ext uri="{FF2B5EF4-FFF2-40B4-BE49-F238E27FC236}">
                <a16:creationId xmlns:a16="http://schemas.microsoft.com/office/drawing/2014/main" id="{8DEC5951-7A13-AC42-B06F-D86FA16C7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5502F-08A9-7B4C-915C-F884013FE4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0429C-871B-2E45-8B56-EB9D67C5A8FE}" type="slidenum">
              <a:rPr lang="en-US" smtClean="0"/>
              <a:t>‹#›</a:t>
            </a:fld>
            <a:endParaRPr lang="en-US"/>
          </a:p>
        </p:txBody>
      </p:sp>
      <p:pic>
        <p:nvPicPr>
          <p:cNvPr id="10" name="Picture 9">
            <a:extLst>
              <a:ext uri="{FF2B5EF4-FFF2-40B4-BE49-F238E27FC236}">
                <a16:creationId xmlns:a16="http://schemas.microsoft.com/office/drawing/2014/main" id="{9F512B1A-1E6E-6C4E-A319-B98E5BD9B51C}"/>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045454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70B2FE-18B0-FD4B-B454-6B6A3ADB3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5DFF0E-9F59-1B4B-8902-FFA4D5160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7A3C4-1037-A447-A140-956EE6FA9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4FF1B-6FD4-5949-B98A-08BF86D7FC15}" type="datetimeFigureOut">
              <a:rPr lang="en-US" smtClean="0"/>
              <a:t>3/4/24</a:t>
            </a:fld>
            <a:endParaRPr lang="en-US"/>
          </a:p>
        </p:txBody>
      </p:sp>
      <p:sp>
        <p:nvSpPr>
          <p:cNvPr id="5" name="Footer Placeholder 4">
            <a:extLst>
              <a:ext uri="{FF2B5EF4-FFF2-40B4-BE49-F238E27FC236}">
                <a16:creationId xmlns:a16="http://schemas.microsoft.com/office/drawing/2014/main" id="{D8653630-6E16-D04E-A721-7D894C1C0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49A398-E78C-BB44-83AE-7FDF2B0552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81950-F424-B440-B6F1-5F0DC79294B1}" type="slidenum">
              <a:rPr lang="en-US" smtClean="0"/>
              <a:t>‹#›</a:t>
            </a:fld>
            <a:endParaRPr lang="en-US"/>
          </a:p>
        </p:txBody>
      </p:sp>
      <p:pic>
        <p:nvPicPr>
          <p:cNvPr id="8" name="Picture 7">
            <a:extLst>
              <a:ext uri="{FF2B5EF4-FFF2-40B4-BE49-F238E27FC236}">
                <a16:creationId xmlns:a16="http://schemas.microsoft.com/office/drawing/2014/main" id="{C657D99A-2014-9744-8C48-FA6888D1F0D0}"/>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376435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careergirls.org/role-models/software-engineer-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careergirls.org/role-models/artificial-intelligence-engineer-amy-hemmet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careergirls.org/role-models/data-operations-manager-kimberly-xi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tsintegration.com/2022/07/13/stem-vs-stea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ighereducationdigest.com/igniting-innovation-the-power-of-entrepreneurial-stem-learning-in-higher-education/#:~:text=In%20today's%20rapidly%20evolving%20world,STE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hebalancemoney.com/a-guide-to-understanding-the-role-of-a-mentor-227531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areergirls.org/careers/aerospace-engineer/" TargetMode="External"/><Relationship Id="rId2" Type="http://schemas.openxmlformats.org/officeDocument/2006/relationships/hyperlink" Target="https://www.careergirls.org/career-clusters/ste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reergirls.org/wp-content/uploads/2020/10/Teachers-Toolkit-Career-Girls-Guide-Oct-2020.pdf" TargetMode="External"/><Relationship Id="rId2" Type="http://schemas.openxmlformats.org/officeDocument/2006/relationships/hyperlink" Target="https://www.coachingcultureatwork.com/the-grow-mode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tsintegration.com/2022/07/13/stem-vs-steam/" TargetMode="External"/><Relationship Id="rId2" Type="http://schemas.openxmlformats.org/officeDocument/2006/relationships/hyperlink" Target="https://www.highereducationdigest.com/igniting-innovation-the-power-of-entrepreneurial-stem-learning-in-higher-education/#:~:text=In%20today's%20rapidly%20evolving%20world,STEM" TargetMode="External"/><Relationship Id="rId1" Type="http://schemas.openxmlformats.org/officeDocument/2006/relationships/slideLayout" Target="../slideLayouts/slideLayout2.xml"/><Relationship Id="rId4" Type="http://schemas.openxmlformats.org/officeDocument/2006/relationships/hyperlink" Target="https://digitalcommons.imsa.edu/rl_cpg_4/1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eurostat/statistics-explained/index.php?title=Tertiary_education_statistics" TargetMode="External"/><Relationship Id="rId2" Type="http://schemas.openxmlformats.org/officeDocument/2006/relationships/hyperlink" Target="https://ec.europa.eu/eurostat/web/products-eurostat-news/-/edn-20210210-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1F3B-101D-8846-834B-440122CF9262}"/>
              </a:ext>
            </a:extLst>
          </p:cNvPr>
          <p:cNvSpPr>
            <a:spLocks noGrp="1"/>
          </p:cNvSpPr>
          <p:nvPr>
            <p:ph type="ctrTitle"/>
          </p:nvPr>
        </p:nvSpPr>
        <p:spPr>
          <a:xfrm>
            <a:off x="1239795" y="2036763"/>
            <a:ext cx="9144000" cy="2387600"/>
          </a:xfrm>
        </p:spPr>
        <p:txBody>
          <a:bodyPr>
            <a:normAutofit/>
          </a:bodyPr>
          <a:lstStyle/>
          <a:p>
            <a:r>
              <a:rPr lang="en-US" b="1" dirty="0"/>
              <a:t>Module 5: STEM as a viable career option</a:t>
            </a:r>
            <a:r>
              <a:rPr lang="en-US" dirty="0"/>
              <a:t> </a:t>
            </a:r>
            <a:r>
              <a:rPr lang="en-US" b="1" dirty="0"/>
              <a:t> </a:t>
            </a:r>
            <a:endParaRPr lang="en-US" dirty="0"/>
          </a:p>
        </p:txBody>
      </p:sp>
      <p:pic>
        <p:nvPicPr>
          <p:cNvPr id="4" name="Google Shape;642;p37">
            <a:extLst>
              <a:ext uri="{FF2B5EF4-FFF2-40B4-BE49-F238E27FC236}">
                <a16:creationId xmlns:a16="http://schemas.microsoft.com/office/drawing/2014/main" id="{2B6EC635-6D58-5C45-B9CA-5E55AE5E6816}"/>
              </a:ext>
            </a:extLst>
          </p:cNvPr>
          <p:cNvPicPr preferRelativeResize="0"/>
          <p:nvPr/>
        </p:nvPicPr>
        <p:blipFill rotWithShape="1">
          <a:blip r:embed="rId2">
            <a:alphaModFix/>
          </a:blip>
          <a:srcRect/>
          <a:stretch/>
        </p:blipFill>
        <p:spPr>
          <a:xfrm>
            <a:off x="0" y="6301945"/>
            <a:ext cx="902043" cy="864973"/>
          </a:xfrm>
          <a:prstGeom prst="rect">
            <a:avLst/>
          </a:prstGeom>
          <a:noFill/>
          <a:ln>
            <a:noFill/>
          </a:ln>
        </p:spPr>
      </p:pic>
      <p:pic>
        <p:nvPicPr>
          <p:cNvPr id="5" name="Picture 4">
            <a:extLst>
              <a:ext uri="{FF2B5EF4-FFF2-40B4-BE49-F238E27FC236}">
                <a16:creationId xmlns:a16="http://schemas.microsoft.com/office/drawing/2014/main" id="{E33FFC2D-28C2-A543-B2E4-B63A1345A9A5}"/>
              </a:ext>
            </a:extLst>
          </p:cNvPr>
          <p:cNvPicPr>
            <a:picLocks noChangeAspect="1"/>
          </p:cNvPicPr>
          <p:nvPr/>
        </p:nvPicPr>
        <p:blipFill>
          <a:blip r:embed="rId3"/>
          <a:stretch>
            <a:fillRect/>
          </a:stretch>
        </p:blipFill>
        <p:spPr>
          <a:xfrm>
            <a:off x="766119" y="5349875"/>
            <a:ext cx="2953265" cy="1061330"/>
          </a:xfrm>
          <a:prstGeom prst="rect">
            <a:avLst/>
          </a:prstGeom>
        </p:spPr>
      </p:pic>
      <p:pic>
        <p:nvPicPr>
          <p:cNvPr id="6" name="Picture 5">
            <a:extLst>
              <a:ext uri="{FF2B5EF4-FFF2-40B4-BE49-F238E27FC236}">
                <a16:creationId xmlns:a16="http://schemas.microsoft.com/office/drawing/2014/main" id="{01190C18-B38C-874A-9D9E-76775C4FDDEE}"/>
              </a:ext>
            </a:extLst>
          </p:cNvPr>
          <p:cNvPicPr>
            <a:picLocks noChangeAspect="1"/>
          </p:cNvPicPr>
          <p:nvPr/>
        </p:nvPicPr>
        <p:blipFill>
          <a:blip r:embed="rId4"/>
          <a:stretch>
            <a:fillRect/>
          </a:stretch>
        </p:blipFill>
        <p:spPr>
          <a:xfrm>
            <a:off x="4078416" y="5486840"/>
            <a:ext cx="1168400" cy="787400"/>
          </a:xfrm>
          <a:prstGeom prst="rect">
            <a:avLst/>
          </a:prstGeom>
        </p:spPr>
      </p:pic>
      <p:pic>
        <p:nvPicPr>
          <p:cNvPr id="7" name="Picture 6">
            <a:extLst>
              <a:ext uri="{FF2B5EF4-FFF2-40B4-BE49-F238E27FC236}">
                <a16:creationId xmlns:a16="http://schemas.microsoft.com/office/drawing/2014/main" id="{A125AE70-958B-0E4D-97C3-6E38DD4F89BB}"/>
              </a:ext>
            </a:extLst>
          </p:cNvPr>
          <p:cNvPicPr>
            <a:picLocks noChangeAspect="1"/>
          </p:cNvPicPr>
          <p:nvPr/>
        </p:nvPicPr>
        <p:blipFill>
          <a:blip r:embed="rId5"/>
          <a:stretch>
            <a:fillRect/>
          </a:stretch>
        </p:blipFill>
        <p:spPr>
          <a:xfrm>
            <a:off x="5190353" y="5417102"/>
            <a:ext cx="2582047" cy="902161"/>
          </a:xfrm>
          <a:prstGeom prst="rect">
            <a:avLst/>
          </a:prstGeom>
        </p:spPr>
      </p:pic>
      <p:pic>
        <p:nvPicPr>
          <p:cNvPr id="8" name="Picture 7">
            <a:extLst>
              <a:ext uri="{FF2B5EF4-FFF2-40B4-BE49-F238E27FC236}">
                <a16:creationId xmlns:a16="http://schemas.microsoft.com/office/drawing/2014/main" id="{9B47967D-22E5-364C-817C-8A828E11780F}"/>
              </a:ext>
            </a:extLst>
          </p:cNvPr>
          <p:cNvPicPr>
            <a:picLocks noChangeAspect="1"/>
          </p:cNvPicPr>
          <p:nvPr/>
        </p:nvPicPr>
        <p:blipFill>
          <a:blip r:embed="rId6"/>
          <a:stretch>
            <a:fillRect/>
          </a:stretch>
        </p:blipFill>
        <p:spPr>
          <a:xfrm>
            <a:off x="10089211" y="5417102"/>
            <a:ext cx="993770" cy="812113"/>
          </a:xfrm>
          <a:prstGeom prst="rect">
            <a:avLst/>
          </a:prstGeom>
        </p:spPr>
      </p:pic>
      <p:pic>
        <p:nvPicPr>
          <p:cNvPr id="9" name="Picture 8">
            <a:extLst>
              <a:ext uri="{FF2B5EF4-FFF2-40B4-BE49-F238E27FC236}">
                <a16:creationId xmlns:a16="http://schemas.microsoft.com/office/drawing/2014/main" id="{821C7FE5-6BE5-014F-AAB6-002A033411D3}"/>
              </a:ext>
            </a:extLst>
          </p:cNvPr>
          <p:cNvPicPr>
            <a:picLocks noChangeAspect="1"/>
          </p:cNvPicPr>
          <p:nvPr/>
        </p:nvPicPr>
        <p:blipFill>
          <a:blip r:embed="rId7"/>
          <a:stretch>
            <a:fillRect/>
          </a:stretch>
        </p:blipFill>
        <p:spPr>
          <a:xfrm>
            <a:off x="7772400" y="5531919"/>
            <a:ext cx="2273643" cy="794887"/>
          </a:xfrm>
          <a:prstGeom prst="rect">
            <a:avLst/>
          </a:prstGeom>
        </p:spPr>
      </p:pic>
    </p:spTree>
    <p:extLst>
      <p:ext uri="{BB962C8B-B14F-4D97-AF65-F5344CB8AC3E}">
        <p14:creationId xmlns:p14="http://schemas.microsoft.com/office/powerpoint/2010/main" val="58479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23C8-CFFF-BD4A-9780-2B22A0B85156}"/>
              </a:ext>
            </a:extLst>
          </p:cNvPr>
          <p:cNvSpPr>
            <a:spLocks noGrp="1"/>
          </p:cNvSpPr>
          <p:nvPr>
            <p:ph type="title"/>
          </p:nvPr>
        </p:nvSpPr>
        <p:spPr/>
        <p:txBody>
          <a:bodyPr/>
          <a:lstStyle/>
          <a:p>
            <a:r>
              <a:rPr lang="en-US" b="1" dirty="0"/>
              <a:t>The significance of role models</a:t>
            </a:r>
            <a:endParaRPr lang="en-US" dirty="0"/>
          </a:p>
        </p:txBody>
      </p:sp>
      <p:sp>
        <p:nvSpPr>
          <p:cNvPr id="3" name="Content Placeholder 2">
            <a:extLst>
              <a:ext uri="{FF2B5EF4-FFF2-40B4-BE49-F238E27FC236}">
                <a16:creationId xmlns:a16="http://schemas.microsoft.com/office/drawing/2014/main" id="{529DE956-CB54-5A44-A7C2-FDF3625821C9}"/>
              </a:ext>
            </a:extLst>
          </p:cNvPr>
          <p:cNvSpPr>
            <a:spLocks noGrp="1"/>
          </p:cNvSpPr>
          <p:nvPr>
            <p:ph idx="1"/>
          </p:nvPr>
        </p:nvSpPr>
        <p:spPr/>
        <p:txBody>
          <a:bodyPr>
            <a:normAutofit/>
          </a:bodyPr>
          <a:lstStyle/>
          <a:p>
            <a:pPr marL="0" indent="0">
              <a:buNone/>
            </a:pPr>
            <a:r>
              <a:rPr lang="en-US" dirty="0"/>
              <a:t>Many girls lack access to role models who can inspire them to imagine all that they can achieve — from academic success to amazing careers. Role models have a powerful and positive impact on girls, including their attitudes toward various careers, such as in STEM fields. Videos make it easy to bring these role models right to the girls you work with, engaging and empowering them to set and achieve academic and career goals and to believe in their ability to succeed.</a:t>
            </a:r>
          </a:p>
        </p:txBody>
      </p:sp>
    </p:spTree>
    <p:extLst>
      <p:ext uri="{BB962C8B-B14F-4D97-AF65-F5344CB8AC3E}">
        <p14:creationId xmlns:p14="http://schemas.microsoft.com/office/powerpoint/2010/main" val="224906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1B55-A62F-9E45-8822-56F2ED792829}"/>
              </a:ext>
            </a:extLst>
          </p:cNvPr>
          <p:cNvSpPr>
            <a:spLocks noGrp="1"/>
          </p:cNvSpPr>
          <p:nvPr>
            <p:ph type="title"/>
          </p:nvPr>
        </p:nvSpPr>
        <p:spPr>
          <a:xfrm>
            <a:off x="876693" y="741391"/>
            <a:ext cx="4355265" cy="1616203"/>
          </a:xfrm>
        </p:spPr>
        <p:txBody>
          <a:bodyPr anchor="b">
            <a:normAutofit/>
          </a:bodyPr>
          <a:lstStyle/>
          <a:p>
            <a:r>
              <a:rPr lang="en-US" sz="3200" b="1"/>
              <a:t>Example 1 – Software Engineer</a:t>
            </a:r>
          </a:p>
        </p:txBody>
      </p:sp>
      <p:sp>
        <p:nvSpPr>
          <p:cNvPr id="5" name="Content Placeholder 4">
            <a:extLst>
              <a:ext uri="{FF2B5EF4-FFF2-40B4-BE49-F238E27FC236}">
                <a16:creationId xmlns:a16="http://schemas.microsoft.com/office/drawing/2014/main" id="{B81FCED8-86EA-0C4B-92FA-83B3BC192ADC}"/>
              </a:ext>
            </a:extLst>
          </p:cNvPr>
          <p:cNvSpPr>
            <a:spLocks noGrp="1"/>
          </p:cNvSpPr>
          <p:nvPr>
            <p:ph idx="1"/>
          </p:nvPr>
        </p:nvSpPr>
        <p:spPr>
          <a:xfrm>
            <a:off x="876692" y="2533476"/>
            <a:ext cx="4355265" cy="3447832"/>
          </a:xfrm>
        </p:spPr>
        <p:txBody>
          <a:bodyPr anchor="t">
            <a:normAutofit/>
          </a:bodyPr>
          <a:lstStyle/>
          <a:p>
            <a:pPr marL="0" indent="0">
              <a:buNone/>
            </a:pPr>
            <a:r>
              <a:rPr lang="en-US" sz="2000"/>
              <a:t>Link to the video:</a:t>
            </a:r>
          </a:p>
          <a:p>
            <a:pPr marL="0" indent="0">
              <a:buNone/>
            </a:pPr>
            <a:r>
              <a:rPr lang="en-US" sz="2000" b="1">
                <a:hlinkClick r:id="rId2"/>
              </a:rPr>
              <a:t>https://www.careergirls.org/role-models/software-engineer-1/</a:t>
            </a:r>
            <a:r>
              <a:rPr lang="en-US" sz="2000"/>
              <a:t> </a:t>
            </a:r>
          </a:p>
        </p:txBody>
      </p:sp>
      <p:pic>
        <p:nvPicPr>
          <p:cNvPr id="10" name="image3.jpg" descr="A person wearing glasses and smiling&#10;&#10;Description automatically generated">
            <a:extLst>
              <a:ext uri="{FF2B5EF4-FFF2-40B4-BE49-F238E27FC236}">
                <a16:creationId xmlns:a16="http://schemas.microsoft.com/office/drawing/2014/main" id="{6E5EAFF0-7E9A-884F-BAC3-CEDFFCD655AC}"/>
              </a:ext>
            </a:extLst>
          </p:cNvPr>
          <p:cNvPicPr/>
          <p:nvPr/>
        </p:nvPicPr>
        <p:blipFill rotWithShape="1">
          <a:blip r:embed="rId3"/>
          <a:srcRect l="22875" r="27125"/>
          <a:stretch/>
        </p:blipFill>
        <p:spPr>
          <a:xfrm>
            <a:off x="6096000" y="10"/>
            <a:ext cx="6095999" cy="6857990"/>
          </a:xfrm>
          <a:prstGeom prst="rect">
            <a:avLst/>
          </a:prstGeom>
        </p:spPr>
      </p:pic>
      <p:sp>
        <p:nvSpPr>
          <p:cNvPr id="15" name="Rectangle 14">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Rectangle 20">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291285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54A6-CCA2-BC49-8FD5-F4AC6E5CC25A}"/>
              </a:ext>
            </a:extLst>
          </p:cNvPr>
          <p:cNvSpPr>
            <a:spLocks noGrp="1"/>
          </p:cNvSpPr>
          <p:nvPr>
            <p:ph type="title"/>
          </p:nvPr>
        </p:nvSpPr>
        <p:spPr>
          <a:xfrm>
            <a:off x="876693" y="741391"/>
            <a:ext cx="4355265" cy="1616203"/>
          </a:xfrm>
        </p:spPr>
        <p:txBody>
          <a:bodyPr anchor="b">
            <a:normAutofit/>
          </a:bodyPr>
          <a:lstStyle/>
          <a:p>
            <a:r>
              <a:rPr lang="en-US" sz="3200" b="1"/>
              <a:t>Example 2 Artificial Intelligence Engineer</a:t>
            </a:r>
          </a:p>
        </p:txBody>
      </p:sp>
      <p:sp>
        <p:nvSpPr>
          <p:cNvPr id="6" name="Content Placeholder 5">
            <a:extLst>
              <a:ext uri="{FF2B5EF4-FFF2-40B4-BE49-F238E27FC236}">
                <a16:creationId xmlns:a16="http://schemas.microsoft.com/office/drawing/2014/main" id="{C97B5512-04DD-CE4A-B58C-B445FC2545F7}"/>
              </a:ext>
            </a:extLst>
          </p:cNvPr>
          <p:cNvSpPr>
            <a:spLocks noGrp="1"/>
          </p:cNvSpPr>
          <p:nvPr>
            <p:ph idx="1"/>
          </p:nvPr>
        </p:nvSpPr>
        <p:spPr>
          <a:xfrm>
            <a:off x="876692" y="2533476"/>
            <a:ext cx="4355265" cy="3447832"/>
          </a:xfrm>
        </p:spPr>
        <p:txBody>
          <a:bodyPr anchor="t">
            <a:normAutofit/>
          </a:bodyPr>
          <a:lstStyle/>
          <a:p>
            <a:pPr marL="0" indent="0">
              <a:buNone/>
            </a:pPr>
            <a:r>
              <a:rPr lang="en-US" sz="2000" b="1" dirty="0"/>
              <a:t>link to the video : </a:t>
            </a:r>
            <a:r>
              <a:rPr lang="en-US" sz="2000" dirty="0">
                <a:hlinkClick r:id="rId2"/>
              </a:rPr>
              <a:t>https://www.careergirls.org/role-models/artificial-intelligence-engineer-amy-hemmeter/</a:t>
            </a:r>
            <a:r>
              <a:rPr lang="en-US" sz="2000" dirty="0"/>
              <a:t> </a:t>
            </a:r>
          </a:p>
        </p:txBody>
      </p:sp>
      <p:pic>
        <p:nvPicPr>
          <p:cNvPr id="7" name="image2.jpg" descr="A person wearing glasses smiling&#10;&#10;Description automatically generated">
            <a:extLst>
              <a:ext uri="{FF2B5EF4-FFF2-40B4-BE49-F238E27FC236}">
                <a16:creationId xmlns:a16="http://schemas.microsoft.com/office/drawing/2014/main" id="{BB996725-6200-AD45-AC50-C7E0A913D94C}"/>
              </a:ext>
            </a:extLst>
          </p:cNvPr>
          <p:cNvPicPr/>
          <p:nvPr/>
        </p:nvPicPr>
        <p:blipFill rotWithShape="1">
          <a:blip r:embed="rId3"/>
          <a:srcRect l="23750" r="26250"/>
          <a:stretch/>
        </p:blipFill>
        <p:spPr>
          <a:xfrm>
            <a:off x="6093801" y="444"/>
            <a:ext cx="6095999" cy="6857990"/>
          </a:xfrm>
          <a:prstGeom prst="rect">
            <a:avLst/>
          </a:prstGeom>
        </p:spPr>
      </p:pic>
      <p:sp>
        <p:nvSpPr>
          <p:cNvPr id="12" name="Rectangle 11">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36001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54A6-CCA2-BC49-8FD5-F4AC6E5CC25A}"/>
              </a:ext>
            </a:extLst>
          </p:cNvPr>
          <p:cNvSpPr>
            <a:spLocks noGrp="1"/>
          </p:cNvSpPr>
          <p:nvPr>
            <p:ph type="title"/>
          </p:nvPr>
        </p:nvSpPr>
        <p:spPr>
          <a:xfrm>
            <a:off x="876693" y="741391"/>
            <a:ext cx="4355265" cy="1616203"/>
          </a:xfrm>
        </p:spPr>
        <p:txBody>
          <a:bodyPr anchor="b">
            <a:normAutofit/>
          </a:bodyPr>
          <a:lstStyle/>
          <a:p>
            <a:r>
              <a:rPr lang="en-US" sz="3200" b="1" dirty="0"/>
              <a:t>Example 2 Maps and data operations manager</a:t>
            </a:r>
          </a:p>
        </p:txBody>
      </p:sp>
      <p:sp>
        <p:nvSpPr>
          <p:cNvPr id="6" name="Content Placeholder 5">
            <a:extLst>
              <a:ext uri="{FF2B5EF4-FFF2-40B4-BE49-F238E27FC236}">
                <a16:creationId xmlns:a16="http://schemas.microsoft.com/office/drawing/2014/main" id="{C97B5512-04DD-CE4A-B58C-B445FC2545F7}"/>
              </a:ext>
            </a:extLst>
          </p:cNvPr>
          <p:cNvSpPr>
            <a:spLocks noGrp="1"/>
          </p:cNvSpPr>
          <p:nvPr>
            <p:ph idx="1"/>
          </p:nvPr>
        </p:nvSpPr>
        <p:spPr>
          <a:xfrm>
            <a:off x="876692" y="2533476"/>
            <a:ext cx="4355265" cy="3447832"/>
          </a:xfrm>
        </p:spPr>
        <p:txBody>
          <a:bodyPr anchor="t">
            <a:normAutofit/>
          </a:bodyPr>
          <a:lstStyle/>
          <a:p>
            <a:pPr marL="0" indent="0">
              <a:buNone/>
            </a:pPr>
            <a:r>
              <a:rPr lang="en-US" sz="2000" b="1" dirty="0"/>
              <a:t>link to the video : </a:t>
            </a:r>
            <a:r>
              <a:rPr lang="en-US" sz="2000" dirty="0">
                <a:hlinkClick r:id="rId2"/>
              </a:rPr>
              <a:t>https://www.careergirls.org/role-models/data-operations-manager-kimberly-xie/</a:t>
            </a:r>
            <a:r>
              <a:rPr lang="en-US" sz="2000" dirty="0"/>
              <a:t> </a:t>
            </a:r>
          </a:p>
          <a:p>
            <a:pPr marL="0" indent="0">
              <a:buNone/>
            </a:pPr>
            <a:endParaRPr lang="en-US" sz="2000" dirty="0"/>
          </a:p>
        </p:txBody>
      </p:sp>
      <p:pic>
        <p:nvPicPr>
          <p:cNvPr id="9" name="image1.jpg" descr="A close-up of a person smiling&#10;&#10;Description automatically generated">
            <a:extLst>
              <a:ext uri="{FF2B5EF4-FFF2-40B4-BE49-F238E27FC236}">
                <a16:creationId xmlns:a16="http://schemas.microsoft.com/office/drawing/2014/main" id="{C6B197C1-6BC1-EA41-94D0-EF57595CBC03}"/>
              </a:ext>
            </a:extLst>
          </p:cNvPr>
          <p:cNvPicPr/>
          <p:nvPr/>
        </p:nvPicPr>
        <p:blipFill>
          <a:blip r:embed="rId3"/>
          <a:srcRect l="28625" r="33875"/>
          <a:stretch>
            <a:fillRect/>
          </a:stretch>
        </p:blipFill>
        <p:spPr>
          <a:xfrm>
            <a:off x="7022123" y="0"/>
            <a:ext cx="5169877" cy="6858000"/>
          </a:xfrm>
          <a:prstGeom prst="rect">
            <a:avLst/>
          </a:prstGeom>
          <a:ln/>
        </p:spPr>
      </p:pic>
    </p:spTree>
    <p:extLst>
      <p:ext uri="{BB962C8B-B14F-4D97-AF65-F5344CB8AC3E}">
        <p14:creationId xmlns:p14="http://schemas.microsoft.com/office/powerpoint/2010/main" val="373514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AB74-8279-E346-98E3-5553803626A5}"/>
              </a:ext>
            </a:extLst>
          </p:cNvPr>
          <p:cNvSpPr>
            <a:spLocks noGrp="1"/>
          </p:cNvSpPr>
          <p:nvPr>
            <p:ph type="title"/>
          </p:nvPr>
        </p:nvSpPr>
        <p:spPr/>
        <p:txBody>
          <a:bodyPr>
            <a:normAutofit/>
          </a:bodyPr>
          <a:lstStyle/>
          <a:p>
            <a:r>
              <a:rPr lang="en-US" b="1" dirty="0"/>
              <a:t>How to reduce gender disparity? Introduction to the concept of ESTEAM</a:t>
            </a:r>
          </a:p>
        </p:txBody>
      </p:sp>
      <p:sp>
        <p:nvSpPr>
          <p:cNvPr id="3" name="Content Placeholder 2">
            <a:extLst>
              <a:ext uri="{FF2B5EF4-FFF2-40B4-BE49-F238E27FC236}">
                <a16:creationId xmlns:a16="http://schemas.microsoft.com/office/drawing/2014/main" id="{63EEF74A-92F8-714E-ADD2-E86CBD6A9156}"/>
              </a:ext>
            </a:extLst>
          </p:cNvPr>
          <p:cNvSpPr>
            <a:spLocks noGrp="1"/>
          </p:cNvSpPr>
          <p:nvPr>
            <p:ph idx="1"/>
          </p:nvPr>
        </p:nvSpPr>
        <p:spPr>
          <a:xfrm>
            <a:off x="838200" y="1825625"/>
            <a:ext cx="10515600" cy="4351338"/>
          </a:xfrm>
        </p:spPr>
        <p:txBody>
          <a:bodyPr>
            <a:normAutofit fontScale="85000" lnSpcReduction="20000"/>
          </a:bodyPr>
          <a:lstStyle/>
          <a:p>
            <a:r>
              <a:rPr lang="en-US" dirty="0"/>
              <a:t>The term ESTEAM incorporates the fields of STEM with the field of Entrepreneurship and Arts to show the cross-disciplinary nature of these fields.</a:t>
            </a:r>
          </a:p>
          <a:p>
            <a:r>
              <a:rPr lang="en-US" dirty="0"/>
              <a:t>The term STEAM is more commonly met in both non-academic and academic analysis and it refers to a teaching framework.</a:t>
            </a:r>
          </a:p>
          <a:p>
            <a:r>
              <a:rPr lang="en-US" dirty="0"/>
              <a:t>Professor Georgette </a:t>
            </a:r>
            <a:r>
              <a:rPr lang="en-US" dirty="0" err="1"/>
              <a:t>Yakman</a:t>
            </a:r>
            <a:r>
              <a:rPr lang="en-US" dirty="0"/>
              <a:t> and her team put forward STEAM education (science, technology, engineering, art and</a:t>
            </a:r>
          </a:p>
          <a:p>
            <a:r>
              <a:rPr lang="en-US" dirty="0"/>
              <a:t>mathematics) on the basis of STEM education, constructed the STEAM education framework, designed the STEAM teaching</a:t>
            </a:r>
          </a:p>
          <a:p>
            <a:r>
              <a:rPr lang="en-US" dirty="0"/>
              <a:t>process card, and STEAM education training certification. STEAM education based on mathematics, engineering and art from</a:t>
            </a:r>
          </a:p>
          <a:p>
            <a:r>
              <a:rPr lang="en-US" dirty="0"/>
              <a:t>the perspective of science and technology, interdisciplinary concept of different subjects will be integrated for the development of modern society to provide excellent human resources support.</a:t>
            </a:r>
          </a:p>
          <a:p>
            <a:pPr marL="0" indent="0">
              <a:buNone/>
            </a:pPr>
            <a:endParaRPr lang="en-US" dirty="0"/>
          </a:p>
        </p:txBody>
      </p:sp>
    </p:spTree>
    <p:extLst>
      <p:ext uri="{BB962C8B-B14F-4D97-AF65-F5344CB8AC3E}">
        <p14:creationId xmlns:p14="http://schemas.microsoft.com/office/powerpoint/2010/main" val="284099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AB74-8279-E346-98E3-5553803626A5}"/>
              </a:ext>
            </a:extLst>
          </p:cNvPr>
          <p:cNvSpPr>
            <a:spLocks noGrp="1"/>
          </p:cNvSpPr>
          <p:nvPr>
            <p:ph type="title"/>
          </p:nvPr>
        </p:nvSpPr>
        <p:spPr/>
        <p:txBody>
          <a:bodyPr>
            <a:normAutofit/>
          </a:bodyPr>
          <a:lstStyle/>
          <a:p>
            <a:r>
              <a:rPr lang="en-US" b="1" dirty="0"/>
              <a:t>How to reduce gender disparity? Introduction to the concept of ESTEAM</a:t>
            </a:r>
          </a:p>
        </p:txBody>
      </p:sp>
      <p:sp>
        <p:nvSpPr>
          <p:cNvPr id="3" name="Content Placeholder 2">
            <a:extLst>
              <a:ext uri="{FF2B5EF4-FFF2-40B4-BE49-F238E27FC236}">
                <a16:creationId xmlns:a16="http://schemas.microsoft.com/office/drawing/2014/main" id="{63EEF74A-92F8-714E-ADD2-E86CBD6A9156}"/>
              </a:ext>
            </a:extLst>
          </p:cNvPr>
          <p:cNvSpPr>
            <a:spLocks noGrp="1"/>
          </p:cNvSpPr>
          <p:nvPr>
            <p:ph idx="1"/>
          </p:nvPr>
        </p:nvSpPr>
        <p:spPr>
          <a:xfrm>
            <a:off x="838200" y="1825625"/>
            <a:ext cx="10515600" cy="4351338"/>
          </a:xfrm>
        </p:spPr>
        <p:txBody>
          <a:bodyPr>
            <a:normAutofit lnSpcReduction="10000"/>
          </a:bodyPr>
          <a:lstStyle/>
          <a:p>
            <a:pPr marL="0" indent="0">
              <a:buNone/>
            </a:pPr>
            <a:r>
              <a:rPr lang="en-US" dirty="0"/>
              <a:t>The goal of the STEAM framework is to improve the students’ innovative ability. </a:t>
            </a:r>
          </a:p>
          <a:p>
            <a:pPr marL="0" indent="0">
              <a:buNone/>
            </a:pPr>
            <a:r>
              <a:rPr lang="en-US" dirty="0"/>
              <a:t>For STEM, the purpose is to focus on real-world learning through hands-on investigations and projects. Whereas in STEAM, it’s more about the process. We’re asking students to discover a problem through inquiry and then design a solution through creativity. This process leads to an end product which can then be refined based on feedback. Finally, in arts integration, we’re focused on building connections across a variety of content areas to deepen learning and provide an opportunity for students to apply what they’ve learned in each content area in a new way.</a:t>
            </a:r>
          </a:p>
          <a:p>
            <a:endParaRPr lang="en-US" dirty="0"/>
          </a:p>
          <a:p>
            <a:pPr marL="0" indent="0">
              <a:buNone/>
            </a:pPr>
            <a:endParaRPr lang="en-US" dirty="0"/>
          </a:p>
        </p:txBody>
      </p:sp>
    </p:spTree>
    <p:extLst>
      <p:ext uri="{BB962C8B-B14F-4D97-AF65-F5344CB8AC3E}">
        <p14:creationId xmlns:p14="http://schemas.microsoft.com/office/powerpoint/2010/main" val="392600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6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84F40-377C-C847-810F-EA3154A118D5}"/>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kern="1200">
                <a:solidFill>
                  <a:srgbClr val="FFFFFF"/>
                </a:solidFill>
                <a:latin typeface="+mj-lt"/>
                <a:ea typeface="+mj-ea"/>
                <a:cs typeface="+mj-cs"/>
              </a:rPr>
              <a:t>A table to assist educators in understanding STEM vs STEAM </a:t>
            </a:r>
          </a:p>
        </p:txBody>
      </p:sp>
      <p:pic>
        <p:nvPicPr>
          <p:cNvPr id="6" name="image4.png">
            <a:extLst>
              <a:ext uri="{FF2B5EF4-FFF2-40B4-BE49-F238E27FC236}">
                <a16:creationId xmlns:a16="http://schemas.microsoft.com/office/drawing/2014/main" id="{08ECA980-5FDF-D44A-976C-D367C52C9CC5}"/>
              </a:ext>
            </a:extLst>
          </p:cNvPr>
          <p:cNvPicPr/>
          <p:nvPr/>
        </p:nvPicPr>
        <p:blipFill>
          <a:blip r:embed="rId2"/>
          <a:stretch>
            <a:fillRect/>
          </a:stretch>
        </p:blipFill>
        <p:spPr>
          <a:xfrm>
            <a:off x="6656970" y="640080"/>
            <a:ext cx="4337529" cy="5578816"/>
          </a:xfrm>
          <a:prstGeom prst="rect">
            <a:avLst/>
          </a:prstGeom>
        </p:spPr>
      </p:pic>
      <p:sp>
        <p:nvSpPr>
          <p:cNvPr id="7" name="TextBox 6">
            <a:extLst>
              <a:ext uri="{FF2B5EF4-FFF2-40B4-BE49-F238E27FC236}">
                <a16:creationId xmlns:a16="http://schemas.microsoft.com/office/drawing/2014/main" id="{2EBACB0E-BC62-554E-A653-A43D159D3076}"/>
              </a:ext>
            </a:extLst>
          </p:cNvPr>
          <p:cNvSpPr txBox="1"/>
          <p:nvPr/>
        </p:nvSpPr>
        <p:spPr>
          <a:xfrm>
            <a:off x="443194" y="5496560"/>
            <a:ext cx="4582160" cy="1200329"/>
          </a:xfrm>
          <a:prstGeom prst="rect">
            <a:avLst/>
          </a:prstGeom>
          <a:noFill/>
        </p:spPr>
        <p:txBody>
          <a:bodyPr wrap="square" rtlCol="0">
            <a:spAutoFit/>
          </a:bodyPr>
          <a:lstStyle/>
          <a:p>
            <a:r>
              <a:rPr lang="en-US" dirty="0">
                <a:solidFill>
                  <a:schemeClr val="bg1"/>
                </a:solidFill>
              </a:rPr>
              <a:t>The Institute for Arts Integration and STEAM provides more information here: </a:t>
            </a:r>
            <a:r>
              <a:rPr lang="en-US" dirty="0">
                <a:solidFill>
                  <a:schemeClr val="bg1"/>
                </a:solidFill>
                <a:hlinkClick r:id="rId3">
                  <a:extLst>
                    <a:ext uri="{A12FA001-AC4F-418D-AE19-62706E023703}">
                      <ahyp:hlinkClr xmlns:ahyp="http://schemas.microsoft.com/office/drawing/2018/hyperlinkcolor" val="tx"/>
                    </a:ext>
                  </a:extLst>
                </a:hlinkClick>
              </a:rPr>
              <a:t>https://artsintegration.com/2022/07/13/stem-vs-steam/</a:t>
            </a:r>
            <a:r>
              <a:rPr lang="en-US" dirty="0">
                <a:solidFill>
                  <a:schemeClr val="bg1"/>
                </a:solidFill>
              </a:rPr>
              <a:t> </a:t>
            </a:r>
          </a:p>
        </p:txBody>
      </p:sp>
    </p:spTree>
    <p:extLst>
      <p:ext uri="{BB962C8B-B14F-4D97-AF65-F5344CB8AC3E}">
        <p14:creationId xmlns:p14="http://schemas.microsoft.com/office/powerpoint/2010/main" val="149055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75AC-21BF-DB46-8998-14F110535A4E}"/>
              </a:ext>
            </a:extLst>
          </p:cNvPr>
          <p:cNvSpPr>
            <a:spLocks noGrp="1"/>
          </p:cNvSpPr>
          <p:nvPr>
            <p:ph type="title"/>
          </p:nvPr>
        </p:nvSpPr>
        <p:spPr/>
        <p:txBody>
          <a:bodyPr/>
          <a:lstStyle/>
          <a:p>
            <a:r>
              <a:rPr lang="en-US" b="1" dirty="0"/>
              <a:t>STEM vs STEAM</a:t>
            </a:r>
          </a:p>
        </p:txBody>
      </p:sp>
      <p:sp>
        <p:nvSpPr>
          <p:cNvPr id="3" name="Content Placeholder 2">
            <a:extLst>
              <a:ext uri="{FF2B5EF4-FFF2-40B4-BE49-F238E27FC236}">
                <a16:creationId xmlns:a16="http://schemas.microsoft.com/office/drawing/2014/main" id="{07E34CFC-B181-0C4D-846C-E4A7A70ACFCA}"/>
              </a:ext>
            </a:extLst>
          </p:cNvPr>
          <p:cNvSpPr>
            <a:spLocks noGrp="1"/>
          </p:cNvSpPr>
          <p:nvPr>
            <p:ph idx="1"/>
          </p:nvPr>
        </p:nvSpPr>
        <p:spPr>
          <a:xfrm>
            <a:off x="838200" y="1825625"/>
            <a:ext cx="9768840" cy="4351338"/>
          </a:xfrm>
        </p:spPr>
        <p:txBody>
          <a:bodyPr>
            <a:normAutofit fontScale="92500" lnSpcReduction="10000"/>
          </a:bodyPr>
          <a:lstStyle/>
          <a:p>
            <a:pPr marL="0" indent="0">
              <a:buNone/>
            </a:pPr>
            <a:r>
              <a:rPr lang="en-US" dirty="0"/>
              <a:t>E-STEAM learning combines the principles of entrepreneurship with STEM disciplines and the Arts and fosters entrepreneurial competencies among students. Entrepreneurial context and STEM context share some common goals because both aim to develop students’ problem-solving, critical thinking, and creativity. These competencies are not limited to STEM practitioners, but they are fundamental for entrepreneurs.</a:t>
            </a:r>
          </a:p>
          <a:p>
            <a:pPr marL="0" indent="0">
              <a:buNone/>
            </a:pPr>
            <a:endParaRPr lang="en-US" dirty="0"/>
          </a:p>
          <a:p>
            <a:pPr marL="0" indent="0">
              <a:buNone/>
            </a:pPr>
            <a:r>
              <a:rPr lang="en-US" dirty="0">
                <a:hlinkClick r:id="rId2"/>
              </a:rPr>
              <a:t>https://www.highereducationdigest.com/igniting-innovation-the-power-of-entrepreneurial-stem-learning-in-higher-education/#:~:text=In%20today's%20rapidly%20evolving%20world,STEM</a:t>
            </a:r>
            <a:r>
              <a:rPr lang="en-US" dirty="0"/>
              <a:t>)%20learning%20into%20their%20curricula  </a:t>
            </a:r>
          </a:p>
          <a:p>
            <a:pPr marL="0" indent="0">
              <a:buNone/>
            </a:pPr>
            <a:endParaRPr lang="en-US" dirty="0"/>
          </a:p>
        </p:txBody>
      </p:sp>
    </p:spTree>
    <p:extLst>
      <p:ext uri="{BB962C8B-B14F-4D97-AF65-F5344CB8AC3E}">
        <p14:creationId xmlns:p14="http://schemas.microsoft.com/office/powerpoint/2010/main" val="372449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B75AC-21BF-DB46-8998-14F110535A4E}"/>
              </a:ext>
            </a:extLst>
          </p:cNvPr>
          <p:cNvSpPr>
            <a:spLocks noGrp="1"/>
          </p:cNvSpPr>
          <p:nvPr>
            <p:ph type="title"/>
          </p:nvPr>
        </p:nvSpPr>
        <p:spPr/>
        <p:txBody>
          <a:bodyPr/>
          <a:lstStyle/>
          <a:p>
            <a:r>
              <a:rPr lang="en-US" b="1" dirty="0"/>
              <a:t>Why is entrepreneurship in the context of STE(A)M important?</a:t>
            </a:r>
          </a:p>
        </p:txBody>
      </p:sp>
      <p:graphicFrame>
        <p:nvGraphicFramePr>
          <p:cNvPr id="6" name="Content Placeholder 2">
            <a:extLst>
              <a:ext uri="{FF2B5EF4-FFF2-40B4-BE49-F238E27FC236}">
                <a16:creationId xmlns:a16="http://schemas.microsoft.com/office/drawing/2014/main" id="{5395F44B-E978-A146-B07D-A52A234F9451}"/>
              </a:ext>
            </a:extLst>
          </p:cNvPr>
          <p:cNvGraphicFramePr>
            <a:graphicFrameLocks noGrp="1"/>
          </p:cNvGraphicFramePr>
          <p:nvPr>
            <p:ph idx="1"/>
            <p:extLst>
              <p:ext uri="{D42A27DB-BD31-4B8C-83A1-F6EECF244321}">
                <p14:modId xmlns:p14="http://schemas.microsoft.com/office/powerpoint/2010/main" val="34292957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56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D35F-CF04-CF44-86E9-26C1B9B14582}"/>
              </a:ext>
            </a:extLst>
          </p:cNvPr>
          <p:cNvSpPr>
            <a:spLocks noGrp="1"/>
          </p:cNvSpPr>
          <p:nvPr>
            <p:ph type="title"/>
          </p:nvPr>
        </p:nvSpPr>
        <p:spPr>
          <a:xfrm>
            <a:off x="838200" y="365125"/>
            <a:ext cx="10515600" cy="1325563"/>
          </a:xfrm>
        </p:spPr>
        <p:txBody>
          <a:bodyPr/>
          <a:lstStyle/>
          <a:p>
            <a:r>
              <a:rPr lang="en-US" b="1"/>
              <a:t>Develop</a:t>
            </a:r>
            <a:endParaRPr lang="en-US" dirty="0"/>
          </a:p>
        </p:txBody>
      </p:sp>
      <p:graphicFrame>
        <p:nvGraphicFramePr>
          <p:cNvPr id="5" name="Content Placeholder 2">
            <a:extLst>
              <a:ext uri="{FF2B5EF4-FFF2-40B4-BE49-F238E27FC236}">
                <a16:creationId xmlns:a16="http://schemas.microsoft.com/office/drawing/2014/main" id="{76188B24-1F92-5509-CDE1-6AEA5FF7C0A3}"/>
              </a:ext>
            </a:extLst>
          </p:cNvPr>
          <p:cNvGraphicFramePr>
            <a:graphicFrameLocks noGrp="1"/>
          </p:cNvGraphicFramePr>
          <p:nvPr>
            <p:ph idx="1"/>
            <p:extLst>
              <p:ext uri="{D42A27DB-BD31-4B8C-83A1-F6EECF244321}">
                <p14:modId xmlns:p14="http://schemas.microsoft.com/office/powerpoint/2010/main" val="1542613525"/>
              </p:ext>
            </p:extLst>
          </p:nvPr>
        </p:nvGraphicFramePr>
        <p:xfrm>
          <a:off x="838200" y="1825625"/>
          <a:ext cx="987044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764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a:xfrm>
            <a:off x="838200" y="1387812"/>
            <a:ext cx="10418805" cy="5470187"/>
          </a:xfrm>
        </p:spPr>
        <p:txBody>
          <a:bodyPr>
            <a:normAutofit/>
          </a:bodyPr>
          <a:lstStyle/>
          <a:p>
            <a:pPr marL="0" indent="0">
              <a:lnSpc>
                <a:spcPct val="120000"/>
              </a:lnSpc>
              <a:spcBef>
                <a:spcPts val="600"/>
              </a:spcBef>
              <a:buNone/>
            </a:pPr>
            <a:r>
              <a:rPr lang="en-US" sz="2400" dirty="0"/>
              <a:t>This module provides background information, statistics and literature review that is essential for trainees to understand the gender disparity in STEM fields and the reasons why tailor-made tools to support women in these fields are necessary. Through this module, trainees will obtain techniques and tools that, as educators, can use to support students in exploring all STEM career options beyond the widely known ones. In addition, they will be introduced to role models to inspire students and educators on the possibilities that STEM offers. Finally, they will be introduced to the concept of ESTEAM and the career options it entails. ESTEAM is a multidisciplinary approach and presenting it here aims at inspiring educators to approach their own fields and their students’ career perspectives in a more creative manner. </a:t>
            </a:r>
            <a:endParaRPr lang="en-US" sz="2400" dirty="0">
              <a:solidFill>
                <a:srgbClr val="000000"/>
              </a:solidFill>
              <a:cs typeface="Arial" charset="0"/>
            </a:endParaRPr>
          </a:p>
        </p:txBody>
      </p:sp>
    </p:spTree>
    <p:extLst>
      <p:ext uri="{BB962C8B-B14F-4D97-AF65-F5344CB8AC3E}">
        <p14:creationId xmlns:p14="http://schemas.microsoft.com/office/powerpoint/2010/main" val="71101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FE82-A955-604D-AA2C-5EE9E8B947DF}"/>
              </a:ext>
            </a:extLst>
          </p:cNvPr>
          <p:cNvSpPr>
            <a:spLocks noGrp="1"/>
          </p:cNvSpPr>
          <p:nvPr>
            <p:ph type="title"/>
          </p:nvPr>
        </p:nvSpPr>
        <p:spPr>
          <a:xfrm>
            <a:off x="876692" y="-154983"/>
            <a:ext cx="9367687" cy="1616203"/>
          </a:xfrm>
        </p:spPr>
        <p:txBody>
          <a:bodyPr anchor="b">
            <a:normAutofit/>
          </a:bodyPr>
          <a:lstStyle/>
          <a:p>
            <a:r>
              <a:rPr lang="en-US" b="1" dirty="0"/>
              <a:t>Cultivate a sense of belonging (1/2) </a:t>
            </a:r>
            <a:endParaRPr lang="en-US" dirty="0"/>
          </a:p>
        </p:txBody>
      </p:sp>
      <p:sp>
        <p:nvSpPr>
          <p:cNvPr id="3" name="Content Placeholder 2">
            <a:extLst>
              <a:ext uri="{FF2B5EF4-FFF2-40B4-BE49-F238E27FC236}">
                <a16:creationId xmlns:a16="http://schemas.microsoft.com/office/drawing/2014/main" id="{D243ECA9-4E23-8241-B2CB-91E9612C2ABF}"/>
              </a:ext>
            </a:extLst>
          </p:cNvPr>
          <p:cNvSpPr>
            <a:spLocks noGrp="1"/>
          </p:cNvSpPr>
          <p:nvPr>
            <p:ph idx="1"/>
          </p:nvPr>
        </p:nvSpPr>
        <p:spPr>
          <a:xfrm>
            <a:off x="511444" y="1803637"/>
            <a:ext cx="10771321" cy="3447832"/>
          </a:xfrm>
        </p:spPr>
        <p:txBody>
          <a:bodyPr anchor="t">
            <a:noAutofit/>
          </a:bodyPr>
          <a:lstStyle/>
          <a:p>
            <a:pPr marL="0" indent="0">
              <a:buNone/>
            </a:pPr>
            <a:r>
              <a:rPr lang="en-US" dirty="0"/>
              <a:t>Female students often report that they don’t feel as if they belong in engineering and computing fields.  By emphasizing the wide variety of expertise necessary to be a successful engineer or computing professional—including less stereotypically masculine skills such as writing, communicating, engineering and computing programs can help young women see engineering and computing as fields in which they belong.</a:t>
            </a:r>
            <a:r>
              <a:rPr lang="en-US" sz="2400" dirty="0"/>
              <a:t> </a:t>
            </a:r>
            <a:endParaRPr lang="en-US" sz="2100" dirty="0"/>
          </a:p>
        </p:txBody>
      </p:sp>
      <p:grpSp>
        <p:nvGrpSpPr>
          <p:cNvPr id="10" name="Group 9">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1" name="Rectangle 10">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5415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FE82-A955-604D-AA2C-5EE9E8B947DF}"/>
              </a:ext>
            </a:extLst>
          </p:cNvPr>
          <p:cNvSpPr>
            <a:spLocks noGrp="1"/>
          </p:cNvSpPr>
          <p:nvPr>
            <p:ph type="title"/>
          </p:nvPr>
        </p:nvSpPr>
        <p:spPr>
          <a:xfrm>
            <a:off x="876692" y="-154983"/>
            <a:ext cx="9367687" cy="1616203"/>
          </a:xfrm>
        </p:spPr>
        <p:txBody>
          <a:bodyPr anchor="b">
            <a:normAutofit/>
          </a:bodyPr>
          <a:lstStyle/>
          <a:p>
            <a:r>
              <a:rPr lang="en-US" b="1" dirty="0"/>
              <a:t>Cultivate a sense of belonging (2/2) </a:t>
            </a:r>
            <a:endParaRPr lang="en-US" dirty="0"/>
          </a:p>
        </p:txBody>
      </p:sp>
      <p:sp>
        <p:nvSpPr>
          <p:cNvPr id="3" name="Content Placeholder 2">
            <a:extLst>
              <a:ext uri="{FF2B5EF4-FFF2-40B4-BE49-F238E27FC236}">
                <a16:creationId xmlns:a16="http://schemas.microsoft.com/office/drawing/2014/main" id="{D243ECA9-4E23-8241-B2CB-91E9612C2ABF}"/>
              </a:ext>
            </a:extLst>
          </p:cNvPr>
          <p:cNvSpPr>
            <a:spLocks noGrp="1"/>
          </p:cNvSpPr>
          <p:nvPr>
            <p:ph idx="1"/>
          </p:nvPr>
        </p:nvSpPr>
        <p:spPr>
          <a:xfrm>
            <a:off x="418454" y="1803637"/>
            <a:ext cx="11546238" cy="3447832"/>
          </a:xfrm>
        </p:spPr>
        <p:txBody>
          <a:bodyPr anchor="t">
            <a:noAutofit/>
          </a:bodyPr>
          <a:lstStyle/>
          <a:p>
            <a:pPr marL="0" indent="0">
              <a:buNone/>
            </a:pPr>
            <a:r>
              <a:rPr lang="en-US" sz="2200" dirty="0"/>
              <a:t>Universities in general and departments and board of educations in particular could: </a:t>
            </a:r>
          </a:p>
          <a:p>
            <a:r>
              <a:rPr lang="en-US" sz="2200" dirty="0"/>
              <a:t>Develop career-based scenarios and description of the utility of the educational programs to enhance students’ interest in science and their understanding of STEM careers by presenting them with authentic and engaging problems that are related to real-world STEM professions. </a:t>
            </a:r>
          </a:p>
          <a:p>
            <a:r>
              <a:rPr lang="en-US" sz="2200" dirty="0"/>
              <a:t>Develop networks and stimulate teachers, industry representatives and administrative staff to become mentors for the students.</a:t>
            </a:r>
          </a:p>
          <a:p>
            <a:r>
              <a:rPr lang="en-US" sz="2200" dirty="0"/>
              <a:t>Inform the students about professional associations and stimulate students to become members so that they can start building and belonging to networks.</a:t>
            </a:r>
          </a:p>
          <a:p>
            <a:r>
              <a:rPr lang="en-US" sz="2200" dirty="0"/>
              <a:t>Arrange study days with focus on equality and gender and explain the value of becoming engineers for society, and for women. </a:t>
            </a:r>
          </a:p>
          <a:p>
            <a:r>
              <a:rPr lang="en-US" sz="2200" dirty="0"/>
              <a:t>Engage teachers in the development of mentorship programs and encourage students to meet experts, distinguish researchers and managers to get an accurate picture of the areas, the academic value, and the importance of the STEM areas for research and innovation. </a:t>
            </a:r>
          </a:p>
        </p:txBody>
      </p:sp>
    </p:spTree>
    <p:extLst>
      <p:ext uri="{BB962C8B-B14F-4D97-AF65-F5344CB8AC3E}">
        <p14:creationId xmlns:p14="http://schemas.microsoft.com/office/powerpoint/2010/main" val="106320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F0C3-1A86-9141-90F3-4DD7A8022C76}"/>
              </a:ext>
            </a:extLst>
          </p:cNvPr>
          <p:cNvSpPr>
            <a:spLocks noGrp="1"/>
          </p:cNvSpPr>
          <p:nvPr>
            <p:ph type="title"/>
          </p:nvPr>
        </p:nvSpPr>
        <p:spPr/>
        <p:txBody>
          <a:bodyPr>
            <a:normAutofit fontScale="90000"/>
          </a:bodyPr>
          <a:lstStyle/>
          <a:p>
            <a:r>
              <a:rPr lang="en-US" b="1" dirty="0"/>
              <a:t>Who can be a mentor</a:t>
            </a:r>
            <a:r>
              <a:rPr lang="en-US" dirty="0"/>
              <a:t>: A professor, an industry expert, a professional in a field of interest for the student.</a:t>
            </a:r>
          </a:p>
        </p:txBody>
      </p:sp>
      <p:sp>
        <p:nvSpPr>
          <p:cNvPr id="3" name="Content Placeholder 2">
            <a:extLst>
              <a:ext uri="{FF2B5EF4-FFF2-40B4-BE49-F238E27FC236}">
                <a16:creationId xmlns:a16="http://schemas.microsoft.com/office/drawing/2014/main" id="{6988E118-4008-CC49-BBC0-C2E5C8FBBE92}"/>
              </a:ext>
            </a:extLst>
          </p:cNvPr>
          <p:cNvSpPr>
            <a:spLocks noGrp="1"/>
          </p:cNvSpPr>
          <p:nvPr>
            <p:ph idx="1"/>
          </p:nvPr>
        </p:nvSpPr>
        <p:spPr>
          <a:xfrm>
            <a:off x="838200" y="1825625"/>
            <a:ext cx="10515600" cy="3831256"/>
          </a:xfrm>
        </p:spPr>
        <p:txBody>
          <a:bodyPr>
            <a:normAutofit/>
          </a:bodyPr>
          <a:lstStyle/>
          <a:p>
            <a:pPr marL="0" indent="0">
              <a:buNone/>
            </a:pPr>
            <a:r>
              <a:rPr lang="en-US" dirty="0"/>
              <a:t>A mentor is a person with experience, knowledge and connections who can help advance the career of another, usually more junior person</a:t>
            </a:r>
            <a:r>
              <a:rPr lang="en-US" sz="2400" baseline="30000" dirty="0"/>
              <a:t>1</a:t>
            </a:r>
          </a:p>
          <a:p>
            <a:pPr marL="0" indent="0">
              <a:buNone/>
            </a:pPr>
            <a:r>
              <a:rPr lang="en-US" dirty="0"/>
              <a:t>There are different types of mentors</a:t>
            </a:r>
            <a:r>
              <a:rPr lang="en-US" sz="2400" baseline="30000" dirty="0"/>
              <a:t>2</a:t>
            </a:r>
            <a:r>
              <a:rPr lang="en-US" dirty="0"/>
              <a:t>:</a:t>
            </a:r>
          </a:p>
          <a:p>
            <a:pPr lvl="0"/>
            <a:r>
              <a:rPr lang="en-US" dirty="0"/>
              <a:t>Peer mentors: professional colleagues who offer advice.</a:t>
            </a:r>
          </a:p>
          <a:p>
            <a:pPr lvl="0"/>
            <a:r>
              <a:rPr lang="en-US" dirty="0"/>
              <a:t>Career mentors: tend to be in a higher position than their mentees and serve as career advocates and guides.</a:t>
            </a:r>
          </a:p>
          <a:p>
            <a:pPr lvl="0"/>
            <a:r>
              <a:rPr lang="en-US" dirty="0"/>
              <a:t>Life mentors: usually at the senior stages of a career and may work within or outside of the mentee's current company.</a:t>
            </a:r>
          </a:p>
          <a:p>
            <a:pPr marL="0" indent="0">
              <a:buNone/>
            </a:pPr>
            <a:endParaRPr lang="en-US" dirty="0"/>
          </a:p>
        </p:txBody>
      </p:sp>
      <p:sp>
        <p:nvSpPr>
          <p:cNvPr id="4" name="TextBox 3">
            <a:extLst>
              <a:ext uri="{FF2B5EF4-FFF2-40B4-BE49-F238E27FC236}">
                <a16:creationId xmlns:a16="http://schemas.microsoft.com/office/drawing/2014/main" id="{5651A468-69BC-C74D-8928-4084513A26D5}"/>
              </a:ext>
            </a:extLst>
          </p:cNvPr>
          <p:cNvSpPr txBox="1"/>
          <p:nvPr/>
        </p:nvSpPr>
        <p:spPr>
          <a:xfrm>
            <a:off x="1053883" y="6028841"/>
            <a:ext cx="9205993" cy="646331"/>
          </a:xfrm>
          <a:prstGeom prst="rect">
            <a:avLst/>
          </a:prstGeom>
          <a:noFill/>
        </p:spPr>
        <p:txBody>
          <a:bodyPr wrap="square" rtlCol="0">
            <a:spAutoFit/>
          </a:bodyPr>
          <a:lstStyle/>
          <a:p>
            <a:r>
              <a:rPr lang="en-US" dirty="0">
                <a:hlinkClick r:id="rId2"/>
              </a:rPr>
              <a:t>1 https://www.thebalancemoney.com/a-guide-to-understanding-the-role-of-a-mentor-2275318</a:t>
            </a:r>
            <a:endParaRPr lang="en-US" dirty="0"/>
          </a:p>
          <a:p>
            <a:r>
              <a:rPr lang="en-US" dirty="0"/>
              <a:t>2 https://</a:t>
            </a:r>
            <a:r>
              <a:rPr lang="en-US" dirty="0" err="1"/>
              <a:t>www.indeed.com</a:t>
            </a:r>
            <a:r>
              <a:rPr lang="en-US" dirty="0"/>
              <a:t>/career-advice/career-development/what-is-a-mentor</a:t>
            </a:r>
          </a:p>
        </p:txBody>
      </p:sp>
    </p:spTree>
    <p:extLst>
      <p:ext uri="{BB962C8B-B14F-4D97-AF65-F5344CB8AC3E}">
        <p14:creationId xmlns:p14="http://schemas.microsoft.com/office/powerpoint/2010/main" val="2934301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C545-8556-294F-B9CF-00DBBBFB31CB}"/>
              </a:ext>
            </a:extLst>
          </p:cNvPr>
          <p:cNvSpPr>
            <a:spLocks noGrp="1"/>
          </p:cNvSpPr>
          <p:nvPr>
            <p:ph type="title"/>
          </p:nvPr>
        </p:nvSpPr>
        <p:spPr/>
        <p:txBody>
          <a:bodyPr/>
          <a:lstStyle/>
          <a:p>
            <a:r>
              <a:rPr lang="en-US" b="1" dirty="0"/>
              <a:t>Why is mentorship important for female students? </a:t>
            </a:r>
            <a:endParaRPr lang="en-US" dirty="0"/>
          </a:p>
        </p:txBody>
      </p:sp>
      <p:sp>
        <p:nvSpPr>
          <p:cNvPr id="3" name="Content Placeholder 2">
            <a:extLst>
              <a:ext uri="{FF2B5EF4-FFF2-40B4-BE49-F238E27FC236}">
                <a16:creationId xmlns:a16="http://schemas.microsoft.com/office/drawing/2014/main" id="{91AD3943-F588-1547-8AAA-23F8A679DD4B}"/>
              </a:ext>
            </a:extLst>
          </p:cNvPr>
          <p:cNvSpPr>
            <a:spLocks noGrp="1"/>
          </p:cNvSpPr>
          <p:nvPr>
            <p:ph idx="1"/>
          </p:nvPr>
        </p:nvSpPr>
        <p:spPr>
          <a:xfrm>
            <a:off x="838200" y="1690688"/>
            <a:ext cx="11110994" cy="4351338"/>
          </a:xfrm>
        </p:spPr>
        <p:txBody>
          <a:bodyPr>
            <a:noAutofit/>
          </a:bodyPr>
          <a:lstStyle/>
          <a:p>
            <a:pPr lvl="0"/>
            <a:r>
              <a:rPr lang="en-US" sz="1900" dirty="0"/>
              <a:t>It helps women learn and grow from the experience of other women who have faced similar challenges and opportunities in their careers. </a:t>
            </a:r>
          </a:p>
          <a:p>
            <a:pPr lvl="0"/>
            <a:r>
              <a:rPr lang="en-US" sz="1900" dirty="0"/>
              <a:t>Provide women with valuable feedback, guidance, support, and encouragement to achieve their goals and overcome obstacles. </a:t>
            </a:r>
          </a:p>
          <a:p>
            <a:pPr lvl="0"/>
            <a:r>
              <a:rPr lang="en-US" sz="1900" dirty="0"/>
              <a:t>It empowers women to become leaders and role models in their organizations and industries. Mentoring can help women develop leadership skills, gain self-confidence, and expand their network and influence.</a:t>
            </a:r>
          </a:p>
          <a:p>
            <a:r>
              <a:rPr lang="en-US" sz="1900" dirty="0"/>
              <a:t>It addresses the gender gap and inequality that still exist in the workplace. It addresses the gender gap and inequality that still exist in the workplace. Women are less likely to find a mentor and move up without the help of other women</a:t>
            </a:r>
            <a:r>
              <a:rPr lang="en-US" sz="1700" baseline="30000" dirty="0"/>
              <a:t>1</a:t>
            </a:r>
            <a:r>
              <a:rPr lang="en-US" sz="1900" dirty="0"/>
              <a:t>. Mentoring can help women overcome barriers and advocate for themselves and others.</a:t>
            </a:r>
          </a:p>
          <a:p>
            <a:pPr lvl="0"/>
            <a:r>
              <a:rPr lang="en-US" sz="1900" dirty="0"/>
              <a:t>It creates a culture of diversity, inclusion, and collaboration in the workplace.</a:t>
            </a:r>
          </a:p>
          <a:p>
            <a:pPr lvl="0"/>
            <a:r>
              <a:rPr lang="en-US" sz="1900" dirty="0"/>
              <a:t>Mentoring can foster a sense of belonging, trust, and respect among women and between women and men. Mentoring can also promote cross-cultural understanding and awareness, as well as innovation and creativity. Mentoring can help create a positive and productive work environment for everyone.</a:t>
            </a:r>
          </a:p>
        </p:txBody>
      </p:sp>
      <p:sp>
        <p:nvSpPr>
          <p:cNvPr id="4" name="TextBox 3">
            <a:extLst>
              <a:ext uri="{FF2B5EF4-FFF2-40B4-BE49-F238E27FC236}">
                <a16:creationId xmlns:a16="http://schemas.microsoft.com/office/drawing/2014/main" id="{7E909D43-B6F3-7949-85FC-E919151FB2AA}"/>
              </a:ext>
            </a:extLst>
          </p:cNvPr>
          <p:cNvSpPr txBox="1"/>
          <p:nvPr/>
        </p:nvSpPr>
        <p:spPr>
          <a:xfrm>
            <a:off x="1115878" y="6292312"/>
            <a:ext cx="8973519" cy="369332"/>
          </a:xfrm>
          <a:prstGeom prst="rect">
            <a:avLst/>
          </a:prstGeom>
          <a:noFill/>
        </p:spPr>
        <p:txBody>
          <a:bodyPr wrap="square" rtlCol="0">
            <a:spAutoFit/>
          </a:bodyPr>
          <a:lstStyle/>
          <a:p>
            <a:r>
              <a:rPr lang="en-US" dirty="0"/>
              <a:t>1 https://</a:t>
            </a:r>
            <a:r>
              <a:rPr lang="en-US" dirty="0" err="1"/>
              <a:t>www.mentorcliq.com</a:t>
            </a:r>
            <a:r>
              <a:rPr lang="en-US" dirty="0"/>
              <a:t>/blog/women-mentoring-women</a:t>
            </a:r>
          </a:p>
        </p:txBody>
      </p:sp>
    </p:spTree>
    <p:extLst>
      <p:ext uri="{BB962C8B-B14F-4D97-AF65-F5344CB8AC3E}">
        <p14:creationId xmlns:p14="http://schemas.microsoft.com/office/powerpoint/2010/main" val="808143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E88F-16FB-6B41-9453-A2D695D6B104}"/>
              </a:ext>
            </a:extLst>
          </p:cNvPr>
          <p:cNvSpPr>
            <a:spLocks noGrp="1"/>
          </p:cNvSpPr>
          <p:nvPr>
            <p:ph type="title"/>
          </p:nvPr>
        </p:nvSpPr>
        <p:spPr/>
        <p:txBody>
          <a:bodyPr>
            <a:normAutofit/>
          </a:bodyPr>
          <a:lstStyle/>
          <a:p>
            <a:r>
              <a:rPr lang="en-US" b="1" dirty="0"/>
              <a:t>Tips and tools for mentors</a:t>
            </a:r>
            <a:endParaRPr lang="en-US" dirty="0"/>
          </a:p>
        </p:txBody>
      </p:sp>
      <p:sp>
        <p:nvSpPr>
          <p:cNvPr id="3" name="Content Placeholder 2">
            <a:extLst>
              <a:ext uri="{FF2B5EF4-FFF2-40B4-BE49-F238E27FC236}">
                <a16:creationId xmlns:a16="http://schemas.microsoft.com/office/drawing/2014/main" id="{66C2E641-4406-D743-87B8-D00F6CABB3E4}"/>
              </a:ext>
            </a:extLst>
          </p:cNvPr>
          <p:cNvSpPr>
            <a:spLocks noGrp="1"/>
          </p:cNvSpPr>
          <p:nvPr>
            <p:ph idx="1"/>
          </p:nvPr>
        </p:nvSpPr>
        <p:spPr>
          <a:xfrm>
            <a:off x="838199" y="1825625"/>
            <a:ext cx="10708037" cy="4351338"/>
          </a:xfrm>
        </p:spPr>
        <p:txBody>
          <a:bodyPr>
            <a:noAutofit/>
          </a:bodyPr>
          <a:lstStyle/>
          <a:p>
            <a:r>
              <a:rPr lang="en-US" sz="2200" dirty="0"/>
              <a:t>1) Choose mentees carefully: Although the prospect of having an energetic and personable junior partner for a multitude of projects is appealing, the wrong mentee can be painful. </a:t>
            </a:r>
          </a:p>
          <a:p>
            <a:r>
              <a:rPr lang="en-US" sz="2200" dirty="0"/>
              <a:t>2) Establish a mentorship team. The exclusive one-on-one relationship of mentor and mentee, long the norm, has been replaced by sharing responsibility with others for the growth of a mentee. </a:t>
            </a:r>
          </a:p>
          <a:p>
            <a:r>
              <a:rPr lang="en-US" sz="2200" dirty="0"/>
              <a:t>3) Run a tight ship. Establishing firm and clear ground rules with mentees can improve efficiency. </a:t>
            </a:r>
          </a:p>
          <a:p>
            <a:r>
              <a:rPr lang="en-US" sz="2200" dirty="0"/>
              <a:t>4) Head off rifts or resolve them. Mentor-mentee rifts are common in both business and academia, and they often aren’t dealt with as quickly as they should be.</a:t>
            </a:r>
          </a:p>
          <a:p>
            <a:r>
              <a:rPr lang="en-US" sz="2200" dirty="0"/>
              <a:t> 5) Don’t commit mentorship malpractice. It’s easy for mentors to wield their power inappropriately – even if they’re not fully aware of it.</a:t>
            </a:r>
          </a:p>
          <a:p>
            <a:r>
              <a:rPr lang="en-US" sz="2200" dirty="0"/>
              <a:t>6) Prepare for the transition. A mentor’s accumulated wisdom and expertise must be passed on to the next generation</a:t>
            </a:r>
          </a:p>
        </p:txBody>
      </p:sp>
    </p:spTree>
    <p:extLst>
      <p:ext uri="{BB962C8B-B14F-4D97-AF65-F5344CB8AC3E}">
        <p14:creationId xmlns:p14="http://schemas.microsoft.com/office/powerpoint/2010/main" val="3404416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30B2-42F5-B446-B78A-1ADBC6FF6585}"/>
              </a:ext>
            </a:extLst>
          </p:cNvPr>
          <p:cNvSpPr>
            <a:spLocks noGrp="1"/>
          </p:cNvSpPr>
          <p:nvPr>
            <p:ph type="title"/>
          </p:nvPr>
        </p:nvSpPr>
        <p:spPr/>
        <p:txBody>
          <a:bodyPr>
            <a:normAutofit/>
          </a:bodyPr>
          <a:lstStyle/>
          <a:p>
            <a:r>
              <a:rPr lang="en-US" b="1" dirty="0"/>
              <a:t>Questions to be discussed </a:t>
            </a:r>
          </a:p>
        </p:txBody>
      </p:sp>
      <p:sp>
        <p:nvSpPr>
          <p:cNvPr id="3" name="Content Placeholder 2">
            <a:extLst>
              <a:ext uri="{FF2B5EF4-FFF2-40B4-BE49-F238E27FC236}">
                <a16:creationId xmlns:a16="http://schemas.microsoft.com/office/drawing/2014/main" id="{F38A15A3-25B8-E84F-AE51-68B507085ED7}"/>
              </a:ext>
            </a:extLst>
          </p:cNvPr>
          <p:cNvSpPr>
            <a:spLocks noGrp="1"/>
          </p:cNvSpPr>
          <p:nvPr>
            <p:ph idx="1"/>
          </p:nvPr>
        </p:nvSpPr>
        <p:spPr/>
        <p:txBody>
          <a:bodyPr>
            <a:normAutofit/>
          </a:bodyPr>
          <a:lstStyle/>
          <a:p>
            <a:r>
              <a:rPr lang="en-US" dirty="0"/>
              <a:t>How to communicate the Importance of STEM knowledge today’s society in everyday teaching and everyday students’ activities? </a:t>
            </a:r>
          </a:p>
          <a:p>
            <a:r>
              <a:rPr lang="en-US" dirty="0"/>
              <a:t>How to describe and embed the value of STEM educational </a:t>
            </a:r>
            <a:r>
              <a:rPr lang="en-US" dirty="0" err="1"/>
              <a:t>programmes</a:t>
            </a:r>
            <a:r>
              <a:rPr lang="en-US" dirty="0"/>
              <a:t>?</a:t>
            </a:r>
          </a:p>
          <a:p>
            <a:r>
              <a:rPr lang="en-US" dirty="0"/>
              <a:t>The importance of cultivating a sense of belonging?</a:t>
            </a:r>
          </a:p>
          <a:p>
            <a:r>
              <a:rPr lang="en-US" dirty="0"/>
              <a:t>How can I support more girls/ women pursuing STEM studies and careers?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07599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61CB-C94B-6844-822D-3147FF085748}"/>
              </a:ext>
            </a:extLst>
          </p:cNvPr>
          <p:cNvSpPr>
            <a:spLocks noGrp="1"/>
          </p:cNvSpPr>
          <p:nvPr>
            <p:ph type="title"/>
          </p:nvPr>
        </p:nvSpPr>
        <p:spPr/>
        <p:txBody>
          <a:bodyPr>
            <a:normAutofit/>
          </a:bodyPr>
          <a:lstStyle/>
          <a:p>
            <a:r>
              <a:rPr lang="en-US" b="1" dirty="0"/>
              <a:t>Tools &amp; Questions to ask yourself and your students (1/2)</a:t>
            </a:r>
          </a:p>
        </p:txBody>
      </p:sp>
      <p:sp>
        <p:nvSpPr>
          <p:cNvPr id="3" name="Content Placeholder 2">
            <a:extLst>
              <a:ext uri="{FF2B5EF4-FFF2-40B4-BE49-F238E27FC236}">
                <a16:creationId xmlns:a16="http://schemas.microsoft.com/office/drawing/2014/main" id="{8352CCE4-7695-2B4D-A216-49B448080C01}"/>
              </a:ext>
            </a:extLst>
          </p:cNvPr>
          <p:cNvSpPr>
            <a:spLocks noGrp="1"/>
          </p:cNvSpPr>
          <p:nvPr>
            <p:ph idx="1"/>
          </p:nvPr>
        </p:nvSpPr>
        <p:spPr>
          <a:xfrm>
            <a:off x="562709" y="1825625"/>
            <a:ext cx="11465168" cy="4351338"/>
          </a:xfrm>
        </p:spPr>
        <p:txBody>
          <a:bodyPr>
            <a:noAutofit/>
          </a:bodyPr>
          <a:lstStyle/>
          <a:p>
            <a:r>
              <a:rPr lang="en-US" dirty="0"/>
              <a:t>What does an aerospace engineer, for example, do?</a:t>
            </a:r>
          </a:p>
          <a:p>
            <a:r>
              <a:rPr lang="en-US" dirty="0"/>
              <a:t>What skills are needed?</a:t>
            </a:r>
          </a:p>
          <a:p>
            <a:r>
              <a:rPr lang="en-US" dirty="0"/>
              <a:t>What is the pay?</a:t>
            </a:r>
          </a:p>
          <a:p>
            <a:r>
              <a:rPr lang="en-US" dirty="0"/>
              <a:t>What is the career outlook?</a:t>
            </a:r>
          </a:p>
          <a:p>
            <a:r>
              <a:rPr lang="en-US" dirty="0"/>
              <a:t>Select the </a:t>
            </a:r>
            <a:r>
              <a:rPr lang="en-US" dirty="0">
                <a:hlinkClick r:id="rId2"/>
              </a:rPr>
              <a:t>STEM cluster</a:t>
            </a:r>
            <a:r>
              <a:rPr lang="en-US" dirty="0"/>
              <a:t> you prefer and investigate the career about which you want to teach your students. </a:t>
            </a:r>
          </a:p>
          <a:p>
            <a:r>
              <a:rPr lang="en-US" dirty="0"/>
              <a:t>Ex. Aerospace engineer (link: </a:t>
            </a:r>
            <a:r>
              <a:rPr lang="en-US" dirty="0">
                <a:hlinkClick r:id="rId3"/>
              </a:rPr>
              <a:t>https://www.careergirls.org/careers/aerospace-engineer/</a:t>
            </a:r>
            <a:endParaRPr lang="en-US" sz="1500" dirty="0"/>
          </a:p>
        </p:txBody>
      </p:sp>
    </p:spTree>
    <p:extLst>
      <p:ext uri="{BB962C8B-B14F-4D97-AF65-F5344CB8AC3E}">
        <p14:creationId xmlns:p14="http://schemas.microsoft.com/office/powerpoint/2010/main" val="1591032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F127-0973-6E48-A945-64DFC7504A5B}"/>
              </a:ext>
            </a:extLst>
          </p:cNvPr>
          <p:cNvSpPr>
            <a:spLocks noGrp="1"/>
          </p:cNvSpPr>
          <p:nvPr>
            <p:ph type="title"/>
          </p:nvPr>
        </p:nvSpPr>
        <p:spPr/>
        <p:txBody>
          <a:bodyPr/>
          <a:lstStyle/>
          <a:p>
            <a:r>
              <a:rPr lang="en-US" b="1" dirty="0"/>
              <a:t>Tools &amp; Questions to ask yourself and your students (2/2)</a:t>
            </a:r>
            <a:endParaRPr lang="en-US" dirty="0"/>
          </a:p>
        </p:txBody>
      </p:sp>
      <p:sp>
        <p:nvSpPr>
          <p:cNvPr id="3" name="Content Placeholder 2">
            <a:extLst>
              <a:ext uri="{FF2B5EF4-FFF2-40B4-BE49-F238E27FC236}">
                <a16:creationId xmlns:a16="http://schemas.microsoft.com/office/drawing/2014/main" id="{9B638E6B-2C47-FD47-9DCA-5C44528D538F}"/>
              </a:ext>
            </a:extLst>
          </p:cNvPr>
          <p:cNvSpPr>
            <a:spLocks noGrp="1"/>
          </p:cNvSpPr>
          <p:nvPr>
            <p:ph idx="1"/>
          </p:nvPr>
        </p:nvSpPr>
        <p:spPr/>
        <p:txBody>
          <a:bodyPr>
            <a:normAutofit fontScale="92500" lnSpcReduction="20000"/>
          </a:bodyPr>
          <a:lstStyle/>
          <a:p>
            <a:r>
              <a:rPr lang="en-US" b="1" i="1" u="sng" dirty="0"/>
              <a:t>Tools for a mentor:</a:t>
            </a:r>
            <a:endParaRPr lang="en-US" dirty="0"/>
          </a:p>
          <a:p>
            <a:r>
              <a:rPr lang="en-US" dirty="0"/>
              <a:t>The GROW Model</a:t>
            </a:r>
          </a:p>
          <a:p>
            <a:r>
              <a:rPr lang="en-US" dirty="0">
                <a:hlinkClick r:id="rId2"/>
              </a:rPr>
              <a:t>https://www.coachingcultureatwork.com/the-grow-model/</a:t>
            </a:r>
            <a:r>
              <a:rPr lang="en-US" dirty="0"/>
              <a:t> </a:t>
            </a:r>
          </a:p>
          <a:p>
            <a:r>
              <a:rPr lang="en-US" dirty="0"/>
              <a:t>GROW provides a framework for a coaching session, a conversation, a meeting or a project and is the best-known coaching model in the world today.</a:t>
            </a:r>
          </a:p>
          <a:p>
            <a:r>
              <a:rPr lang="en-US" b="1" i="1" u="sng" dirty="0"/>
              <a:t>Other tools for career-consulting</a:t>
            </a:r>
            <a:endParaRPr lang="en-US" dirty="0"/>
          </a:p>
          <a:p>
            <a:r>
              <a:rPr lang="en-US" dirty="0"/>
              <a:t>For an exercise use the Cool Career Facts to ask your student to remember the surprising and fun facts about the widely diverse careers. Help your students notice cool facts that might spark a student’s interest. What makes a career stand out? (link - Page 29: </a:t>
            </a:r>
            <a:r>
              <a:rPr lang="en-US" dirty="0">
                <a:hlinkClick r:id="rId3"/>
              </a:rPr>
              <a:t>https://www.careergirls.org/wp-content/uploads/2020/10/Teachers-Toolkit-Career-Girls-Guide-Oct-2020.pdf</a:t>
            </a:r>
            <a:r>
              <a:rPr lang="en-US" dirty="0"/>
              <a:t> </a:t>
            </a:r>
          </a:p>
          <a:p>
            <a:pPr marL="0" indent="0">
              <a:buNone/>
            </a:pPr>
            <a:endParaRPr lang="en-US" dirty="0"/>
          </a:p>
        </p:txBody>
      </p:sp>
    </p:spTree>
    <p:extLst>
      <p:ext uri="{BB962C8B-B14F-4D97-AF65-F5344CB8AC3E}">
        <p14:creationId xmlns:p14="http://schemas.microsoft.com/office/powerpoint/2010/main" val="2612878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1070-1633-C741-9210-E897050E13B4}"/>
              </a:ext>
            </a:extLst>
          </p:cNvPr>
          <p:cNvSpPr>
            <a:spLocks noGrp="1"/>
          </p:cNvSpPr>
          <p:nvPr>
            <p:ph type="title"/>
          </p:nvPr>
        </p:nvSpPr>
        <p:spPr/>
        <p:txBody>
          <a:bodyPr/>
          <a:lstStyle/>
          <a:p>
            <a:r>
              <a:rPr lang="en-US" b="1" dirty="0"/>
              <a:t>E-STEAM References:</a:t>
            </a:r>
          </a:p>
        </p:txBody>
      </p:sp>
      <p:sp>
        <p:nvSpPr>
          <p:cNvPr id="3" name="Content Placeholder 2">
            <a:extLst>
              <a:ext uri="{FF2B5EF4-FFF2-40B4-BE49-F238E27FC236}">
                <a16:creationId xmlns:a16="http://schemas.microsoft.com/office/drawing/2014/main" id="{16F8636F-7356-4741-AD94-F2F8608D490C}"/>
              </a:ext>
            </a:extLst>
          </p:cNvPr>
          <p:cNvSpPr>
            <a:spLocks noGrp="1"/>
          </p:cNvSpPr>
          <p:nvPr>
            <p:ph idx="1"/>
          </p:nvPr>
        </p:nvSpPr>
        <p:spPr/>
        <p:txBody>
          <a:bodyPr>
            <a:normAutofit fontScale="77500" lnSpcReduction="20000"/>
          </a:bodyPr>
          <a:lstStyle/>
          <a:p>
            <a:r>
              <a:rPr lang="en-US" dirty="0"/>
              <a:t>Article: Igniting Innovation: The Power of Entrepreneurial-STEM Learning in Higher </a:t>
            </a:r>
            <a:r>
              <a:rPr lang="en-US" dirty="0" err="1"/>
              <a:t>Education,Dr</a:t>
            </a:r>
            <a:r>
              <a:rPr lang="en-US" dirty="0"/>
              <a:t>. </a:t>
            </a:r>
            <a:r>
              <a:rPr lang="en-US" dirty="0" err="1"/>
              <a:t>Marwa</a:t>
            </a:r>
            <a:r>
              <a:rPr lang="en-US" dirty="0"/>
              <a:t> </a:t>
            </a:r>
            <a:r>
              <a:rPr lang="en-US" dirty="0" err="1"/>
              <a:t>Eltanahy</a:t>
            </a:r>
            <a:r>
              <a:rPr lang="en-US" dirty="0"/>
              <a:t>, Lecturer, Higher Colleges of </a:t>
            </a:r>
            <a:r>
              <a:rPr lang="en-US" dirty="0" err="1"/>
              <a:t>Technology,May</a:t>
            </a:r>
            <a:r>
              <a:rPr lang="en-US" dirty="0"/>
              <a:t> 25, 2023,</a:t>
            </a:r>
          </a:p>
          <a:p>
            <a:r>
              <a:rPr lang="en-US" dirty="0">
                <a:hlinkClick r:id="rId2"/>
              </a:rPr>
              <a:t>https://www.highereducationdigest.com/igniting-innovation-the-power-of-entrepreneurial-stem-learning-in-higher-education/#:~:text=In%20today's%20rapidly%20evolving%20world,STEM</a:t>
            </a:r>
            <a:r>
              <a:rPr lang="en-US" dirty="0"/>
              <a:t>)%20learning%20into%20their%20curricula </a:t>
            </a:r>
          </a:p>
          <a:p>
            <a:r>
              <a:rPr lang="en-US" dirty="0"/>
              <a:t>STEM vs. STEAM vs. Arts </a:t>
            </a:r>
            <a:r>
              <a:rPr lang="en-US" dirty="0" err="1"/>
              <a:t>Integration:A</a:t>
            </a:r>
            <a:r>
              <a:rPr lang="en-US" dirty="0"/>
              <a:t> Comparison Guide for Educators</a:t>
            </a:r>
          </a:p>
          <a:p>
            <a:r>
              <a:rPr lang="en-US" dirty="0">
                <a:hlinkClick r:id="rId3"/>
              </a:rPr>
              <a:t>https://artsintegration.com/2022/07/13/stem-vs-steam/</a:t>
            </a:r>
            <a:r>
              <a:rPr lang="en-US" dirty="0"/>
              <a:t> </a:t>
            </a:r>
          </a:p>
          <a:p>
            <a:r>
              <a:rPr lang="en-US" dirty="0"/>
              <a:t>Other resources:</a:t>
            </a:r>
          </a:p>
          <a:p>
            <a:r>
              <a:rPr lang="en-US" dirty="0"/>
              <a:t>A teacher’s guide</a:t>
            </a:r>
          </a:p>
          <a:p>
            <a:r>
              <a:rPr lang="en-US" dirty="0"/>
              <a:t>e-STEAM-</a:t>
            </a:r>
            <a:r>
              <a:rPr lang="en-US" dirty="0" err="1"/>
              <a:t>ed</a:t>
            </a:r>
            <a:r>
              <a:rPr lang="en-US" dirty="0"/>
              <a:t> Individuals: The significance of Art in STE(A)</a:t>
            </a:r>
            <a:r>
              <a:rPr lang="en-US" dirty="0" err="1"/>
              <a:t>M,Kristen</a:t>
            </a:r>
            <a:r>
              <a:rPr lang="en-US" dirty="0"/>
              <a:t> </a:t>
            </a:r>
            <a:r>
              <a:rPr lang="en-US" dirty="0" err="1"/>
              <a:t>Feigel</a:t>
            </a:r>
            <a:r>
              <a:rPr lang="en-US" dirty="0"/>
              <a:t>, Illinois Math and Science Academy</a:t>
            </a:r>
          </a:p>
          <a:p>
            <a:r>
              <a:rPr lang="en-US" dirty="0">
                <a:hlinkClick r:id="rId4"/>
              </a:rPr>
              <a:t>https://digitalcommons.imsa.edu/rl_cpg_4/15/</a:t>
            </a:r>
            <a:r>
              <a:rPr lang="en-US" dirty="0"/>
              <a:t> </a:t>
            </a:r>
          </a:p>
        </p:txBody>
      </p:sp>
    </p:spTree>
    <p:extLst>
      <p:ext uri="{BB962C8B-B14F-4D97-AF65-F5344CB8AC3E}">
        <p14:creationId xmlns:p14="http://schemas.microsoft.com/office/powerpoint/2010/main" val="1958747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01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FDD3-334D-834C-893D-BF5C5B1BA132}"/>
              </a:ext>
            </a:extLst>
          </p:cNvPr>
          <p:cNvSpPr>
            <a:spLocks noGrp="1"/>
          </p:cNvSpPr>
          <p:nvPr>
            <p:ph type="title"/>
          </p:nvPr>
        </p:nvSpPr>
        <p:spPr/>
        <p:txBody>
          <a:bodyPr/>
          <a:lstStyle/>
          <a:p>
            <a:r>
              <a:rPr lang="en-US" b="1" dirty="0"/>
              <a:t>Outcome of the module </a:t>
            </a:r>
            <a:endParaRPr lang="en-US" dirty="0"/>
          </a:p>
        </p:txBody>
      </p:sp>
      <p:sp>
        <p:nvSpPr>
          <p:cNvPr id="3" name="Content Placeholder 2">
            <a:extLst>
              <a:ext uri="{FF2B5EF4-FFF2-40B4-BE49-F238E27FC236}">
                <a16:creationId xmlns:a16="http://schemas.microsoft.com/office/drawing/2014/main" id="{1B057139-8376-3244-A5DC-09F536F13C48}"/>
              </a:ext>
            </a:extLst>
          </p:cNvPr>
          <p:cNvSpPr>
            <a:spLocks noGrp="1"/>
          </p:cNvSpPr>
          <p:nvPr>
            <p:ph idx="1"/>
          </p:nvPr>
        </p:nvSpPr>
        <p:spPr/>
        <p:txBody>
          <a:bodyPr/>
          <a:lstStyle/>
          <a:p>
            <a:pPr marL="0" indent="0">
              <a:buNone/>
            </a:pPr>
            <a:r>
              <a:rPr lang="en-US" dirty="0"/>
              <a:t>Trainees will find techniques and tools to use in supporting their students in their career exploration. Inspirational material in ESTEAM and the significance of role models are also provided here to be used as sources of inspiration for both educators and students. Educators will get an understanding on the how entrepreneurship is related to STEM and the Arts.</a:t>
            </a:r>
          </a:p>
          <a:p>
            <a:pPr marL="0" indent="0">
              <a:buNone/>
            </a:pPr>
            <a:endParaRPr lang="en-US" dirty="0"/>
          </a:p>
        </p:txBody>
      </p:sp>
    </p:spTree>
    <p:extLst>
      <p:ext uri="{BB962C8B-B14F-4D97-AF65-F5344CB8AC3E}">
        <p14:creationId xmlns:p14="http://schemas.microsoft.com/office/powerpoint/2010/main" val="3310958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BF67-BD7E-F14F-B9A3-6F4DCDB4199F}"/>
              </a:ext>
            </a:extLst>
          </p:cNvPr>
          <p:cNvSpPr>
            <a:spLocks noGrp="1"/>
          </p:cNvSpPr>
          <p:nvPr>
            <p:ph type="title"/>
          </p:nvPr>
        </p:nvSpPr>
        <p:spPr/>
        <p:txBody>
          <a:bodyPr>
            <a:normAutofit/>
          </a:bodyPr>
          <a:lstStyle/>
          <a:p>
            <a:r>
              <a:rPr lang="en-US" b="1" dirty="0"/>
              <a:t>STEM careers challenges and opportunities</a:t>
            </a:r>
          </a:p>
        </p:txBody>
      </p:sp>
      <p:sp>
        <p:nvSpPr>
          <p:cNvPr id="5" name="Content Placeholder 4">
            <a:extLst>
              <a:ext uri="{FF2B5EF4-FFF2-40B4-BE49-F238E27FC236}">
                <a16:creationId xmlns:a16="http://schemas.microsoft.com/office/drawing/2014/main" id="{D89F0346-3A06-7545-AA81-02137301A3BB}"/>
              </a:ext>
            </a:extLst>
          </p:cNvPr>
          <p:cNvSpPr>
            <a:spLocks noGrp="1"/>
          </p:cNvSpPr>
          <p:nvPr>
            <p:ph idx="1"/>
          </p:nvPr>
        </p:nvSpPr>
        <p:spPr>
          <a:xfrm>
            <a:off x="838200" y="1825625"/>
            <a:ext cx="10515600" cy="3231797"/>
          </a:xfrm>
        </p:spPr>
        <p:txBody>
          <a:bodyPr>
            <a:noAutofit/>
          </a:bodyPr>
          <a:lstStyle/>
          <a:p>
            <a:pPr marL="0" indent="0">
              <a:buNone/>
            </a:pPr>
            <a:r>
              <a:rPr lang="en-US" sz="2500" dirty="0"/>
              <a:t>According to data from Eurostat, the European Union’s statistics agency, there were more than 6.3 million female scientists and engineers in the EU in 2019, accounting for 41% of total employment in science and engineering</a:t>
            </a:r>
            <a:r>
              <a:rPr lang="en-US" sz="2500" baseline="30000" dirty="0"/>
              <a:t>1</a:t>
            </a:r>
            <a:r>
              <a:rPr lang="en-US" sz="2500" dirty="0"/>
              <a:t>. However, only 34% of graduates in STEM (science, technology, engineering and mathematics) fields in the EU were women in 2022. This proportion varied widely across the EU Member States, ranging from 55% in Lithuania to 28% in Luxemburg</a:t>
            </a:r>
            <a:r>
              <a:rPr lang="en-US" sz="2500" baseline="30000" dirty="0"/>
              <a:t>1</a:t>
            </a:r>
            <a:r>
              <a:rPr lang="en-US" sz="2500" dirty="0"/>
              <a:t>. The most common degree awarded to women in STEM in the EU was for management and administration</a:t>
            </a:r>
            <a:r>
              <a:rPr lang="en-US" sz="2500" baseline="30000" dirty="0"/>
              <a:t>3</a:t>
            </a:r>
            <a:r>
              <a:rPr lang="en-US" sz="2500" dirty="0"/>
              <a:t>. Some of the factors that may discourage women from pursuing careers in STEM include lack of confidence, stereotypes  and lack of role models</a:t>
            </a:r>
            <a:r>
              <a:rPr lang="en-US" sz="2500" baseline="30000" dirty="0"/>
              <a:t>4</a:t>
            </a:r>
            <a:r>
              <a:rPr lang="en-US" sz="2500" dirty="0"/>
              <a:t>.  </a:t>
            </a:r>
          </a:p>
        </p:txBody>
      </p:sp>
      <p:sp>
        <p:nvSpPr>
          <p:cNvPr id="6" name="TextBox 5">
            <a:extLst>
              <a:ext uri="{FF2B5EF4-FFF2-40B4-BE49-F238E27FC236}">
                <a16:creationId xmlns:a16="http://schemas.microsoft.com/office/drawing/2014/main" id="{7A380C8D-30F9-AE45-BAB9-D2645043874F}"/>
              </a:ext>
            </a:extLst>
          </p:cNvPr>
          <p:cNvSpPr txBox="1"/>
          <p:nvPr/>
        </p:nvSpPr>
        <p:spPr>
          <a:xfrm>
            <a:off x="993422" y="5825067"/>
            <a:ext cx="9268177" cy="923330"/>
          </a:xfrm>
          <a:prstGeom prst="rect">
            <a:avLst/>
          </a:prstGeom>
          <a:noFill/>
        </p:spPr>
        <p:txBody>
          <a:bodyPr wrap="square" rtlCol="0">
            <a:spAutoFit/>
          </a:bodyPr>
          <a:lstStyle/>
          <a:p>
            <a:r>
              <a:rPr lang="en-US" dirty="0"/>
              <a:t>1 </a:t>
            </a:r>
            <a:r>
              <a:rPr lang="en-US" dirty="0">
                <a:hlinkClick r:id="rId2"/>
              </a:rPr>
              <a:t>https://ec.europa.eu/eurostat/web/products-eurostat-news/-/edn-20210210-1</a:t>
            </a:r>
            <a:endParaRPr lang="en-US" dirty="0"/>
          </a:p>
          <a:p>
            <a:r>
              <a:rPr lang="en-US" dirty="0"/>
              <a:t>3 </a:t>
            </a:r>
            <a:r>
              <a:rPr lang="en-US" dirty="0">
                <a:hlinkClick r:id="rId3"/>
              </a:rPr>
              <a:t>https://ec.europa.eu/eurostat/statistics-explained/index.php?title=Tertiary_education_statistics</a:t>
            </a:r>
            <a:endParaRPr lang="en-US" dirty="0"/>
          </a:p>
          <a:p>
            <a:r>
              <a:rPr lang="en-US" dirty="0"/>
              <a:t>4 https://</a:t>
            </a:r>
            <a:r>
              <a:rPr lang="en-US" dirty="0" err="1"/>
              <a:t>knowhow.distrelec.com</a:t>
            </a:r>
            <a:r>
              <a:rPr lang="en-US" dirty="0"/>
              <a:t>/stem/women-in-stem-in-</a:t>
            </a:r>
            <a:r>
              <a:rPr lang="en-US" dirty="0" err="1"/>
              <a:t>eu</a:t>
            </a:r>
            <a:r>
              <a:rPr lang="en-US" dirty="0"/>
              <a:t>/</a:t>
            </a:r>
          </a:p>
        </p:txBody>
      </p:sp>
    </p:spTree>
    <p:extLst>
      <p:ext uri="{BB962C8B-B14F-4D97-AF65-F5344CB8AC3E}">
        <p14:creationId xmlns:p14="http://schemas.microsoft.com/office/powerpoint/2010/main" val="253062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C43B-4DC4-6440-B3A1-CA73C824B398}"/>
              </a:ext>
            </a:extLst>
          </p:cNvPr>
          <p:cNvSpPr>
            <a:spLocks noGrp="1"/>
          </p:cNvSpPr>
          <p:nvPr>
            <p:ph type="title"/>
          </p:nvPr>
        </p:nvSpPr>
        <p:spPr/>
        <p:txBody>
          <a:bodyPr/>
          <a:lstStyle/>
          <a:p>
            <a:r>
              <a:rPr lang="en-US" b="1" dirty="0"/>
              <a:t>Skills STEM professionals acquire in the educational </a:t>
            </a:r>
            <a:r>
              <a:rPr lang="en-US" b="1" dirty="0" err="1"/>
              <a:t>programmes</a:t>
            </a:r>
            <a:r>
              <a:rPr lang="en-US" b="1" dirty="0"/>
              <a:t> </a:t>
            </a:r>
          </a:p>
        </p:txBody>
      </p:sp>
      <p:sp>
        <p:nvSpPr>
          <p:cNvPr id="3" name="Content Placeholder 2">
            <a:extLst>
              <a:ext uri="{FF2B5EF4-FFF2-40B4-BE49-F238E27FC236}">
                <a16:creationId xmlns:a16="http://schemas.microsoft.com/office/drawing/2014/main" id="{C6DB10E5-F2E5-A644-B629-CE436A6A5E98}"/>
              </a:ext>
            </a:extLst>
          </p:cNvPr>
          <p:cNvSpPr>
            <a:spLocks noGrp="1"/>
          </p:cNvSpPr>
          <p:nvPr>
            <p:ph idx="1"/>
          </p:nvPr>
        </p:nvSpPr>
        <p:spPr/>
        <p:txBody>
          <a:bodyPr>
            <a:normAutofit lnSpcReduction="10000"/>
          </a:bodyPr>
          <a:lstStyle/>
          <a:p>
            <a:pPr marL="0" indent="0">
              <a:buNone/>
            </a:pPr>
            <a:r>
              <a:rPr lang="en-US" dirty="0"/>
              <a:t>Engineering students expect that the skills taught in engineering courses will be the skills they will use in the field. Engineering degree programs largely ignore a variety of areas of expertise and skills that are required to be successful.  Engineers need to be also good communicators, they need to be good managers, they need to be organized, and they need to understand the complexities of the relationship between the technical things they’re working on and other social processes. A narrow math and science emphasis disproportionately disadvantage women because it emphasizes male stereotyped skills while devaluing skills that are gender neutral or female-stereotyped, such as writing, communication, and managerial skills. </a:t>
            </a:r>
          </a:p>
          <a:p>
            <a:pPr marL="0" indent="0">
              <a:buNone/>
            </a:pPr>
            <a:endParaRPr lang="en-US" dirty="0"/>
          </a:p>
        </p:txBody>
      </p:sp>
    </p:spTree>
    <p:extLst>
      <p:ext uri="{BB962C8B-B14F-4D97-AF65-F5344CB8AC3E}">
        <p14:creationId xmlns:p14="http://schemas.microsoft.com/office/powerpoint/2010/main" val="1139311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930FD-D7DB-1E40-8746-108C0A0751B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b="1" kern="1200">
                <a:solidFill>
                  <a:schemeClr val="bg1"/>
                </a:solidFill>
                <a:latin typeface="+mj-lt"/>
                <a:ea typeface="+mj-ea"/>
                <a:cs typeface="+mj-cs"/>
              </a:rPr>
              <a:t>The skills will be used, trained and enhanced thanks to the STEM programs </a:t>
            </a:r>
          </a:p>
        </p:txBody>
      </p:sp>
      <p:graphicFrame>
        <p:nvGraphicFramePr>
          <p:cNvPr id="6" name="Table 5">
            <a:extLst>
              <a:ext uri="{FF2B5EF4-FFF2-40B4-BE49-F238E27FC236}">
                <a16:creationId xmlns:a16="http://schemas.microsoft.com/office/drawing/2014/main" id="{979661A0-CE20-CA4C-A1E1-5FECC8FE47CE}"/>
              </a:ext>
            </a:extLst>
          </p:cNvPr>
          <p:cNvGraphicFramePr>
            <a:graphicFrameLocks noGrp="1"/>
          </p:cNvGraphicFramePr>
          <p:nvPr>
            <p:extLst>
              <p:ext uri="{D42A27DB-BD31-4B8C-83A1-F6EECF244321}">
                <p14:modId xmlns:p14="http://schemas.microsoft.com/office/powerpoint/2010/main" val="2868132488"/>
              </p:ext>
            </p:extLst>
          </p:nvPr>
        </p:nvGraphicFramePr>
        <p:xfrm>
          <a:off x="1601107" y="1675227"/>
          <a:ext cx="8989787" cy="4394200"/>
        </p:xfrm>
        <a:graphic>
          <a:graphicData uri="http://schemas.openxmlformats.org/drawingml/2006/table">
            <a:tbl>
              <a:tblPr firstRow="1" bandRow="1">
                <a:tableStyleId>{00A15C55-8517-42AA-B614-E9B94910E393}</a:tableStyleId>
              </a:tblPr>
              <a:tblGrid>
                <a:gridCol w="1608326">
                  <a:extLst>
                    <a:ext uri="{9D8B030D-6E8A-4147-A177-3AD203B41FA5}">
                      <a16:colId xmlns:a16="http://schemas.microsoft.com/office/drawing/2014/main" val="1924496197"/>
                    </a:ext>
                  </a:extLst>
                </a:gridCol>
                <a:gridCol w="7381461">
                  <a:extLst>
                    <a:ext uri="{9D8B030D-6E8A-4147-A177-3AD203B41FA5}">
                      <a16:colId xmlns:a16="http://schemas.microsoft.com/office/drawing/2014/main" val="2935024942"/>
                    </a:ext>
                  </a:extLst>
                </a:gridCol>
              </a:tblGrid>
              <a:tr h="341599">
                <a:tc>
                  <a:txBody>
                    <a:bodyPr/>
                    <a:lstStyle/>
                    <a:p>
                      <a:r>
                        <a:rPr lang="en-US" sz="1500"/>
                        <a:t>Skills</a:t>
                      </a:r>
                    </a:p>
                  </a:txBody>
                  <a:tcPr marL="77636" marR="77636" marT="38818" marB="38818"/>
                </a:tc>
                <a:tc>
                  <a:txBody>
                    <a:bodyPr/>
                    <a:lstStyle/>
                    <a:p>
                      <a:r>
                        <a:rPr lang="en-US" sz="1500"/>
                        <a:t>Value</a:t>
                      </a:r>
                    </a:p>
                  </a:txBody>
                  <a:tcPr marL="77636" marR="77636" marT="38818" marB="38818"/>
                </a:tc>
                <a:extLst>
                  <a:ext uri="{0D108BD9-81ED-4DB2-BD59-A6C34878D82A}">
                    <a16:rowId xmlns:a16="http://schemas.microsoft.com/office/drawing/2014/main" val="3476917306"/>
                  </a:ext>
                </a:extLst>
              </a:tr>
              <a:tr h="574507">
                <a:tc>
                  <a:txBody>
                    <a:bodyPr/>
                    <a:lstStyle/>
                    <a:p>
                      <a:r>
                        <a:rPr lang="en-US" sz="1500" kern="1200">
                          <a:effectLst/>
                        </a:rPr>
                        <a:t>Problem solving </a:t>
                      </a:r>
                      <a:endParaRPr lang="en-US" sz="1500"/>
                    </a:p>
                  </a:txBody>
                  <a:tcPr marL="77636" marR="77636" marT="38818" marB="38818"/>
                </a:tc>
                <a:tc>
                  <a:txBody>
                    <a:bodyPr/>
                    <a:lstStyle/>
                    <a:p>
                      <a:r>
                        <a:rPr lang="en-US" sz="1500" kern="1200">
                          <a:effectLst/>
                        </a:rPr>
                        <a:t>Capacity to analyze a problem, design potential solutions identify effective implementation processes </a:t>
                      </a:r>
                      <a:endParaRPr lang="en-US" sz="1500"/>
                    </a:p>
                  </a:txBody>
                  <a:tcPr marL="77636" marR="77636" marT="38818" marB="38818"/>
                </a:tc>
                <a:extLst>
                  <a:ext uri="{0D108BD9-81ED-4DB2-BD59-A6C34878D82A}">
                    <a16:rowId xmlns:a16="http://schemas.microsoft.com/office/drawing/2014/main" val="4199115126"/>
                  </a:ext>
                </a:extLst>
              </a:tr>
              <a:tr h="1506139">
                <a:tc>
                  <a:txBody>
                    <a:bodyPr/>
                    <a:lstStyle/>
                    <a:p>
                      <a:r>
                        <a:rPr lang="en-US" sz="1500" kern="1200">
                          <a:effectLst/>
                        </a:rPr>
                        <a:t>Critical thinking</a:t>
                      </a:r>
                      <a:r>
                        <a:rPr lang="en-US" sz="1500">
                          <a:effectLst/>
                        </a:rPr>
                        <a:t> </a:t>
                      </a:r>
                      <a:endParaRPr lang="en-US" sz="1500"/>
                    </a:p>
                  </a:txBody>
                  <a:tcPr marL="77636" marR="77636" marT="38818" marB="38818"/>
                </a:tc>
                <a:tc>
                  <a:txBody>
                    <a:bodyPr/>
                    <a:lstStyle/>
                    <a:p>
                      <a:r>
                        <a:rPr lang="en-US" sz="1500" kern="1200">
                          <a:effectLst/>
                        </a:rPr>
                        <a:t>Critical thinking is the ability to assess facts, conflicting theories or circumstances before making an informed judgement. By developing these skills, you can learn to make work decisions based on rationality rather than emotion, increasing the likelihood that they deliver success. For STEM careers, critical thinking skills could help you to create effective solutions to varied challenges, such as writing long-term investment strategies or creating safe and compliant civil engineering plans.</a:t>
                      </a:r>
                      <a:r>
                        <a:rPr lang="en-US" sz="1500">
                          <a:effectLst/>
                        </a:rPr>
                        <a:t> </a:t>
                      </a:r>
                      <a:endParaRPr lang="en-US" sz="1500"/>
                    </a:p>
                  </a:txBody>
                  <a:tcPr marL="77636" marR="77636" marT="38818" marB="38818"/>
                </a:tc>
                <a:extLst>
                  <a:ext uri="{0D108BD9-81ED-4DB2-BD59-A6C34878D82A}">
                    <a16:rowId xmlns:a16="http://schemas.microsoft.com/office/drawing/2014/main" val="2642028584"/>
                  </a:ext>
                </a:extLst>
              </a:tr>
              <a:tr h="1971955">
                <a:tc>
                  <a:txBody>
                    <a:bodyPr/>
                    <a:lstStyle/>
                    <a:p>
                      <a:r>
                        <a:rPr lang="en-US" sz="1500" kern="1200">
                          <a:effectLst/>
                        </a:rPr>
                        <a:t>Creativity</a:t>
                      </a:r>
                      <a:r>
                        <a:rPr lang="en-US" sz="1500">
                          <a:effectLst/>
                        </a:rPr>
                        <a:t> </a:t>
                      </a:r>
                      <a:endParaRPr lang="en-US" sz="1500"/>
                    </a:p>
                  </a:txBody>
                  <a:tcPr marL="77636" marR="77636" marT="38818" marB="38818"/>
                </a:tc>
                <a:tc>
                  <a:txBody>
                    <a:bodyPr/>
                    <a:lstStyle/>
                    <a:p>
                      <a:r>
                        <a:rPr lang="en-US" sz="1500" kern="1200">
                          <a:effectLst/>
                        </a:rPr>
                        <a:t>Ability to innovate and be able to see new ways of doing things. Creativity allows us to improve systems and make them more efficient and reliable. It leads to alternative pathways and inventions. </a:t>
                      </a:r>
                    </a:p>
                    <a:p>
                      <a:r>
                        <a:rPr lang="en-US" sz="1500" kern="1200">
                          <a:effectLst/>
                        </a:rPr>
                        <a:t>Creativity involves using critical thought processes to create innovative solutions to new or existing problems. To think creatively, it is important that you are open-minded about untested ideas and can willingly experiment with alternative solutions. Though new ideas may not bring success on a regular basis, they may occasionally help you to reduce production costs or more effectively meet market demand</a:t>
                      </a:r>
                      <a:endParaRPr lang="en-US" sz="1500" kern="1200">
                        <a:solidFill>
                          <a:schemeClr val="dk1"/>
                        </a:solidFill>
                        <a:effectLst/>
                        <a:latin typeface="+mn-lt"/>
                        <a:ea typeface="+mn-ea"/>
                        <a:cs typeface="+mn-cs"/>
                      </a:endParaRPr>
                    </a:p>
                  </a:txBody>
                  <a:tcPr marL="77636" marR="77636" marT="38818" marB="38818"/>
                </a:tc>
                <a:extLst>
                  <a:ext uri="{0D108BD9-81ED-4DB2-BD59-A6C34878D82A}">
                    <a16:rowId xmlns:a16="http://schemas.microsoft.com/office/drawing/2014/main" val="4243726578"/>
                  </a:ext>
                </a:extLst>
              </a:tr>
            </a:tbl>
          </a:graphicData>
        </a:graphic>
      </p:graphicFrame>
    </p:spTree>
    <p:extLst>
      <p:ext uri="{BB962C8B-B14F-4D97-AF65-F5344CB8AC3E}">
        <p14:creationId xmlns:p14="http://schemas.microsoft.com/office/powerpoint/2010/main" val="14877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930FD-D7DB-1E40-8746-108C0A0751B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b="1" kern="1200">
                <a:solidFill>
                  <a:schemeClr val="bg1"/>
                </a:solidFill>
                <a:latin typeface="+mj-lt"/>
                <a:ea typeface="+mj-ea"/>
                <a:cs typeface="+mj-cs"/>
              </a:rPr>
              <a:t>The skills will be used, trained and enhanced thanks to the STEM programs </a:t>
            </a:r>
          </a:p>
        </p:txBody>
      </p:sp>
      <p:graphicFrame>
        <p:nvGraphicFramePr>
          <p:cNvPr id="6" name="Table 5">
            <a:extLst>
              <a:ext uri="{FF2B5EF4-FFF2-40B4-BE49-F238E27FC236}">
                <a16:creationId xmlns:a16="http://schemas.microsoft.com/office/drawing/2014/main" id="{979661A0-CE20-CA4C-A1E1-5FECC8FE47CE}"/>
              </a:ext>
            </a:extLst>
          </p:cNvPr>
          <p:cNvGraphicFramePr>
            <a:graphicFrameLocks noGrp="1"/>
          </p:cNvGraphicFramePr>
          <p:nvPr>
            <p:extLst>
              <p:ext uri="{D42A27DB-BD31-4B8C-83A1-F6EECF244321}">
                <p14:modId xmlns:p14="http://schemas.microsoft.com/office/powerpoint/2010/main" val="72896531"/>
              </p:ext>
            </p:extLst>
          </p:nvPr>
        </p:nvGraphicFramePr>
        <p:xfrm>
          <a:off x="1207671" y="1675227"/>
          <a:ext cx="9776659" cy="4399767"/>
        </p:xfrm>
        <a:graphic>
          <a:graphicData uri="http://schemas.openxmlformats.org/drawingml/2006/table">
            <a:tbl>
              <a:tblPr firstRow="1" bandRow="1">
                <a:tableStyleId>{00A15C55-8517-42AA-B614-E9B94910E393}</a:tableStyleId>
              </a:tblPr>
              <a:tblGrid>
                <a:gridCol w="1743894">
                  <a:extLst>
                    <a:ext uri="{9D8B030D-6E8A-4147-A177-3AD203B41FA5}">
                      <a16:colId xmlns:a16="http://schemas.microsoft.com/office/drawing/2014/main" val="1924496197"/>
                    </a:ext>
                  </a:extLst>
                </a:gridCol>
                <a:gridCol w="8032765">
                  <a:extLst>
                    <a:ext uri="{9D8B030D-6E8A-4147-A177-3AD203B41FA5}">
                      <a16:colId xmlns:a16="http://schemas.microsoft.com/office/drawing/2014/main" val="2935024942"/>
                    </a:ext>
                  </a:extLst>
                </a:gridCol>
              </a:tblGrid>
              <a:tr h="370393">
                <a:tc>
                  <a:txBody>
                    <a:bodyPr/>
                    <a:lstStyle/>
                    <a:p>
                      <a:r>
                        <a:rPr lang="en-US" sz="1700"/>
                        <a:t>Skills</a:t>
                      </a:r>
                    </a:p>
                  </a:txBody>
                  <a:tcPr marL="84180" marR="84180" marT="42090" marB="42090"/>
                </a:tc>
                <a:tc>
                  <a:txBody>
                    <a:bodyPr/>
                    <a:lstStyle/>
                    <a:p>
                      <a:r>
                        <a:rPr lang="en-US" sz="1700"/>
                        <a:t>Value</a:t>
                      </a:r>
                    </a:p>
                  </a:txBody>
                  <a:tcPr marL="84180" marR="84180" marT="42090" marB="42090"/>
                </a:tc>
                <a:extLst>
                  <a:ext uri="{0D108BD9-81ED-4DB2-BD59-A6C34878D82A}">
                    <a16:rowId xmlns:a16="http://schemas.microsoft.com/office/drawing/2014/main" val="3476917306"/>
                  </a:ext>
                </a:extLst>
              </a:tr>
              <a:tr h="1633094">
                <a:tc>
                  <a:txBody>
                    <a:bodyPr/>
                    <a:lstStyle/>
                    <a:p>
                      <a:r>
                        <a:rPr lang="en-US" sz="1700" kern="1200">
                          <a:solidFill>
                            <a:schemeClr val="dk1"/>
                          </a:solidFill>
                          <a:effectLst/>
                          <a:latin typeface="+mn-lt"/>
                          <a:ea typeface="+mn-ea"/>
                          <a:cs typeface="+mn-cs"/>
                        </a:rPr>
                        <a:t>Resilience</a:t>
                      </a:r>
                      <a:r>
                        <a:rPr lang="en-US" sz="1700">
                          <a:effectLst/>
                        </a:rPr>
                        <a:t> </a:t>
                      </a:r>
                      <a:endParaRPr lang="en-US" sz="1700"/>
                    </a:p>
                  </a:txBody>
                  <a:tcPr marL="84180" marR="84180" marT="42090" marB="42090"/>
                </a:tc>
                <a:tc>
                  <a:txBody>
                    <a:bodyPr/>
                    <a:lstStyle/>
                    <a:p>
                      <a:r>
                        <a:rPr lang="en-US" sz="1700" kern="1200">
                          <a:solidFill>
                            <a:schemeClr val="dk1"/>
                          </a:solidFill>
                          <a:effectLst/>
                          <a:latin typeface="+mn-lt"/>
                          <a:ea typeface="+mn-ea"/>
                          <a:cs typeface="+mn-cs"/>
                        </a:rPr>
                        <a:t>Resilience is an ability to overcome disappointment, stress and self-doubt to secure career success. These successes may be either immediate or long-term in nature, ranging from completing a project on time to earning promotions. For STEM careers, resilience can help you retain faith in your ability to make effective decisions and deliver research breakthroughs even after past failures. If you remain upbeat under pressure, you can learn from past mistakes.</a:t>
                      </a:r>
                      <a:r>
                        <a:rPr lang="en-US" sz="1700">
                          <a:effectLst/>
                        </a:rPr>
                        <a:t> </a:t>
                      </a:r>
                      <a:endParaRPr lang="en-US" sz="1700"/>
                    </a:p>
                  </a:txBody>
                  <a:tcPr marL="84180" marR="84180" marT="42090" marB="42090"/>
                </a:tc>
                <a:extLst>
                  <a:ext uri="{0D108BD9-81ED-4DB2-BD59-A6C34878D82A}">
                    <a16:rowId xmlns:a16="http://schemas.microsoft.com/office/drawing/2014/main" val="4199115126"/>
                  </a:ext>
                </a:extLst>
              </a:tr>
              <a:tr h="2390714">
                <a:tc>
                  <a:txBody>
                    <a:bodyPr/>
                    <a:lstStyle/>
                    <a:p>
                      <a:r>
                        <a:rPr lang="en-US" sz="1700" kern="1200">
                          <a:solidFill>
                            <a:schemeClr val="dk1"/>
                          </a:solidFill>
                          <a:effectLst/>
                          <a:latin typeface="+mn-lt"/>
                          <a:ea typeface="+mn-ea"/>
                          <a:cs typeface="+mn-cs"/>
                        </a:rPr>
                        <a:t>Data analysis </a:t>
                      </a:r>
                      <a:endParaRPr lang="en-US" sz="1700"/>
                    </a:p>
                  </a:txBody>
                  <a:tcPr marL="84180" marR="84180" marT="42090" marB="42090"/>
                </a:tc>
                <a:tc>
                  <a:txBody>
                    <a:bodyPr/>
                    <a:lstStyle/>
                    <a:p>
                      <a:r>
                        <a:rPr lang="en-US" sz="1700" kern="1200">
                          <a:solidFill>
                            <a:schemeClr val="dk1"/>
                          </a:solidFill>
                          <a:effectLst/>
                          <a:latin typeface="+mn-lt"/>
                          <a:ea typeface="+mn-ea"/>
                          <a:cs typeface="+mn-cs"/>
                        </a:rPr>
                        <a:t>Data analysis involves interpreting vast pools of statistical or factual data to identify trends. If they're relevant to the firm's commercial direction, you could then use these trends to inform future projects. For example, as a medical researcher, you can study patients' age, medical history and socioeconomic data to gauge different groups' susceptibility to certain illnesses. You may then propose new treatment options tailored to suit these groups' lifestyles or wealth, such as by developing cheaper or easier-to-prescribe drugs. If you could use data to clearly link phenomenons' cause and effect, you can help organisations to solve socio-economic problems.</a:t>
                      </a:r>
                      <a:r>
                        <a:rPr lang="en-US" sz="1700">
                          <a:effectLst/>
                        </a:rPr>
                        <a:t> </a:t>
                      </a:r>
                      <a:endParaRPr lang="en-US" sz="1700"/>
                    </a:p>
                  </a:txBody>
                  <a:tcPr marL="84180" marR="84180" marT="42090" marB="42090"/>
                </a:tc>
                <a:extLst>
                  <a:ext uri="{0D108BD9-81ED-4DB2-BD59-A6C34878D82A}">
                    <a16:rowId xmlns:a16="http://schemas.microsoft.com/office/drawing/2014/main" val="2642028584"/>
                  </a:ext>
                </a:extLst>
              </a:tr>
            </a:tbl>
          </a:graphicData>
        </a:graphic>
      </p:graphicFrame>
    </p:spTree>
    <p:extLst>
      <p:ext uri="{BB962C8B-B14F-4D97-AF65-F5344CB8AC3E}">
        <p14:creationId xmlns:p14="http://schemas.microsoft.com/office/powerpoint/2010/main" val="417050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930FD-D7DB-1E40-8746-108C0A0751B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b="1" kern="1200">
                <a:solidFill>
                  <a:schemeClr val="bg1"/>
                </a:solidFill>
                <a:latin typeface="+mj-lt"/>
                <a:ea typeface="+mj-ea"/>
                <a:cs typeface="+mj-cs"/>
              </a:rPr>
              <a:t>The skills will be used, trained and enhanced thanks to the STEM programs </a:t>
            </a:r>
          </a:p>
        </p:txBody>
      </p:sp>
      <p:graphicFrame>
        <p:nvGraphicFramePr>
          <p:cNvPr id="6" name="Table 5">
            <a:extLst>
              <a:ext uri="{FF2B5EF4-FFF2-40B4-BE49-F238E27FC236}">
                <a16:creationId xmlns:a16="http://schemas.microsoft.com/office/drawing/2014/main" id="{979661A0-CE20-CA4C-A1E1-5FECC8FE47CE}"/>
              </a:ext>
            </a:extLst>
          </p:cNvPr>
          <p:cNvGraphicFramePr>
            <a:graphicFrameLocks noGrp="1"/>
          </p:cNvGraphicFramePr>
          <p:nvPr>
            <p:extLst>
              <p:ext uri="{D42A27DB-BD31-4B8C-83A1-F6EECF244321}">
                <p14:modId xmlns:p14="http://schemas.microsoft.com/office/powerpoint/2010/main" val="2336426926"/>
              </p:ext>
            </p:extLst>
          </p:nvPr>
        </p:nvGraphicFramePr>
        <p:xfrm>
          <a:off x="643467" y="2045939"/>
          <a:ext cx="10905067" cy="3664168"/>
        </p:xfrm>
        <a:graphic>
          <a:graphicData uri="http://schemas.openxmlformats.org/drawingml/2006/table">
            <a:tbl>
              <a:tblPr firstRow="1" bandRow="1">
                <a:tableStyleId>{00A15C55-8517-42AA-B614-E9B94910E393}</a:tableStyleId>
              </a:tblPr>
              <a:tblGrid>
                <a:gridCol w="2060875">
                  <a:extLst>
                    <a:ext uri="{9D8B030D-6E8A-4147-A177-3AD203B41FA5}">
                      <a16:colId xmlns:a16="http://schemas.microsoft.com/office/drawing/2014/main" val="1924496197"/>
                    </a:ext>
                  </a:extLst>
                </a:gridCol>
                <a:gridCol w="8844192">
                  <a:extLst>
                    <a:ext uri="{9D8B030D-6E8A-4147-A177-3AD203B41FA5}">
                      <a16:colId xmlns:a16="http://schemas.microsoft.com/office/drawing/2014/main" val="2935024942"/>
                    </a:ext>
                  </a:extLst>
                </a:gridCol>
              </a:tblGrid>
              <a:tr h="326671">
                <a:tc>
                  <a:txBody>
                    <a:bodyPr/>
                    <a:lstStyle/>
                    <a:p>
                      <a:r>
                        <a:rPr lang="en-US" sz="1500"/>
                        <a:t>Skills</a:t>
                      </a:r>
                    </a:p>
                  </a:txBody>
                  <a:tcPr marL="74243" marR="74243" marT="37122" marB="37122"/>
                </a:tc>
                <a:tc>
                  <a:txBody>
                    <a:bodyPr/>
                    <a:lstStyle/>
                    <a:p>
                      <a:r>
                        <a:rPr lang="en-US" sz="1500"/>
                        <a:t>Value</a:t>
                      </a:r>
                    </a:p>
                  </a:txBody>
                  <a:tcPr marL="74243" marR="74243" marT="37122" marB="37122"/>
                </a:tc>
                <a:extLst>
                  <a:ext uri="{0D108BD9-81ED-4DB2-BD59-A6C34878D82A}">
                    <a16:rowId xmlns:a16="http://schemas.microsoft.com/office/drawing/2014/main" val="3476917306"/>
                  </a:ext>
                </a:extLst>
              </a:tr>
              <a:tr h="1663053">
                <a:tc>
                  <a:txBody>
                    <a:bodyPr/>
                    <a:lstStyle/>
                    <a:p>
                      <a:r>
                        <a:rPr lang="en-US" sz="1500" kern="1200">
                          <a:solidFill>
                            <a:schemeClr val="dk1"/>
                          </a:solidFill>
                          <a:effectLst/>
                          <a:latin typeface="+mn-lt"/>
                          <a:ea typeface="+mn-ea"/>
                          <a:cs typeface="+mn-cs"/>
                        </a:rPr>
                        <a:t>Teamwork </a:t>
                      </a:r>
                      <a:endParaRPr lang="en-US" sz="1500"/>
                    </a:p>
                  </a:txBody>
                  <a:tcPr marL="74243" marR="74243" marT="37122" marB="37122"/>
                </a:tc>
                <a:tc>
                  <a:txBody>
                    <a:bodyPr/>
                    <a:lstStyle/>
                    <a:p>
                      <a:r>
                        <a:rPr lang="en-US" sz="1500" kern="1200">
                          <a:solidFill>
                            <a:schemeClr val="dk1"/>
                          </a:solidFill>
                          <a:effectLst/>
                          <a:latin typeface="+mn-lt"/>
                          <a:ea typeface="+mn-ea"/>
                          <a:cs typeface="+mn-cs"/>
                        </a:rPr>
                        <a:t>Teamwork skills allow you to closely collaborate with colleagues or clients, exchanging insights and providing practical support to meet project goals. By being an effective team player, you can more easily appreciate the emotional and financial interests of different stakeholders, before designing solutions that can balance these expectations. This might help minimise staff turnover by reassuring colleagues that your organisation values their contribution at work. Examples of teamwork skills include conflict resolution, active listening and being reliable. By having these skills, you could build a more cooperative workplace culture as colleagues trust you to act in their best interests.</a:t>
                      </a:r>
                      <a:r>
                        <a:rPr lang="en-US" sz="1500">
                          <a:effectLst/>
                        </a:rPr>
                        <a:t> </a:t>
                      </a:r>
                      <a:endParaRPr lang="en-US" sz="1500"/>
                    </a:p>
                  </a:txBody>
                  <a:tcPr marL="74243" marR="74243" marT="37122" marB="37122"/>
                </a:tc>
                <a:extLst>
                  <a:ext uri="{0D108BD9-81ED-4DB2-BD59-A6C34878D82A}">
                    <a16:rowId xmlns:a16="http://schemas.microsoft.com/office/drawing/2014/main" val="4199115126"/>
                  </a:ext>
                </a:extLst>
              </a:tr>
              <a:tr h="1663053">
                <a:tc>
                  <a:txBody>
                    <a:bodyPr/>
                    <a:lstStyle/>
                    <a:p>
                      <a:r>
                        <a:rPr lang="en-US" sz="1500" kern="1200">
                          <a:solidFill>
                            <a:schemeClr val="dk1"/>
                          </a:solidFill>
                          <a:effectLst/>
                          <a:latin typeface="+mn-lt"/>
                          <a:ea typeface="+mn-ea"/>
                          <a:cs typeface="+mn-cs"/>
                        </a:rPr>
                        <a:t>Openness to criticism  </a:t>
                      </a:r>
                      <a:endParaRPr lang="en-US" sz="1500"/>
                    </a:p>
                  </a:txBody>
                  <a:tcPr marL="74243" marR="74243" marT="37122" marB="37122"/>
                </a:tc>
                <a:tc>
                  <a:txBody>
                    <a:bodyPr/>
                    <a:lstStyle/>
                    <a:p>
                      <a:r>
                        <a:rPr lang="en-US" sz="1500" kern="1200">
                          <a:solidFill>
                            <a:schemeClr val="dk1"/>
                          </a:solidFill>
                          <a:effectLst/>
                          <a:latin typeface="+mn-lt"/>
                          <a:ea typeface="+mn-ea"/>
                          <a:cs typeface="+mn-cs"/>
                        </a:rPr>
                        <a:t>Another key STEM skill is being open to criticism from colleagues, clients and customers. Professional feedback can provide insights into how you may improve your own performance at work, meet targets more quickly or efficiently and increase revenue generation. By acknowledging feedback, you can find out which elements of your professional profile require improvement and notice personality flaws that you might otherwise overlook. You may then deploy this information to adapt existing work processes or output targets. Accepting feedback also proves that you value your counterparts' professional opinions, encouraging future cooperation.</a:t>
                      </a:r>
                      <a:r>
                        <a:rPr lang="en-US" sz="1500">
                          <a:effectLst/>
                        </a:rPr>
                        <a:t> </a:t>
                      </a:r>
                      <a:endParaRPr lang="en-US" sz="1500"/>
                    </a:p>
                  </a:txBody>
                  <a:tcPr marL="74243" marR="74243" marT="37122" marB="37122"/>
                </a:tc>
                <a:extLst>
                  <a:ext uri="{0D108BD9-81ED-4DB2-BD59-A6C34878D82A}">
                    <a16:rowId xmlns:a16="http://schemas.microsoft.com/office/drawing/2014/main" val="2642028584"/>
                  </a:ext>
                </a:extLst>
              </a:tr>
            </a:tbl>
          </a:graphicData>
        </a:graphic>
      </p:graphicFrame>
    </p:spTree>
    <p:extLst>
      <p:ext uri="{BB962C8B-B14F-4D97-AF65-F5344CB8AC3E}">
        <p14:creationId xmlns:p14="http://schemas.microsoft.com/office/powerpoint/2010/main" val="111718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930FD-D7DB-1E40-8746-108C0A0751B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700" b="1" kern="1200">
                <a:solidFill>
                  <a:schemeClr val="bg1"/>
                </a:solidFill>
                <a:latin typeface="+mj-lt"/>
                <a:ea typeface="+mj-ea"/>
                <a:cs typeface="+mj-cs"/>
              </a:rPr>
              <a:t>The skills will be used, trained and enhanced thanks to the STEM programs </a:t>
            </a:r>
          </a:p>
        </p:txBody>
      </p:sp>
      <p:graphicFrame>
        <p:nvGraphicFramePr>
          <p:cNvPr id="6" name="Table 5">
            <a:extLst>
              <a:ext uri="{FF2B5EF4-FFF2-40B4-BE49-F238E27FC236}">
                <a16:creationId xmlns:a16="http://schemas.microsoft.com/office/drawing/2014/main" id="{979661A0-CE20-CA4C-A1E1-5FECC8FE47CE}"/>
              </a:ext>
            </a:extLst>
          </p:cNvPr>
          <p:cNvGraphicFramePr>
            <a:graphicFrameLocks noGrp="1"/>
          </p:cNvGraphicFramePr>
          <p:nvPr>
            <p:extLst>
              <p:ext uri="{D42A27DB-BD31-4B8C-83A1-F6EECF244321}">
                <p14:modId xmlns:p14="http://schemas.microsoft.com/office/powerpoint/2010/main" val="2303186336"/>
              </p:ext>
            </p:extLst>
          </p:nvPr>
        </p:nvGraphicFramePr>
        <p:xfrm>
          <a:off x="643467" y="1680771"/>
          <a:ext cx="10905067" cy="4383113"/>
        </p:xfrm>
        <a:graphic>
          <a:graphicData uri="http://schemas.openxmlformats.org/drawingml/2006/table">
            <a:tbl>
              <a:tblPr firstRow="1" bandRow="1">
                <a:tableStyleId>{00A15C55-8517-42AA-B614-E9B94910E393}</a:tableStyleId>
              </a:tblPr>
              <a:tblGrid>
                <a:gridCol w="1521490">
                  <a:extLst>
                    <a:ext uri="{9D8B030D-6E8A-4147-A177-3AD203B41FA5}">
                      <a16:colId xmlns:a16="http://schemas.microsoft.com/office/drawing/2014/main" val="1924496197"/>
                    </a:ext>
                  </a:extLst>
                </a:gridCol>
                <a:gridCol w="9383577">
                  <a:extLst>
                    <a:ext uri="{9D8B030D-6E8A-4147-A177-3AD203B41FA5}">
                      <a16:colId xmlns:a16="http://schemas.microsoft.com/office/drawing/2014/main" val="2935024942"/>
                    </a:ext>
                  </a:extLst>
                </a:gridCol>
              </a:tblGrid>
              <a:tr h="538707">
                <a:tc>
                  <a:txBody>
                    <a:bodyPr/>
                    <a:lstStyle/>
                    <a:p>
                      <a:r>
                        <a:rPr lang="en-US" sz="2400"/>
                        <a:t>Skills</a:t>
                      </a:r>
                    </a:p>
                  </a:txBody>
                  <a:tcPr marL="122433" marR="122433" marT="61217" marB="61217"/>
                </a:tc>
                <a:tc>
                  <a:txBody>
                    <a:bodyPr/>
                    <a:lstStyle/>
                    <a:p>
                      <a:r>
                        <a:rPr lang="en-US" sz="2400"/>
                        <a:t>Value</a:t>
                      </a:r>
                    </a:p>
                  </a:txBody>
                  <a:tcPr marL="122433" marR="122433" marT="61217" marB="61217"/>
                </a:tc>
                <a:extLst>
                  <a:ext uri="{0D108BD9-81ED-4DB2-BD59-A6C34878D82A}">
                    <a16:rowId xmlns:a16="http://schemas.microsoft.com/office/drawing/2014/main" val="3476917306"/>
                  </a:ext>
                </a:extLst>
              </a:tr>
              <a:tr h="3844406">
                <a:tc>
                  <a:txBody>
                    <a:bodyPr/>
                    <a:lstStyle/>
                    <a:p>
                      <a:r>
                        <a:rPr lang="en-US" sz="2400" kern="1200">
                          <a:solidFill>
                            <a:schemeClr val="dk1"/>
                          </a:solidFill>
                          <a:effectLst/>
                          <a:latin typeface="+mn-lt"/>
                          <a:ea typeface="+mn-ea"/>
                          <a:cs typeface="+mn-cs"/>
                        </a:rPr>
                        <a:t>IT skills</a:t>
                      </a:r>
                      <a:r>
                        <a:rPr lang="en-US" sz="2400">
                          <a:effectLst/>
                        </a:rPr>
                        <a:t> </a:t>
                      </a:r>
                      <a:endParaRPr lang="en-US" sz="2400"/>
                    </a:p>
                  </a:txBody>
                  <a:tcPr marL="122433" marR="122433" marT="61217" marB="61217"/>
                </a:tc>
                <a:tc>
                  <a:txBody>
                    <a:bodyPr/>
                    <a:lstStyle/>
                    <a:p>
                      <a:r>
                        <a:rPr lang="en-US" sz="2400" kern="1200" dirty="0">
                          <a:solidFill>
                            <a:schemeClr val="dk1"/>
                          </a:solidFill>
                          <a:effectLst/>
                          <a:latin typeface="+mn-lt"/>
                          <a:ea typeface="+mn-ea"/>
                          <a:cs typeface="+mn-cs"/>
                        </a:rPr>
                        <a:t>You could also greatly benefit from developing IT skills, though the exact nature of these skills can vary based on your chosen STEM career. The term 'IT skills' covers proficiency in using various technology products, such as word processing apps, coding languages or asset trading software. You can take varied steps to develop IT skills. For example, if you're seeking employment as a stockbroker, you might either enroll on an asset trading course or use a free trading simulator. Contrastingly, to become an app developer, you might earn a computer science degree or enroll in a coding training course.</a:t>
                      </a:r>
                      <a:r>
                        <a:rPr lang="en-US" sz="2400" dirty="0">
                          <a:effectLst/>
                        </a:rPr>
                        <a:t> </a:t>
                      </a:r>
                      <a:endParaRPr lang="en-US" sz="2400" dirty="0"/>
                    </a:p>
                  </a:txBody>
                  <a:tcPr marL="122433" marR="122433" marT="61217" marB="61217"/>
                </a:tc>
                <a:extLst>
                  <a:ext uri="{0D108BD9-81ED-4DB2-BD59-A6C34878D82A}">
                    <a16:rowId xmlns:a16="http://schemas.microsoft.com/office/drawing/2014/main" val="4199115126"/>
                  </a:ext>
                </a:extLst>
              </a:tr>
            </a:tbl>
          </a:graphicData>
        </a:graphic>
      </p:graphicFrame>
    </p:spTree>
    <p:extLst>
      <p:ext uri="{BB962C8B-B14F-4D97-AF65-F5344CB8AC3E}">
        <p14:creationId xmlns:p14="http://schemas.microsoft.com/office/powerpoint/2010/main" val="3764324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3365</Words>
  <Application>Microsoft Macintosh PowerPoint</Application>
  <PresentationFormat>Widescreen</PresentationFormat>
  <Paragraphs>138</Paragraphs>
  <Slides>29</Slides>
  <Notes>0</Notes>
  <HiddenSlides>4</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Calibri Light</vt:lpstr>
      <vt:lpstr>Office Theme</vt:lpstr>
      <vt:lpstr>Custom Design</vt:lpstr>
      <vt:lpstr>Module 5: STEM as a viable career option  </vt:lpstr>
      <vt:lpstr>Introduction</vt:lpstr>
      <vt:lpstr>Outcome of the module </vt:lpstr>
      <vt:lpstr>STEM careers challenges and opportunities</vt:lpstr>
      <vt:lpstr>Skills STEM professionals acquire in the educational programmes </vt:lpstr>
      <vt:lpstr>The skills will be used, trained and enhanced thanks to the STEM programs </vt:lpstr>
      <vt:lpstr>The skills will be used, trained and enhanced thanks to the STEM programs </vt:lpstr>
      <vt:lpstr>The skills will be used, trained and enhanced thanks to the STEM programs </vt:lpstr>
      <vt:lpstr>The skills will be used, trained and enhanced thanks to the STEM programs </vt:lpstr>
      <vt:lpstr>The significance of role models</vt:lpstr>
      <vt:lpstr>Example 1 – Software Engineer</vt:lpstr>
      <vt:lpstr>Example 2 Artificial Intelligence Engineer</vt:lpstr>
      <vt:lpstr>Example 2 Maps and data operations manager</vt:lpstr>
      <vt:lpstr>How to reduce gender disparity? Introduction to the concept of ESTEAM</vt:lpstr>
      <vt:lpstr>How to reduce gender disparity? Introduction to the concept of ESTEAM</vt:lpstr>
      <vt:lpstr>A table to assist educators in understanding STEM vs STEAM </vt:lpstr>
      <vt:lpstr>STEM vs STEAM</vt:lpstr>
      <vt:lpstr>Why is entrepreneurship in the context of STE(A)M important?</vt:lpstr>
      <vt:lpstr>Develop</vt:lpstr>
      <vt:lpstr>Cultivate a sense of belonging (1/2) </vt:lpstr>
      <vt:lpstr>Cultivate a sense of belonging (2/2) </vt:lpstr>
      <vt:lpstr>Who can be a mentor: A professor, an industry expert, a professional in a field of interest for the student.</vt:lpstr>
      <vt:lpstr>Why is mentorship important for female students? </vt:lpstr>
      <vt:lpstr>Tips and tools for mentors</vt:lpstr>
      <vt:lpstr>Questions to be discussed </vt:lpstr>
      <vt:lpstr>Tools &amp; Questions to ask yourself and your students (1/2)</vt:lpstr>
      <vt:lpstr>Tools &amp; Questions to ask yourself and your students (2/2)</vt:lpstr>
      <vt:lpstr>E-STEAM References: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activities</dc:title>
  <dc:creator>Stavroula Maglavera</dc:creator>
  <cp:lastModifiedBy>MAGKLAVERA STAVROULA</cp:lastModifiedBy>
  <cp:revision>26</cp:revision>
  <dcterms:created xsi:type="dcterms:W3CDTF">2022-12-13T14:13:49Z</dcterms:created>
  <dcterms:modified xsi:type="dcterms:W3CDTF">2024-03-04T15:03:25Z</dcterms:modified>
</cp:coreProperties>
</file>