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1" r:id="rId4"/>
    <p:sldMasterId id="2147483672" r:id="rId5"/>
  </p:sldMasterIdLst>
  <p:notesMasterIdLst>
    <p:notesMasterId r:id="rId59"/>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Lst>
  <p:sldSz cx="9144000" cy="5143500" type="screen16x9"/>
  <p:notesSz cx="6858000" cy="9144000"/>
  <p:embeddedFontLst>
    <p:embeddedFont>
      <p:font typeface="Libre Baskerville" panose="02000000000000000000" pitchFamily="2" charset="0"/>
      <p:regular r:id="rId60"/>
      <p:bold r:id="rId61"/>
      <p:italic r:id="rId62"/>
    </p:embeddedFont>
    <p:embeddedFont>
      <p:font typeface="Montserrat" panose="00000500000000000000" pitchFamily="2" charset="0"/>
      <p:regular r:id="rId63"/>
      <p:bold r:id="rId64"/>
      <p:italic r:id="rId65"/>
      <p:boldItalic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font" Target="fonts/font4.fntdata"/><Relationship Id="rId68"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font" Target="fonts/font7.fntdata"/><Relationship Id="rId5" Type="http://schemas.openxmlformats.org/officeDocument/2006/relationships/slideMaster" Target="slideMasters/slideMaster2.xml"/><Relationship Id="rId61" Type="http://schemas.openxmlformats.org/officeDocument/2006/relationships/font" Target="fonts/font2.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font" Target="fonts/font5.fntdata"/><Relationship Id="rId69"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notesMaster" Target="notesMasters/notesMaster1.xml"/><Relationship Id="rId67"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font" Target="fonts/font3.fntdata"/><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font" Target="fonts/font1.fntdata"/><Relationship Id="rId65"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8f8a9e8d13_0_25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g28f8a9e8d13_0_2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8f8ae5f2a6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28f8ae5f2a6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fb94ddcbbf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2fb94ddcbbf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8f8a9e8d13_0_45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4" name="Google Shape;234;g28f8a9e8d13_0_4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8f8a9e8d13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28f8a9e8d13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8f8a9e8d13_0_6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28f8a9e8d13_0_6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2fb94ddcbbf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2fb94ddcbbf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add : its all in english</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fdd0b02b39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2fdd0b02b3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8f8a9e8d13_0_45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2" name="Google Shape;272;g28f8a9e8d13_0_4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8f938d1c4e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28f938d1c4e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8f8a9e8d13_0_6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28f8a9e8d13_0_6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e751caa40a_1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e751caa40a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fdd0b02b39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2fdd0b02b39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8f8a9e8d13_0_46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3" name="Google Shape;303;g28f8a9e8d13_0_4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8f938d1c4e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8f938d1c4e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28f8a9e8d13_0_6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28f8a9e8d13_0_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28f8a9e8d13_0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28f8a9e8d13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28f8a9e8d13_0_46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 name="Google Shape;334;g28f8a9e8d13_0_4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28f938d1c4e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28f938d1c4e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28f8a9e8d13_0_6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28f8a9e8d13_0_6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2fb94ddcbb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2fb94ddcbb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28f8a9e8d13_0_47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5" name="Google Shape;365;g28f8a9e8d13_0_4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8f8a9e8d13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8f8a9e8d13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28f938d1c4e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28f938d1c4e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28f8a9e8d13_0_6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28f8a9e8d13_0_6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28f8a9e8d13_0_1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28f8a9e8d13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28f8a9e8d13_0_47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6" name="Google Shape;396;g28f8a9e8d13_0_4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28f938d1c4e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28f938d1c4e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28f8a9e8d13_0_7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28f8a9e8d13_0_7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28f8a9e8d13_0_1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28f8a9e8d13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28f8a9e8d13_0_48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7" name="Google Shape;427;g28f8a9e8d13_0_4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28f8a9e8d13_0_7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28f8a9e8d13_0_7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2fdd0b02b39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2fdd0b02b39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8f8a9e8d13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8f8a9e8d1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2e751caa40a_1_6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0" name="Google Shape;450;g2e751caa40a_1_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2154a129e83_0_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7" name="Google Shape;457;g2154a129e83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28f938d1c4e_0_1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4" name="Google Shape;464;g28f938d1c4e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2ec381dbf2f_0_1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1" name="Google Shape;471;g2ec381dbf2f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2ec381dbf2f_0_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8" name="Google Shape;478;g2ec381dbf2f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2e767de52ac_0_9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5" name="Google Shape;485;g2e767de52ac_0_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2e767de52ac_0_18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2" name="Google Shape;492;g2e767de52ac_0_1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2e767de52ac_0_19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9" name="Google Shape;499;g2e767de52ac_0_1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2e767de52ac_0_17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6" name="Google Shape;506;g2e767de52ac_0_1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28f8a9e8d13_0_35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3" name="Google Shape;513;g28f8a9e8d13_0_3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8f8a9e8d13_0_67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g28f8a9e8d13_0_6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2fb94ddcbbf_1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2fb94ddcbbf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2fb94ddcbbf_1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2fb94ddcbbf_1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2fb94ddcbbf_1_2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2fb94ddcbbf_1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28f8a9e8d13_0_57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7" name="Google Shape;537;g28f8a9e8d13_0_5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8f8a9e8d13_0_44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g28f8a9e8d13_0_4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8f8a9e8d13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28f8a9e8d13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ed0323f7aa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2ed0323f7a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8f8a9e8d13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28f8a9e8d13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5.jp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1200"/>
              </a:spcBef>
              <a:spcAft>
                <a:spcPts val="0"/>
              </a:spcAft>
              <a:buClr>
                <a:schemeClr val="dk1"/>
              </a:buClr>
              <a:buSzPts val="1400"/>
              <a:buChar char="○"/>
              <a:defRPr/>
            </a:lvl2pPr>
            <a:lvl3pPr marL="1371600" lvl="2" indent="-317500" algn="l" rtl="0">
              <a:lnSpc>
                <a:spcPct val="90000"/>
              </a:lnSpc>
              <a:spcBef>
                <a:spcPts val="1200"/>
              </a:spcBef>
              <a:spcAft>
                <a:spcPts val="0"/>
              </a:spcAft>
              <a:buClr>
                <a:schemeClr val="dk1"/>
              </a:buClr>
              <a:buSzPts val="1400"/>
              <a:buChar char="■"/>
              <a:defRPr/>
            </a:lvl3pPr>
            <a:lvl4pPr marL="1828800" lvl="3" indent="-317500" algn="l" rtl="0">
              <a:lnSpc>
                <a:spcPct val="90000"/>
              </a:lnSpc>
              <a:spcBef>
                <a:spcPts val="1200"/>
              </a:spcBef>
              <a:spcAft>
                <a:spcPts val="0"/>
              </a:spcAft>
              <a:buClr>
                <a:schemeClr val="dk1"/>
              </a:buClr>
              <a:buSzPts val="1400"/>
              <a:buChar char="●"/>
              <a:defRPr/>
            </a:lvl4pPr>
            <a:lvl5pPr marL="2286000" lvl="4" indent="-317500" algn="l" rtl="0">
              <a:lnSpc>
                <a:spcPct val="90000"/>
              </a:lnSpc>
              <a:spcBef>
                <a:spcPts val="1200"/>
              </a:spcBef>
              <a:spcAft>
                <a:spcPts val="0"/>
              </a:spcAft>
              <a:buClr>
                <a:schemeClr val="dk1"/>
              </a:buClr>
              <a:buSzPts val="1400"/>
              <a:buChar char="○"/>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56" name="Google Shape;56;p13"/>
          <p:cNvPicPr preferRelativeResize="0"/>
          <p:nvPr/>
        </p:nvPicPr>
        <p:blipFill rotWithShape="1">
          <a:blip r:embed="rId2">
            <a:alphaModFix/>
          </a:blip>
          <a:srcRect/>
          <a:stretch/>
        </p:blipFill>
        <p:spPr>
          <a:xfrm>
            <a:off x="0" y="0"/>
            <a:ext cx="9144000" cy="5143500"/>
          </a:xfrm>
          <a:prstGeom prst="rect">
            <a:avLst/>
          </a:prstGeom>
          <a:noFill/>
          <a:ln>
            <a:noFill/>
          </a:ln>
        </p:spPr>
      </p:pic>
      <p:pic>
        <p:nvPicPr>
          <p:cNvPr id="57" name="Google Shape;57;p13"/>
          <p:cNvPicPr preferRelativeResize="0"/>
          <p:nvPr/>
        </p:nvPicPr>
        <p:blipFill rotWithShape="1">
          <a:blip r:embed="rId3">
            <a:alphaModFix/>
          </a:blip>
          <a:srcRect/>
          <a:stretch/>
        </p:blipFill>
        <p:spPr>
          <a:xfrm>
            <a:off x="37500" y="4579270"/>
            <a:ext cx="494078" cy="510778"/>
          </a:xfrm>
          <a:prstGeom prst="rect">
            <a:avLst/>
          </a:prstGeom>
          <a:noFill/>
          <a:ln>
            <a:noFill/>
          </a:ln>
        </p:spPr>
      </p:pic>
      <p:sp>
        <p:nvSpPr>
          <p:cNvPr id="58" name="Google Shape;58;p13"/>
          <p:cNvSpPr/>
          <p:nvPr/>
        </p:nvSpPr>
        <p:spPr>
          <a:xfrm>
            <a:off x="7642500" y="4447500"/>
            <a:ext cx="975000" cy="273900"/>
          </a:xfrm>
          <a:prstGeom prst="rect">
            <a:avLst/>
          </a:prstGeom>
          <a:solidFill>
            <a:srgbClr val="F0EAD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59" name="Google Shape;59;p13"/>
          <p:cNvPicPr preferRelativeResize="0"/>
          <p:nvPr/>
        </p:nvPicPr>
        <p:blipFill rotWithShape="1">
          <a:blip r:embed="rId4">
            <a:alphaModFix/>
          </a:blip>
          <a:srcRect/>
          <a:stretch/>
        </p:blipFill>
        <p:spPr>
          <a:xfrm>
            <a:off x="8415000" y="4532576"/>
            <a:ext cx="692800" cy="55747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7"/>
        <p:cNvGrpSpPr/>
        <p:nvPr/>
      </p:nvGrpSpPr>
      <p:grpSpPr>
        <a:xfrm>
          <a:off x="0" y="0"/>
          <a:ext cx="0" cy="0"/>
          <a:chOff x="0" y="0"/>
          <a:chExt cx="0" cy="0"/>
        </a:xfrm>
      </p:grpSpPr>
      <p:sp>
        <p:nvSpPr>
          <p:cNvPr id="68" name="Google Shape;68;p15"/>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9" name="Google Shape;69;p15"/>
          <p:cNvSpPr txBox="1">
            <a:spLocks noGrp="1"/>
          </p:cNvSpPr>
          <p:nvPr>
            <p:ph type="subTitle" idx="1"/>
          </p:nvPr>
        </p:nvSpPr>
        <p:spPr>
          <a:xfrm>
            <a:off x="1143000" y="2701529"/>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70" name="Google Shape;70;p1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1" name="Google Shape;71;p1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2" name="Google Shape;72;p1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73" name="Google Shape;73;p15"/>
          <p:cNvPicPr preferRelativeResize="0"/>
          <p:nvPr/>
        </p:nvPicPr>
        <p:blipFill rotWithShape="1">
          <a:blip r:embed="rId2">
            <a:alphaModFix/>
          </a:blip>
          <a:srcRect/>
          <a:stretch/>
        </p:blipFill>
        <p:spPr>
          <a:xfrm>
            <a:off x="0" y="0"/>
            <a:ext cx="9144000" cy="5143500"/>
          </a:xfrm>
          <a:prstGeom prst="rect">
            <a:avLst/>
          </a:prstGeom>
          <a:noFill/>
          <a:ln>
            <a:noFill/>
          </a:ln>
        </p:spPr>
      </p:pic>
      <p:pic>
        <p:nvPicPr>
          <p:cNvPr id="74" name="Google Shape;74;p15"/>
          <p:cNvPicPr preferRelativeResize="0"/>
          <p:nvPr/>
        </p:nvPicPr>
        <p:blipFill rotWithShape="1">
          <a:blip r:embed="rId3">
            <a:alphaModFix/>
          </a:blip>
          <a:srcRect/>
          <a:stretch/>
        </p:blipFill>
        <p:spPr>
          <a:xfrm>
            <a:off x="0" y="0"/>
            <a:ext cx="9144000" cy="5143500"/>
          </a:xfrm>
          <a:prstGeom prst="rect">
            <a:avLst/>
          </a:prstGeom>
          <a:noFill/>
          <a:ln>
            <a:noFill/>
          </a:ln>
        </p:spPr>
      </p:pic>
      <p:pic>
        <p:nvPicPr>
          <p:cNvPr id="75" name="Google Shape;75;p15"/>
          <p:cNvPicPr preferRelativeResize="0"/>
          <p:nvPr/>
        </p:nvPicPr>
        <p:blipFill rotWithShape="1">
          <a:blip r:embed="rId4">
            <a:alphaModFix/>
          </a:blip>
          <a:srcRect/>
          <a:stretch/>
        </p:blipFill>
        <p:spPr>
          <a:xfrm>
            <a:off x="0" y="4"/>
            <a:ext cx="9144000" cy="51435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8" name="Google Shape;78;p16"/>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9" name="Google Shape;79;p1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0" name="Google Shape;80;p1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1" name="Google Shape;81;p1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82" name="Google Shape;82;p16"/>
          <p:cNvPicPr preferRelativeResize="0"/>
          <p:nvPr/>
        </p:nvPicPr>
        <p:blipFill rotWithShape="1">
          <a:blip r:embed="rId2">
            <a:alphaModFix/>
          </a:blip>
          <a:srcRect/>
          <a:stretch/>
        </p:blipFill>
        <p:spPr>
          <a:xfrm>
            <a:off x="0" y="0"/>
            <a:ext cx="9144000" cy="5143500"/>
          </a:xfrm>
          <a:prstGeom prst="rect">
            <a:avLst/>
          </a:prstGeom>
          <a:noFill/>
          <a:ln>
            <a:noFill/>
          </a:ln>
        </p:spPr>
      </p:pic>
      <p:pic>
        <p:nvPicPr>
          <p:cNvPr id="83" name="Google Shape;83;p16"/>
          <p:cNvPicPr preferRelativeResize="0"/>
          <p:nvPr/>
        </p:nvPicPr>
        <p:blipFill rotWithShape="1">
          <a:blip r:embed="rId3">
            <a:alphaModFix/>
          </a:blip>
          <a:srcRect/>
          <a:stretch/>
        </p:blipFill>
        <p:spPr>
          <a:xfrm>
            <a:off x="0" y="4648795"/>
            <a:ext cx="494078" cy="510778"/>
          </a:xfrm>
          <a:prstGeom prst="rect">
            <a:avLst/>
          </a:prstGeom>
          <a:noFill/>
          <a:ln>
            <a:noFill/>
          </a:ln>
        </p:spPr>
      </p:pic>
      <p:pic>
        <p:nvPicPr>
          <p:cNvPr id="84" name="Google Shape;84;p16"/>
          <p:cNvPicPr preferRelativeResize="0"/>
          <p:nvPr/>
        </p:nvPicPr>
        <p:blipFill rotWithShape="1">
          <a:blip r:embed="rId4">
            <a:alphaModFix/>
          </a:blip>
          <a:srcRect/>
          <a:stretch/>
        </p:blipFill>
        <p:spPr>
          <a:xfrm>
            <a:off x="8569652" y="4648795"/>
            <a:ext cx="592448" cy="476726"/>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5"/>
        <p:cNvGrpSpPr/>
        <p:nvPr/>
      </p:nvGrpSpPr>
      <p:grpSpPr>
        <a:xfrm>
          <a:off x="0" y="0"/>
          <a:ext cx="0" cy="0"/>
          <a:chOff x="0" y="0"/>
          <a:chExt cx="0" cy="0"/>
        </a:xfrm>
      </p:grpSpPr>
      <p:sp>
        <p:nvSpPr>
          <p:cNvPr id="86" name="Google Shape;86;p1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7" name="Google Shape;87;p1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8" name="Google Shape;88;p1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1" name="Google Shape;91;p18"/>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92" name="Google Shape;92;p1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3" name="Google Shape;93;p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4" name="Google Shape;94;p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7" name="Google Shape;97;p19"/>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8" name="Google Shape;98;p19"/>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9" name="Google Shape;99;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0" name="Google Shape;100;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1" name="Google Shape;101;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2"/>
        <p:cNvGrpSpPr/>
        <p:nvPr/>
      </p:nvGrpSpPr>
      <p:grpSpPr>
        <a:xfrm>
          <a:off x="0" y="0"/>
          <a:ext cx="0" cy="0"/>
          <a:chOff x="0" y="0"/>
          <a:chExt cx="0" cy="0"/>
        </a:xfrm>
      </p:grpSpPr>
      <p:sp>
        <p:nvSpPr>
          <p:cNvPr id="103" name="Google Shape;103;p20"/>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4" name="Google Shape;104;p20"/>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05" name="Google Shape;105;p20"/>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6" name="Google Shape;106;p20"/>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07" name="Google Shape;107;p20"/>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8" name="Google Shape;108;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9" name="Google Shape;109;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0" name="Google Shape;110;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3" name="Google Shape;113;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4" name="Google Shape;114;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5" name="Google Shape;115;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6"/>
        <p:cNvGrpSpPr/>
        <p:nvPr/>
      </p:nvGrpSpPr>
      <p:grpSpPr>
        <a:xfrm>
          <a:off x="0" y="0"/>
          <a:ext cx="0" cy="0"/>
          <a:chOff x="0" y="0"/>
          <a:chExt cx="0" cy="0"/>
        </a:xfrm>
      </p:grpSpPr>
      <p:sp>
        <p:nvSpPr>
          <p:cNvPr id="117" name="Google Shape;117;p22"/>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8" name="Google Shape;118;p22"/>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19" name="Google Shape;119;p22"/>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20" name="Google Shape;120;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1" name="Google Shape;121;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2" name="Google Shape;122;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3"/>
        <p:cNvGrpSpPr/>
        <p:nvPr/>
      </p:nvGrpSpPr>
      <p:grpSpPr>
        <a:xfrm>
          <a:off x="0" y="0"/>
          <a:ext cx="0" cy="0"/>
          <a:chOff x="0" y="0"/>
          <a:chExt cx="0" cy="0"/>
        </a:xfrm>
      </p:grpSpPr>
      <p:sp>
        <p:nvSpPr>
          <p:cNvPr id="124" name="Google Shape;124;p23"/>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5" name="Google Shape;125;p23"/>
          <p:cNvSpPr>
            <a:spLocks noGrp="1"/>
          </p:cNvSpPr>
          <p:nvPr>
            <p:ph type="pic" idx="2"/>
          </p:nvPr>
        </p:nvSpPr>
        <p:spPr>
          <a:xfrm>
            <a:off x="3887391" y="740569"/>
            <a:ext cx="4629300" cy="3655200"/>
          </a:xfrm>
          <a:prstGeom prst="rect">
            <a:avLst/>
          </a:prstGeom>
          <a:noFill/>
          <a:ln>
            <a:noFill/>
          </a:ln>
        </p:spPr>
      </p:sp>
      <p:sp>
        <p:nvSpPr>
          <p:cNvPr id="126" name="Google Shape;126;p23"/>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27" name="Google Shape;127;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8" name="Google Shape;128;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9" name="Google Shape;129;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0"/>
        <p:cNvGrpSpPr/>
        <p:nvPr/>
      </p:nvGrpSpPr>
      <p:grpSpPr>
        <a:xfrm>
          <a:off x="0" y="0"/>
          <a:ext cx="0" cy="0"/>
          <a:chOff x="0" y="0"/>
          <a:chExt cx="0" cy="0"/>
        </a:xfrm>
      </p:grpSpPr>
      <p:sp>
        <p:nvSpPr>
          <p:cNvPr id="131" name="Google Shape;131;p2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2" name="Google Shape;132;p24"/>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33" name="Google Shape;133;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4" name="Google Shape;134;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5" name="Google Shape;135;p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6"/>
        <p:cNvGrpSpPr/>
        <p:nvPr/>
      </p:nvGrpSpPr>
      <p:grpSpPr>
        <a:xfrm>
          <a:off x="0" y="0"/>
          <a:ext cx="0" cy="0"/>
          <a:chOff x="0" y="0"/>
          <a:chExt cx="0" cy="0"/>
        </a:xfrm>
      </p:grpSpPr>
      <p:sp>
        <p:nvSpPr>
          <p:cNvPr id="137" name="Google Shape;137;p25"/>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8" name="Google Shape;138;p25"/>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39" name="Google Shape;139;p2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0" name="Google Shape;140;p2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1" name="Google Shape;141;p2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4.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62" name="Google Shape;62;p1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3" name="Google Shape;63;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4" name="Google Shape;64;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5" name="Google Shape;65;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66" name="Google Shape;66;p14"/>
          <p:cNvPicPr preferRelativeResize="0"/>
          <p:nvPr/>
        </p:nvPicPr>
        <p:blipFill rotWithShape="1">
          <a:blip r:embed="rId13">
            <a:alphaModFix/>
          </a:blip>
          <a:srcRect/>
          <a:stretch/>
        </p:blipFill>
        <p:spPr>
          <a:xfrm>
            <a:off x="0" y="0"/>
            <a:ext cx="9144000" cy="51435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jmNNef8LVbs"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YBMGOOuQvqg"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cu0uDMA8LAI"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www.youtube.com/watch?v=UEdO7yQzz3s"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www.youtube.com/watch?v=Afe3bF7LABY"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www.youtube.com/watch?v=DY7YnlI1gO0"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19.jp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hyperlink" Target="https://women-stem-up.eu/mentoring-resources/"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www.youtube.com/watch?v=_ke6mLCYwtc"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20.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www.youtube.com/watch?v=AU4uHosgqNs"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3.xm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omen-stem-up.eu/mentoring-resources/"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6"/>
          <p:cNvSpPr txBox="1">
            <a:spLocks noGrp="1"/>
          </p:cNvSpPr>
          <p:nvPr>
            <p:ph type="ctrTitle"/>
          </p:nvPr>
        </p:nvSpPr>
        <p:spPr>
          <a:xfrm>
            <a:off x="1086000" y="1603775"/>
            <a:ext cx="6728700" cy="1790700"/>
          </a:xfrm>
          <a:prstGeom prst="rect">
            <a:avLst/>
          </a:prstGeom>
          <a:noFill/>
          <a:ln>
            <a:noFill/>
          </a:ln>
        </p:spPr>
        <p:txBody>
          <a:bodyPr spcFirstLastPara="1" wrap="square" lIns="68575" tIns="34275" rIns="68575" bIns="34275" anchor="b" anchorCtr="0">
            <a:noAutofit/>
          </a:bodyPr>
          <a:lstStyle/>
          <a:p>
            <a:pPr marL="0" lvl="0" indent="0" algn="ctr" rtl="0">
              <a:lnSpc>
                <a:spcPct val="100000"/>
              </a:lnSpc>
              <a:spcBef>
                <a:spcPts val="0"/>
              </a:spcBef>
              <a:spcAft>
                <a:spcPts val="0"/>
              </a:spcAft>
              <a:buClr>
                <a:schemeClr val="dk1"/>
              </a:buClr>
              <a:buSzPts val="990"/>
              <a:buFont typeface="Arial"/>
              <a:buNone/>
            </a:pPr>
            <a:r>
              <a:rPr lang="en-GB" sz="4080">
                <a:latin typeface="Libre Baskerville"/>
                <a:ea typeface="Libre Baskerville"/>
                <a:cs typeface="Libre Baskerville"/>
                <a:sym typeface="Libre Baskerville"/>
              </a:rPr>
              <a:t>Veiledning for å sette i gang et mentorprogram for kvinner i realfag</a:t>
            </a:r>
            <a:endParaRPr sz="3450">
              <a:latin typeface="Libre Baskerville"/>
              <a:ea typeface="Libre Baskerville"/>
              <a:cs typeface="Libre Baskerville"/>
              <a:sym typeface="Libre Baskerville"/>
            </a:endParaRPr>
          </a:p>
        </p:txBody>
      </p:sp>
      <p:pic>
        <p:nvPicPr>
          <p:cNvPr id="147" name="Google Shape;147;p26"/>
          <p:cNvPicPr preferRelativeResize="0"/>
          <p:nvPr/>
        </p:nvPicPr>
        <p:blipFill rotWithShape="1">
          <a:blip r:embed="rId3">
            <a:alphaModFix/>
          </a:blip>
          <a:srcRect/>
          <a:stretch/>
        </p:blipFill>
        <p:spPr>
          <a:xfrm>
            <a:off x="1287309" y="4119476"/>
            <a:ext cx="1694792" cy="609075"/>
          </a:xfrm>
          <a:prstGeom prst="rect">
            <a:avLst/>
          </a:prstGeom>
          <a:noFill/>
          <a:ln>
            <a:noFill/>
          </a:ln>
        </p:spPr>
      </p:pic>
      <p:pic>
        <p:nvPicPr>
          <p:cNvPr id="148" name="Google Shape;148;p26"/>
          <p:cNvPicPr preferRelativeResize="0"/>
          <p:nvPr/>
        </p:nvPicPr>
        <p:blipFill rotWithShape="1">
          <a:blip r:embed="rId4">
            <a:alphaModFix/>
          </a:blip>
          <a:srcRect/>
          <a:stretch/>
        </p:blipFill>
        <p:spPr>
          <a:xfrm>
            <a:off x="3058812" y="4188618"/>
            <a:ext cx="876300" cy="590550"/>
          </a:xfrm>
          <a:prstGeom prst="rect">
            <a:avLst/>
          </a:prstGeom>
          <a:noFill/>
          <a:ln>
            <a:noFill/>
          </a:ln>
        </p:spPr>
      </p:pic>
      <p:pic>
        <p:nvPicPr>
          <p:cNvPr id="149" name="Google Shape;149;p26"/>
          <p:cNvPicPr preferRelativeResize="0"/>
          <p:nvPr/>
        </p:nvPicPr>
        <p:blipFill rotWithShape="1">
          <a:blip r:embed="rId5">
            <a:alphaModFix/>
          </a:blip>
          <a:srcRect/>
          <a:stretch/>
        </p:blipFill>
        <p:spPr>
          <a:xfrm>
            <a:off x="6327675" y="4270342"/>
            <a:ext cx="1222324" cy="427082"/>
          </a:xfrm>
          <a:prstGeom prst="rect">
            <a:avLst/>
          </a:prstGeom>
          <a:noFill/>
          <a:ln>
            <a:noFill/>
          </a:ln>
        </p:spPr>
      </p:pic>
      <p:pic>
        <p:nvPicPr>
          <p:cNvPr id="150" name="Google Shape;150;p26"/>
          <p:cNvPicPr preferRelativeResize="0"/>
          <p:nvPr/>
        </p:nvPicPr>
        <p:blipFill rotWithShape="1">
          <a:blip r:embed="rId6">
            <a:alphaModFix/>
          </a:blip>
          <a:srcRect/>
          <a:stretch/>
        </p:blipFill>
        <p:spPr>
          <a:xfrm>
            <a:off x="5426823" y="4148516"/>
            <a:ext cx="876301" cy="716107"/>
          </a:xfrm>
          <a:prstGeom prst="rect">
            <a:avLst/>
          </a:prstGeom>
          <a:noFill/>
          <a:ln>
            <a:noFill/>
          </a:ln>
        </p:spPr>
      </p:pic>
      <p:pic>
        <p:nvPicPr>
          <p:cNvPr id="151" name="Google Shape;151;p26"/>
          <p:cNvPicPr preferRelativeResize="0"/>
          <p:nvPr/>
        </p:nvPicPr>
        <p:blipFill rotWithShape="1">
          <a:blip r:embed="rId7">
            <a:alphaModFix/>
          </a:blip>
          <a:srcRect/>
          <a:stretch/>
        </p:blipFill>
        <p:spPr>
          <a:xfrm>
            <a:off x="4197863" y="4270223"/>
            <a:ext cx="1222337" cy="427350"/>
          </a:xfrm>
          <a:prstGeom prst="rect">
            <a:avLst/>
          </a:prstGeom>
          <a:noFill/>
          <a:ln>
            <a:noFill/>
          </a:ln>
        </p:spPr>
      </p:pic>
      <p:pic>
        <p:nvPicPr>
          <p:cNvPr id="152" name="Google Shape;152;p26"/>
          <p:cNvPicPr preferRelativeResize="0"/>
          <p:nvPr/>
        </p:nvPicPr>
        <p:blipFill>
          <a:blip r:embed="rId8">
            <a:alphaModFix/>
          </a:blip>
          <a:stretch>
            <a:fillRect/>
          </a:stretch>
        </p:blipFill>
        <p:spPr>
          <a:xfrm>
            <a:off x="76200" y="4061475"/>
            <a:ext cx="1112800" cy="997200"/>
          </a:xfrm>
          <a:prstGeom prst="rect">
            <a:avLst/>
          </a:prstGeom>
          <a:noFill/>
          <a:ln>
            <a:noFill/>
          </a:ln>
        </p:spPr>
      </p:pic>
      <p:sp>
        <p:nvSpPr>
          <p:cNvPr id="153" name="Google Shape;153;p26"/>
          <p:cNvSpPr txBox="1"/>
          <p:nvPr/>
        </p:nvSpPr>
        <p:spPr>
          <a:xfrm>
            <a:off x="2269788" y="4855375"/>
            <a:ext cx="5487300" cy="35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800" b="1">
                <a:solidFill>
                  <a:srgbClr val="000000"/>
                </a:solidFill>
                <a:latin typeface="Montserrat"/>
                <a:ea typeface="Montserrat"/>
                <a:cs typeface="Montserrat"/>
                <a:sym typeface="Montserrat"/>
              </a:rPr>
              <a:t>Women STEM UP</a:t>
            </a:r>
            <a:r>
              <a:rPr lang="en-GB" sz="800">
                <a:solidFill>
                  <a:srgbClr val="000000"/>
                </a:solidFill>
                <a:latin typeface="Montserrat"/>
                <a:ea typeface="Montserrat"/>
                <a:cs typeface="Montserrat"/>
                <a:sym typeface="Montserrat"/>
              </a:rPr>
              <a:t> Project Number: </a:t>
            </a:r>
            <a:r>
              <a:rPr lang="en-GB" sz="800" b="1">
                <a:solidFill>
                  <a:srgbClr val="000000"/>
                </a:solidFill>
                <a:latin typeface="Montserrat"/>
                <a:ea typeface="Montserrat"/>
                <a:cs typeface="Montserrat"/>
                <a:sym typeface="Montserrat"/>
              </a:rPr>
              <a:t>2022-1-SE01-KA220-HED-00008623</a:t>
            </a:r>
            <a:endParaRPr sz="2000">
              <a:solidFill>
                <a:srgbClr val="000000"/>
              </a:solidFill>
              <a:latin typeface="Calibri"/>
              <a:ea typeface="Calibri"/>
              <a:cs typeface="Calibri"/>
              <a:sym typeface="Calibri"/>
            </a:endParaRPr>
          </a:p>
        </p:txBody>
      </p:sp>
      <p:pic>
        <p:nvPicPr>
          <p:cNvPr id="154" name="Google Shape;154;p26"/>
          <p:cNvPicPr preferRelativeResize="0"/>
          <p:nvPr/>
        </p:nvPicPr>
        <p:blipFill rotWithShape="1">
          <a:blip r:embed="rId9">
            <a:alphaModFix/>
          </a:blip>
          <a:srcRect/>
          <a:stretch/>
        </p:blipFill>
        <p:spPr>
          <a:xfrm>
            <a:off x="7705525" y="3936087"/>
            <a:ext cx="1438476" cy="11354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5"/>
          <p:cNvSpPr/>
          <p:nvPr/>
        </p:nvSpPr>
        <p:spPr>
          <a:xfrm>
            <a:off x="198600" y="237975"/>
            <a:ext cx="8746800" cy="4741200"/>
          </a:xfrm>
          <a:prstGeom prst="bracketPair">
            <a:avLst/>
          </a:prstGeom>
          <a:noFill/>
          <a:ln w="38100" cap="flat" cmpd="sng">
            <a:solidFill>
              <a:srgbClr val="F0EAD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1" name="Google Shape;221;p35"/>
          <p:cNvSpPr txBox="1">
            <a:spLocks noGrp="1"/>
          </p:cNvSpPr>
          <p:nvPr>
            <p:ph type="title"/>
          </p:nvPr>
        </p:nvSpPr>
        <p:spPr>
          <a:xfrm>
            <a:off x="2059350" y="633600"/>
            <a:ext cx="50253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b="1">
                <a:latin typeface="Libre Baskerville"/>
                <a:ea typeface="Libre Baskerville"/>
                <a:cs typeface="Libre Baskerville"/>
                <a:sym typeface="Libre Baskerville"/>
              </a:rPr>
              <a:t>Mentorer og rollemodeller</a:t>
            </a:r>
            <a:endParaRPr b="1">
              <a:latin typeface="Libre Baskerville"/>
              <a:ea typeface="Libre Baskerville"/>
              <a:cs typeface="Libre Baskerville"/>
              <a:sym typeface="Libre Baskerville"/>
            </a:endParaRPr>
          </a:p>
        </p:txBody>
      </p:sp>
      <p:sp>
        <p:nvSpPr>
          <p:cNvPr id="222" name="Google Shape;222;p35"/>
          <p:cNvSpPr txBox="1">
            <a:spLocks noGrp="1"/>
          </p:cNvSpPr>
          <p:nvPr>
            <p:ph type="body" idx="1"/>
          </p:nvPr>
        </p:nvSpPr>
        <p:spPr>
          <a:xfrm>
            <a:off x="507250" y="1400400"/>
            <a:ext cx="8056800" cy="3416400"/>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None/>
            </a:pPr>
            <a:r>
              <a:rPr lang="en-GB" sz="1600">
                <a:solidFill>
                  <a:schemeClr val="dk1"/>
                </a:solidFill>
                <a:latin typeface="Libre Baskerville"/>
                <a:ea typeface="Libre Baskerville"/>
                <a:cs typeface="Libre Baskerville"/>
                <a:sym typeface="Libre Baskerville"/>
              </a:rPr>
              <a:t>Mentorer kan ofte fungere som </a:t>
            </a:r>
            <a:r>
              <a:rPr lang="en-GB" sz="1600" b="1">
                <a:solidFill>
                  <a:schemeClr val="dk1"/>
                </a:solidFill>
                <a:latin typeface="Libre Baskerville"/>
                <a:ea typeface="Libre Baskerville"/>
                <a:cs typeface="Libre Baskerville"/>
                <a:sym typeface="Libre Baskerville"/>
              </a:rPr>
              <a:t>rollemodeller</a:t>
            </a:r>
            <a:r>
              <a:rPr lang="en-GB" sz="1600">
                <a:solidFill>
                  <a:schemeClr val="dk1"/>
                </a:solidFill>
                <a:latin typeface="Libre Baskerville"/>
                <a:ea typeface="Libre Baskerville"/>
                <a:cs typeface="Libre Baskerville"/>
                <a:sym typeface="Libre Baskerville"/>
              </a:rPr>
              <a:t>. </a:t>
            </a:r>
            <a:endParaRPr sz="1600">
              <a:solidFill>
                <a:schemeClr val="dk1"/>
              </a:solidFill>
              <a:latin typeface="Libre Baskerville"/>
              <a:ea typeface="Libre Baskerville"/>
              <a:cs typeface="Libre Baskerville"/>
              <a:sym typeface="Libre Baskerville"/>
            </a:endParaRPr>
          </a:p>
          <a:p>
            <a:pPr marL="0" lvl="0" indent="0" algn="just" rtl="0">
              <a:spcBef>
                <a:spcPts val="1200"/>
              </a:spcBef>
              <a:spcAft>
                <a:spcPts val="0"/>
              </a:spcAft>
              <a:buNone/>
            </a:pPr>
            <a:r>
              <a:rPr lang="en-GB" sz="1600">
                <a:solidFill>
                  <a:schemeClr val="dk1"/>
                </a:solidFill>
                <a:latin typeface="Libre Baskerville"/>
                <a:ea typeface="Libre Baskerville"/>
                <a:cs typeface="Libre Baskerville"/>
                <a:sym typeface="Libre Baskerville"/>
              </a:rPr>
              <a:t>Forskning har vist at det å ha en rollemodell er en viktig faktor som kan få noen til å føle </a:t>
            </a:r>
            <a:r>
              <a:rPr lang="en-GB" sz="1600" b="1">
                <a:solidFill>
                  <a:schemeClr val="dk1"/>
                </a:solidFill>
                <a:latin typeface="Libre Baskerville"/>
                <a:ea typeface="Libre Baskerville"/>
                <a:cs typeface="Libre Baskerville"/>
                <a:sym typeface="Libre Baskerville"/>
              </a:rPr>
              <a:t>tilhørighet</a:t>
            </a:r>
            <a:r>
              <a:rPr lang="en-GB" sz="1600">
                <a:solidFill>
                  <a:schemeClr val="dk1"/>
                </a:solidFill>
                <a:latin typeface="Libre Baskerville"/>
                <a:ea typeface="Libre Baskerville"/>
                <a:cs typeface="Libre Baskerville"/>
                <a:sym typeface="Libre Baskerville"/>
              </a:rPr>
              <a:t>, og gi dem mot og </a:t>
            </a:r>
            <a:r>
              <a:rPr lang="en-GB" sz="1600" b="1">
                <a:solidFill>
                  <a:schemeClr val="dk1"/>
                </a:solidFill>
                <a:latin typeface="Libre Baskerville"/>
                <a:ea typeface="Libre Baskerville"/>
                <a:cs typeface="Libre Baskerville"/>
                <a:sym typeface="Libre Baskerville"/>
              </a:rPr>
              <a:t>inspirasjon </a:t>
            </a:r>
            <a:r>
              <a:rPr lang="en-GB" sz="1600">
                <a:solidFill>
                  <a:schemeClr val="dk1"/>
                </a:solidFill>
                <a:latin typeface="Libre Baskerville"/>
                <a:ea typeface="Libre Baskerville"/>
                <a:cs typeface="Libre Baskerville"/>
                <a:sym typeface="Libre Baskerville"/>
              </a:rPr>
              <a:t>til å tre inn i eller bli værende i et felt der de er i minoritet, som kvinner i MNT.</a:t>
            </a:r>
            <a:endParaRPr sz="1600">
              <a:solidFill>
                <a:schemeClr val="dk1"/>
              </a:solidFill>
              <a:latin typeface="Libre Baskerville"/>
              <a:ea typeface="Libre Baskerville"/>
              <a:cs typeface="Libre Baskerville"/>
              <a:sym typeface="Libre Baskerville"/>
            </a:endParaRPr>
          </a:p>
          <a:p>
            <a:pPr marL="0" lvl="0" indent="0" algn="just" rtl="0">
              <a:spcBef>
                <a:spcPts val="1200"/>
              </a:spcBef>
              <a:spcAft>
                <a:spcPts val="0"/>
              </a:spcAft>
              <a:buNone/>
            </a:pPr>
            <a:r>
              <a:rPr lang="en-GB" sz="1600">
                <a:solidFill>
                  <a:schemeClr val="dk1"/>
                </a:solidFill>
                <a:latin typeface="Libre Baskerville"/>
                <a:ea typeface="Libre Baskerville"/>
                <a:cs typeface="Libre Baskerville"/>
                <a:sym typeface="Libre Baskerville"/>
              </a:rPr>
              <a:t>Men hvem kan være en rollemodell? Studier viser: de fleste av oss! </a:t>
            </a:r>
            <a:r>
              <a:rPr lang="en-GB" sz="1600" b="1">
                <a:solidFill>
                  <a:schemeClr val="dk1"/>
                </a:solidFill>
                <a:latin typeface="Libre Baskerville"/>
                <a:ea typeface="Libre Baskerville"/>
                <a:cs typeface="Libre Baskerville"/>
                <a:sym typeface="Libre Baskerville"/>
              </a:rPr>
              <a:t>Vi har alle potensialet til å inspirere og støtte andre</a:t>
            </a:r>
            <a:r>
              <a:rPr lang="en-GB" sz="1600">
                <a:solidFill>
                  <a:schemeClr val="dk1"/>
                </a:solidFill>
                <a:latin typeface="Libre Baskerville"/>
                <a:ea typeface="Libre Baskerville"/>
                <a:cs typeface="Libre Baskerville"/>
                <a:sym typeface="Libre Baskerville"/>
              </a:rPr>
              <a:t>.</a:t>
            </a:r>
            <a:endParaRPr sz="1600">
              <a:solidFill>
                <a:schemeClr val="dk1"/>
              </a:solidFill>
              <a:latin typeface="Libre Baskerville"/>
              <a:ea typeface="Libre Baskerville"/>
              <a:cs typeface="Libre Baskerville"/>
              <a:sym typeface="Libre Baskerville"/>
            </a:endParaRPr>
          </a:p>
          <a:p>
            <a:pPr marL="0" lvl="0" indent="0" algn="just" rtl="0">
              <a:spcBef>
                <a:spcPts val="1200"/>
              </a:spcBef>
              <a:spcAft>
                <a:spcPts val="1200"/>
              </a:spcAft>
              <a:buNone/>
            </a:pPr>
            <a:r>
              <a:rPr lang="en-GB" sz="1600">
                <a:solidFill>
                  <a:schemeClr val="dk1"/>
                </a:solidFill>
                <a:latin typeface="Libre Baskerville"/>
                <a:ea typeface="Libre Baskerville"/>
                <a:cs typeface="Libre Baskerville"/>
                <a:sym typeface="Libre Baskerville"/>
              </a:rPr>
              <a:t>På neste lysbilde vil du se en video om viktigheten av rollemodeller. </a:t>
            </a:r>
            <a:br>
              <a:rPr lang="en-GB" sz="1600">
                <a:solidFill>
                  <a:schemeClr val="dk1"/>
                </a:solidFill>
                <a:latin typeface="Libre Baskerville"/>
                <a:ea typeface="Libre Baskerville"/>
                <a:cs typeface="Libre Baskerville"/>
                <a:sym typeface="Libre Baskerville"/>
              </a:rPr>
            </a:br>
            <a:r>
              <a:rPr lang="en-GB" sz="1600">
                <a:solidFill>
                  <a:schemeClr val="dk1"/>
                </a:solidFill>
                <a:latin typeface="Libre Baskerville"/>
                <a:ea typeface="Libre Baskerville"/>
                <a:cs typeface="Libre Baskerville"/>
                <a:sym typeface="Libre Baskerville"/>
              </a:rPr>
              <a:t>NB: Videoen er på engelsk.</a:t>
            </a:r>
            <a:endParaRPr sz="1600">
              <a:solidFill>
                <a:schemeClr val="dk1"/>
              </a:solidFill>
              <a:latin typeface="Libre Baskerville"/>
              <a:ea typeface="Libre Baskerville"/>
              <a:cs typeface="Libre Baskerville"/>
              <a:sym typeface="Libre Baskerville"/>
            </a:endParaRPr>
          </a:p>
        </p:txBody>
      </p:sp>
      <p:sp>
        <p:nvSpPr>
          <p:cNvPr id="223" name="Google Shape;223;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0EADE"/>
        </a:solidFill>
        <a:effectLst/>
      </p:bgPr>
    </p:bg>
    <p:spTree>
      <p:nvGrpSpPr>
        <p:cNvPr id="1" name="Shape 227"/>
        <p:cNvGrpSpPr/>
        <p:nvPr/>
      </p:nvGrpSpPr>
      <p:grpSpPr>
        <a:xfrm>
          <a:off x="0" y="0"/>
          <a:ext cx="0" cy="0"/>
          <a:chOff x="0" y="0"/>
          <a:chExt cx="0" cy="0"/>
        </a:xfrm>
      </p:grpSpPr>
      <p:sp>
        <p:nvSpPr>
          <p:cNvPr id="228" name="Google Shape;228;p36"/>
          <p:cNvSpPr/>
          <p:nvPr/>
        </p:nvSpPr>
        <p:spPr>
          <a:xfrm>
            <a:off x="1635000" y="832500"/>
            <a:ext cx="5880000" cy="3472500"/>
          </a:xfrm>
          <a:prstGeom prst="rect">
            <a:avLst/>
          </a:prstGeom>
          <a:solidFill>
            <a:srgbClr val="BC531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0EADE"/>
              </a:solidFill>
            </a:endParaRPr>
          </a:p>
        </p:txBody>
      </p:sp>
      <p:pic>
        <p:nvPicPr>
          <p:cNvPr id="229" name="Google Shape;229;p36" descr="In this video, we visit the term &quot;role model&quot; and explain that according to research, we are inspired by people that relatable and close to us, and they don't need to be perfect. And in fact we ourselves are also role models to someone.&#10;&#10;This video was made for Erasmus+ project Women STEM UP." title="Who Can Be a Role Model?">
            <a:hlinkClick r:id="rId3"/>
          </p:cNvPr>
          <p:cNvPicPr preferRelativeResize="0"/>
          <p:nvPr/>
        </p:nvPicPr>
        <p:blipFill>
          <a:blip r:embed="rId4">
            <a:alphaModFix/>
          </a:blip>
          <a:stretch>
            <a:fillRect/>
          </a:stretch>
        </p:blipFill>
        <p:spPr>
          <a:xfrm>
            <a:off x="1807200" y="1016090"/>
            <a:ext cx="5529600" cy="3111322"/>
          </a:xfrm>
          <a:prstGeom prst="rect">
            <a:avLst/>
          </a:prstGeom>
          <a:noFill/>
          <a:ln>
            <a:noFill/>
          </a:ln>
        </p:spPr>
      </p:pic>
      <p:sp>
        <p:nvSpPr>
          <p:cNvPr id="230" name="Google Shape;230;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11</a:t>
            </a:fld>
            <a:endParaRPr/>
          </a:p>
        </p:txBody>
      </p:sp>
      <p:sp>
        <p:nvSpPr>
          <p:cNvPr id="231" name="Google Shape;231;p36"/>
          <p:cNvSpPr txBox="1"/>
          <p:nvPr/>
        </p:nvSpPr>
        <p:spPr>
          <a:xfrm>
            <a:off x="1539900" y="4410275"/>
            <a:ext cx="6396900" cy="573900"/>
          </a:xfrm>
          <a:prstGeom prst="rect">
            <a:avLst/>
          </a:prstGeom>
          <a:noFill/>
          <a:ln>
            <a:noFill/>
          </a:ln>
        </p:spPr>
        <p:txBody>
          <a:bodyPr spcFirstLastPara="1" wrap="square" lIns="91425" tIns="91425" rIns="91425" bIns="91425" anchor="t" anchorCtr="0">
            <a:normAutofit fontScale="70000"/>
          </a:bodyPr>
          <a:lstStyle/>
          <a:p>
            <a:pPr marL="0" lvl="0" indent="0" algn="just" rtl="0">
              <a:lnSpc>
                <a:spcPct val="115000"/>
              </a:lnSpc>
              <a:spcBef>
                <a:spcPts val="0"/>
              </a:spcBef>
              <a:spcAft>
                <a:spcPts val="1200"/>
              </a:spcAft>
              <a:buNone/>
            </a:pPr>
            <a:r>
              <a:rPr lang="en-GB" sz="1600">
                <a:solidFill>
                  <a:srgbClr val="000000"/>
                </a:solidFill>
                <a:latin typeface="Libre Baskerville"/>
                <a:ea typeface="Libre Baskerville"/>
                <a:cs typeface="Libre Baskerville"/>
                <a:sym typeface="Libre Baskerville"/>
              </a:rPr>
              <a:t>Videoen drøfter hva en rollemodell er og hvem som kan </a:t>
            </a:r>
            <a:r>
              <a:rPr lang="en-GB" sz="1600">
                <a:latin typeface="Libre Baskerville"/>
                <a:ea typeface="Libre Baskerville"/>
                <a:cs typeface="Libre Baskerville"/>
                <a:sym typeface="Libre Baskerville"/>
              </a:rPr>
              <a:t>være en rollemodell.</a:t>
            </a:r>
            <a:br>
              <a:rPr lang="en-GB" sz="1600">
                <a:solidFill>
                  <a:srgbClr val="000000"/>
                </a:solidFill>
                <a:latin typeface="Libre Baskerville"/>
                <a:ea typeface="Libre Baskerville"/>
                <a:cs typeface="Libre Baskerville"/>
                <a:sym typeface="Libre Baskerville"/>
              </a:rPr>
            </a:br>
            <a:r>
              <a:rPr lang="en-GB" sz="1600">
                <a:solidFill>
                  <a:srgbClr val="000000"/>
                </a:solidFill>
                <a:latin typeface="Libre Baskerville"/>
                <a:ea typeface="Libre Baskerville"/>
                <a:cs typeface="Libre Baskerville"/>
                <a:sym typeface="Libre Baskerville"/>
              </a:rPr>
              <a:t>NB: Videoen er på engelsk.</a:t>
            </a:r>
            <a:endParaRPr sz="1600" b="1">
              <a:solidFill>
                <a:srgbClr val="000000"/>
              </a:solidFill>
              <a:latin typeface="Libre Baskerville"/>
              <a:ea typeface="Libre Baskerville"/>
              <a:cs typeface="Libre Baskerville"/>
              <a:sym typeface="Libre Baskervill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9"/>
                                        </p:tgtEl>
                                        <p:attrNameLst>
                                          <p:attrName>style.visibility</p:attrName>
                                        </p:attrNameLst>
                                      </p:cBhvr>
                                      <p:to>
                                        <p:strVal val="visible"/>
                                      </p:to>
                                    </p:set>
                                    <p:animEffect transition="in" filter="fade">
                                      <p:cBhvr>
                                        <p:cTn id="7" dur="1000"/>
                                        <p:tgtEl>
                                          <p:spTgt spid="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7"/>
          <p:cNvSpPr txBox="1">
            <a:spLocks noGrp="1"/>
          </p:cNvSpPr>
          <p:nvPr>
            <p:ph type="title"/>
          </p:nvPr>
        </p:nvSpPr>
        <p:spPr>
          <a:xfrm>
            <a:off x="628650" y="2130444"/>
            <a:ext cx="7886700" cy="994200"/>
          </a:xfrm>
          <a:prstGeom prst="rect">
            <a:avLst/>
          </a:prstGeom>
          <a:noFill/>
          <a:ln>
            <a:noFill/>
          </a:ln>
        </p:spPr>
        <p:txBody>
          <a:bodyPr spcFirstLastPara="1" wrap="square" lIns="68575" tIns="34275" rIns="68575" bIns="34275" anchor="ctr" anchorCtr="0">
            <a:normAutofit fontScale="90000"/>
          </a:bodyPr>
          <a:lstStyle/>
          <a:p>
            <a:pPr marL="0" lvl="0" indent="0" algn="ctr" rtl="0">
              <a:lnSpc>
                <a:spcPct val="100000"/>
              </a:lnSpc>
              <a:spcBef>
                <a:spcPts val="0"/>
              </a:spcBef>
              <a:spcAft>
                <a:spcPts val="0"/>
              </a:spcAft>
              <a:buClr>
                <a:schemeClr val="dk1"/>
              </a:buClr>
              <a:buSzPct val="30555"/>
              <a:buFont typeface="Arial"/>
              <a:buNone/>
            </a:pPr>
            <a:r>
              <a:rPr lang="en-GB" sz="3600">
                <a:latin typeface="Libre Baskerville"/>
                <a:ea typeface="Libre Baskerville"/>
                <a:cs typeface="Libre Baskerville"/>
                <a:sym typeface="Libre Baskerville"/>
              </a:rPr>
              <a:t>Hvordan lykkes med å sette og kommunisere forventninger til mentorprogrammet ditt?</a:t>
            </a:r>
            <a:endParaRPr sz="3600">
              <a:latin typeface="Libre Baskerville"/>
              <a:ea typeface="Libre Baskerville"/>
              <a:cs typeface="Libre Baskerville"/>
              <a:sym typeface="Libre Baskerville"/>
            </a:endParaRPr>
          </a:p>
        </p:txBody>
      </p:sp>
      <p:sp>
        <p:nvSpPr>
          <p:cNvPr id="237" name="Google Shape;237;p37"/>
          <p:cNvSpPr txBox="1"/>
          <p:nvPr/>
        </p:nvSpPr>
        <p:spPr>
          <a:xfrm flipH="1">
            <a:off x="-76200" y="60475"/>
            <a:ext cx="770100" cy="153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800" b="1">
                <a:solidFill>
                  <a:schemeClr val="dk2"/>
                </a:solidFill>
              </a:rPr>
              <a:t>2</a:t>
            </a:r>
            <a:endParaRPr sz="8800" b="1">
              <a:solidFill>
                <a:schemeClr val="dk2"/>
              </a:solidFill>
            </a:endParaRPr>
          </a:p>
        </p:txBody>
      </p:sp>
      <p:sp>
        <p:nvSpPr>
          <p:cNvPr id="238" name="Google Shape;238;p37"/>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GB"/>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8"/>
          <p:cNvSpPr txBox="1">
            <a:spLocks noGrp="1"/>
          </p:cNvSpPr>
          <p:nvPr>
            <p:ph type="title"/>
          </p:nvPr>
        </p:nvSpPr>
        <p:spPr>
          <a:xfrm>
            <a:off x="2368150" y="633600"/>
            <a:ext cx="4128300" cy="6336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b="1">
                <a:latin typeface="Libre Baskerville"/>
                <a:ea typeface="Libre Baskerville"/>
                <a:cs typeface="Libre Baskerville"/>
                <a:sym typeface="Libre Baskerville"/>
              </a:rPr>
              <a:t>Å sette forventninger</a:t>
            </a:r>
            <a:endParaRPr b="1">
              <a:latin typeface="Libre Baskerville"/>
              <a:ea typeface="Libre Baskerville"/>
              <a:cs typeface="Libre Baskerville"/>
              <a:sym typeface="Libre Baskerville"/>
            </a:endParaRPr>
          </a:p>
        </p:txBody>
      </p:sp>
      <p:sp>
        <p:nvSpPr>
          <p:cNvPr id="244" name="Google Shape;244;p38"/>
          <p:cNvSpPr txBox="1">
            <a:spLocks noGrp="1"/>
          </p:cNvSpPr>
          <p:nvPr>
            <p:ph type="body" idx="1"/>
          </p:nvPr>
        </p:nvSpPr>
        <p:spPr>
          <a:xfrm>
            <a:off x="424350" y="1400400"/>
            <a:ext cx="8295300" cy="3449400"/>
          </a:xfrm>
          <a:prstGeom prst="rect">
            <a:avLst/>
          </a:prstGeom>
        </p:spPr>
        <p:txBody>
          <a:bodyPr spcFirstLastPara="1" wrap="square" lIns="91425" tIns="91425" rIns="91425" bIns="91425" anchor="t" anchorCtr="0">
            <a:normAutofit lnSpcReduction="10000"/>
          </a:bodyPr>
          <a:lstStyle/>
          <a:p>
            <a:pPr marL="457200" lvl="0" indent="-319405" algn="just" rtl="0">
              <a:lnSpc>
                <a:spcPct val="100000"/>
              </a:lnSpc>
              <a:spcBef>
                <a:spcPts val="1000"/>
              </a:spcBef>
              <a:spcAft>
                <a:spcPts val="0"/>
              </a:spcAft>
              <a:buClr>
                <a:schemeClr val="dk1"/>
              </a:buClr>
              <a:buSzPts val="1430"/>
              <a:buFont typeface="Libre Baskerville"/>
              <a:buAutoNum type="arabicPeriod"/>
            </a:pPr>
            <a:r>
              <a:rPr lang="en-GB" sz="1430">
                <a:solidFill>
                  <a:schemeClr val="dk1"/>
                </a:solidFill>
                <a:latin typeface="Libre Baskerville"/>
                <a:ea typeface="Libre Baskerville"/>
                <a:cs typeface="Libre Baskerville"/>
                <a:sym typeface="Libre Baskerville"/>
              </a:rPr>
              <a:t>Definer </a:t>
            </a:r>
            <a:r>
              <a:rPr lang="en-GB" sz="1430" b="1">
                <a:solidFill>
                  <a:schemeClr val="dk1"/>
                </a:solidFill>
                <a:latin typeface="Libre Baskerville"/>
                <a:ea typeface="Libre Baskerville"/>
                <a:cs typeface="Libre Baskerville"/>
                <a:sym typeface="Libre Baskerville"/>
              </a:rPr>
              <a:t>målene, prioriteringene og rammene</a:t>
            </a:r>
            <a:r>
              <a:rPr lang="en-GB" sz="1430">
                <a:solidFill>
                  <a:schemeClr val="dk1"/>
                </a:solidFill>
                <a:latin typeface="Libre Baskerville"/>
                <a:ea typeface="Libre Baskerville"/>
                <a:cs typeface="Libre Baskerville"/>
                <a:sym typeface="Libre Baskerville"/>
              </a:rPr>
              <a:t> for mentorprogrammet.</a:t>
            </a:r>
            <a:endParaRPr sz="1430">
              <a:solidFill>
                <a:schemeClr val="dk1"/>
              </a:solidFill>
              <a:latin typeface="Libre Baskerville"/>
              <a:ea typeface="Libre Baskerville"/>
              <a:cs typeface="Libre Baskerville"/>
              <a:sym typeface="Libre Baskerville"/>
            </a:endParaRPr>
          </a:p>
          <a:p>
            <a:pPr marL="457200" lvl="0" indent="-319405" algn="just" rtl="0">
              <a:lnSpc>
                <a:spcPct val="100000"/>
              </a:lnSpc>
              <a:spcBef>
                <a:spcPts val="1200"/>
              </a:spcBef>
              <a:spcAft>
                <a:spcPts val="0"/>
              </a:spcAft>
              <a:buClr>
                <a:schemeClr val="dk1"/>
              </a:buClr>
              <a:buSzPts val="1430"/>
              <a:buFont typeface="Libre Baskerville"/>
              <a:buAutoNum type="arabicPeriod"/>
            </a:pPr>
            <a:r>
              <a:rPr lang="en-GB" sz="1430">
                <a:solidFill>
                  <a:schemeClr val="dk1"/>
                </a:solidFill>
                <a:latin typeface="Libre Baskerville"/>
                <a:ea typeface="Libre Baskerville"/>
                <a:cs typeface="Libre Baskerville"/>
                <a:sym typeface="Libre Baskerville"/>
              </a:rPr>
              <a:t>Eksempelvis, et </a:t>
            </a:r>
            <a:r>
              <a:rPr lang="en-GB" sz="1430" b="1">
                <a:solidFill>
                  <a:schemeClr val="dk1"/>
                </a:solidFill>
                <a:latin typeface="Libre Baskerville"/>
                <a:ea typeface="Libre Baskerville"/>
                <a:cs typeface="Libre Baskerville"/>
                <a:sym typeface="Libre Baskerville"/>
              </a:rPr>
              <a:t>klart mål</a:t>
            </a:r>
            <a:r>
              <a:rPr lang="en-GB" sz="1430">
                <a:solidFill>
                  <a:schemeClr val="dk1"/>
                </a:solidFill>
                <a:latin typeface="Libre Baskerville"/>
                <a:ea typeface="Libre Baskerville"/>
                <a:cs typeface="Libre Baskerville"/>
                <a:sym typeface="Libre Baskerville"/>
              </a:rPr>
              <a:t> er “å tilby praktisk og akademisk støtte til kvinnelige bachelorstudenter for å hjelpe dem å etablere seg i MNT-studier”, rettet mot førsteårsstudenter som starter innen et MNT-felt</a:t>
            </a:r>
            <a:endParaRPr sz="1430">
              <a:solidFill>
                <a:schemeClr val="dk1"/>
              </a:solidFill>
              <a:latin typeface="Libre Baskerville"/>
              <a:ea typeface="Libre Baskerville"/>
              <a:cs typeface="Libre Baskerville"/>
              <a:sym typeface="Libre Baskerville"/>
            </a:endParaRPr>
          </a:p>
          <a:p>
            <a:pPr marL="457200" lvl="0" indent="-319405" algn="just" rtl="0">
              <a:lnSpc>
                <a:spcPct val="100000"/>
              </a:lnSpc>
              <a:spcBef>
                <a:spcPts val="1200"/>
              </a:spcBef>
              <a:spcAft>
                <a:spcPts val="0"/>
              </a:spcAft>
              <a:buClr>
                <a:schemeClr val="dk1"/>
              </a:buClr>
              <a:buSzPts val="1430"/>
              <a:buFont typeface="Libre Baskerville"/>
              <a:buAutoNum type="arabicPeriod"/>
            </a:pPr>
            <a:r>
              <a:rPr lang="en-GB" sz="1430">
                <a:solidFill>
                  <a:schemeClr val="dk1"/>
                </a:solidFill>
                <a:latin typeface="Libre Baskerville"/>
                <a:ea typeface="Libre Baskerville"/>
                <a:cs typeface="Libre Baskerville"/>
                <a:sym typeface="Libre Baskerville"/>
              </a:rPr>
              <a:t>Kommuniser dem på </a:t>
            </a:r>
            <a:r>
              <a:rPr lang="en-GB" sz="1430" b="1">
                <a:solidFill>
                  <a:schemeClr val="dk1"/>
                </a:solidFill>
                <a:latin typeface="Libre Baskerville"/>
                <a:ea typeface="Libre Baskerville"/>
                <a:cs typeface="Libre Baskerville"/>
                <a:sym typeface="Libre Baskerville"/>
              </a:rPr>
              <a:t>programmets nettside</a:t>
            </a:r>
            <a:r>
              <a:rPr lang="en-GB" sz="1430">
                <a:solidFill>
                  <a:schemeClr val="dk1"/>
                </a:solidFill>
                <a:latin typeface="Libre Baskerville"/>
                <a:ea typeface="Libre Baskerville"/>
                <a:cs typeface="Libre Baskerville"/>
                <a:sym typeface="Libre Baskerville"/>
              </a:rPr>
              <a:t> og/eller </a:t>
            </a:r>
            <a:r>
              <a:rPr lang="en-GB" sz="1430" b="1">
                <a:solidFill>
                  <a:schemeClr val="dk1"/>
                </a:solidFill>
                <a:latin typeface="Libre Baskerville"/>
                <a:ea typeface="Libre Baskerville"/>
                <a:cs typeface="Libre Baskerville"/>
                <a:sym typeface="Libre Baskerville"/>
              </a:rPr>
              <a:t>lanseringsarrangement</a:t>
            </a:r>
            <a:r>
              <a:rPr lang="en-GB" sz="1430">
                <a:solidFill>
                  <a:schemeClr val="dk1"/>
                </a:solidFill>
                <a:latin typeface="Libre Baskerville"/>
                <a:ea typeface="Libre Baskerville"/>
                <a:cs typeface="Libre Baskerville"/>
                <a:sym typeface="Libre Baskerville"/>
              </a:rPr>
              <a:t>.</a:t>
            </a:r>
            <a:endParaRPr sz="1430">
              <a:solidFill>
                <a:schemeClr val="dk1"/>
              </a:solidFill>
              <a:latin typeface="Libre Baskerville"/>
              <a:ea typeface="Libre Baskerville"/>
              <a:cs typeface="Libre Baskerville"/>
              <a:sym typeface="Libre Baskerville"/>
            </a:endParaRPr>
          </a:p>
          <a:p>
            <a:pPr marL="457200" lvl="0" indent="-319405" algn="just" rtl="0">
              <a:lnSpc>
                <a:spcPct val="100000"/>
              </a:lnSpc>
              <a:spcBef>
                <a:spcPts val="1200"/>
              </a:spcBef>
              <a:spcAft>
                <a:spcPts val="0"/>
              </a:spcAft>
              <a:buClr>
                <a:schemeClr val="dk1"/>
              </a:buClr>
              <a:buSzPts val="1430"/>
              <a:buFont typeface="Libre Baskerville"/>
              <a:buAutoNum type="arabicPeriod"/>
            </a:pPr>
            <a:r>
              <a:rPr lang="en-GB" sz="1430">
                <a:solidFill>
                  <a:schemeClr val="dk1"/>
                </a:solidFill>
                <a:latin typeface="Libre Baskerville"/>
                <a:ea typeface="Libre Baskerville"/>
                <a:cs typeface="Libre Baskerville"/>
                <a:sym typeface="Libre Baskerville"/>
              </a:rPr>
              <a:t>Kommuniser dem </a:t>
            </a:r>
            <a:r>
              <a:rPr lang="en-GB" sz="1430" b="1">
                <a:solidFill>
                  <a:schemeClr val="dk1"/>
                </a:solidFill>
                <a:latin typeface="Libre Baskerville"/>
                <a:ea typeface="Libre Baskerville"/>
                <a:cs typeface="Libre Baskerville"/>
                <a:sym typeface="Libre Baskerville"/>
              </a:rPr>
              <a:t>til mentorene</a:t>
            </a:r>
            <a:r>
              <a:rPr lang="en-GB" sz="1430">
                <a:solidFill>
                  <a:schemeClr val="dk1"/>
                </a:solidFill>
                <a:latin typeface="Libre Baskerville"/>
                <a:ea typeface="Libre Baskerville"/>
                <a:cs typeface="Libre Baskerville"/>
                <a:sym typeface="Libre Baskerville"/>
              </a:rPr>
              <a:t>, forklar hva deres rolle er og hva som forventes av dem i løpet av mentorøktene. </a:t>
            </a:r>
            <a:endParaRPr sz="1430" b="1">
              <a:solidFill>
                <a:schemeClr val="dk1"/>
              </a:solidFill>
              <a:latin typeface="Libre Baskerville"/>
              <a:ea typeface="Libre Baskerville"/>
              <a:cs typeface="Libre Baskerville"/>
              <a:sym typeface="Libre Baskerville"/>
            </a:endParaRPr>
          </a:p>
          <a:p>
            <a:pPr marL="457200" lvl="0" indent="-319405" algn="just" rtl="0">
              <a:lnSpc>
                <a:spcPct val="100000"/>
              </a:lnSpc>
              <a:spcBef>
                <a:spcPts val="1000"/>
              </a:spcBef>
              <a:spcAft>
                <a:spcPts val="0"/>
              </a:spcAft>
              <a:buClr>
                <a:schemeClr val="dk1"/>
              </a:buClr>
              <a:buSzPts val="1430"/>
              <a:buFont typeface="Libre Baskerville"/>
              <a:buAutoNum type="arabicPeriod"/>
            </a:pPr>
            <a:r>
              <a:rPr lang="en-GB" sz="1430">
                <a:solidFill>
                  <a:schemeClr val="dk1"/>
                </a:solidFill>
                <a:latin typeface="Libre Baskerville"/>
                <a:ea typeface="Libre Baskerville"/>
                <a:cs typeface="Libre Baskerville"/>
                <a:sym typeface="Libre Baskerville"/>
              </a:rPr>
              <a:t>Kommuniser programmets mål </a:t>
            </a:r>
            <a:r>
              <a:rPr lang="en-GB" sz="1430" b="1">
                <a:solidFill>
                  <a:schemeClr val="dk1"/>
                </a:solidFill>
                <a:latin typeface="Libre Baskerville"/>
                <a:ea typeface="Libre Baskerville"/>
                <a:cs typeface="Libre Baskerville"/>
                <a:sym typeface="Libre Baskerville"/>
              </a:rPr>
              <a:t>til adeptene</a:t>
            </a:r>
            <a:r>
              <a:rPr lang="en-GB" sz="1430">
                <a:solidFill>
                  <a:schemeClr val="dk1"/>
                </a:solidFill>
                <a:latin typeface="Libre Baskerville"/>
                <a:ea typeface="Libre Baskerville"/>
                <a:cs typeface="Libre Baskerville"/>
                <a:sym typeface="Libre Baskerville"/>
              </a:rPr>
              <a:t>, forklar hva de kan spørre om og hva de kan forvente å få i løpet av programmet.</a:t>
            </a:r>
            <a:endParaRPr sz="1430">
              <a:solidFill>
                <a:schemeClr val="dk1"/>
              </a:solidFill>
              <a:latin typeface="Libre Baskerville"/>
              <a:ea typeface="Libre Baskerville"/>
              <a:cs typeface="Libre Baskerville"/>
              <a:sym typeface="Libre Baskerville"/>
            </a:endParaRPr>
          </a:p>
          <a:p>
            <a:pPr marL="457200" lvl="0" indent="-319405" algn="just" rtl="0">
              <a:lnSpc>
                <a:spcPct val="100000"/>
              </a:lnSpc>
              <a:spcBef>
                <a:spcPts val="1000"/>
              </a:spcBef>
              <a:spcAft>
                <a:spcPts val="0"/>
              </a:spcAft>
              <a:buClr>
                <a:schemeClr val="dk1"/>
              </a:buClr>
              <a:buSzPts val="1430"/>
              <a:buFont typeface="Libre Baskerville"/>
              <a:buAutoNum type="arabicPeriod"/>
            </a:pPr>
            <a:r>
              <a:rPr lang="en-GB" sz="1430" b="1">
                <a:solidFill>
                  <a:schemeClr val="dk1"/>
                </a:solidFill>
                <a:latin typeface="Libre Baskerville"/>
                <a:ea typeface="Libre Baskerville"/>
                <a:cs typeface="Libre Baskerville"/>
                <a:sym typeface="Libre Baskerville"/>
              </a:rPr>
              <a:t>Samle tilbakemeldinger</a:t>
            </a:r>
            <a:r>
              <a:rPr lang="en-GB" sz="1430">
                <a:solidFill>
                  <a:schemeClr val="dk1"/>
                </a:solidFill>
                <a:latin typeface="Libre Baskerville"/>
                <a:ea typeface="Libre Baskerville"/>
                <a:cs typeface="Libre Baskerville"/>
                <a:sym typeface="Libre Baskerville"/>
              </a:rPr>
              <a:t> underveis og etter programmet for å se om forventningene samsvarte.</a:t>
            </a:r>
            <a:endParaRPr sz="1430">
              <a:solidFill>
                <a:schemeClr val="dk1"/>
              </a:solidFill>
              <a:latin typeface="Libre Baskerville"/>
              <a:ea typeface="Libre Baskerville"/>
              <a:cs typeface="Libre Baskerville"/>
              <a:sym typeface="Libre Baskerville"/>
            </a:endParaRPr>
          </a:p>
          <a:p>
            <a:pPr marL="457200" lvl="0" indent="-319405" algn="just" rtl="0">
              <a:lnSpc>
                <a:spcPct val="100000"/>
              </a:lnSpc>
              <a:spcBef>
                <a:spcPts val="1000"/>
              </a:spcBef>
              <a:spcAft>
                <a:spcPts val="0"/>
              </a:spcAft>
              <a:buClr>
                <a:schemeClr val="dk1"/>
              </a:buClr>
              <a:buSzPts val="1430"/>
              <a:buFont typeface="Libre Baskerville"/>
              <a:buAutoNum type="arabicPeriod"/>
            </a:pPr>
            <a:r>
              <a:rPr lang="en-GB" sz="1430">
                <a:solidFill>
                  <a:schemeClr val="dk1"/>
                </a:solidFill>
                <a:latin typeface="Libre Baskerville"/>
                <a:ea typeface="Libre Baskerville"/>
                <a:cs typeface="Libre Baskerville"/>
                <a:sym typeface="Libre Baskerville"/>
              </a:rPr>
              <a:t>Basert på tilbakemeldingene, </a:t>
            </a:r>
            <a:r>
              <a:rPr lang="en-GB" sz="1430" b="1">
                <a:solidFill>
                  <a:schemeClr val="dk1"/>
                </a:solidFill>
                <a:latin typeface="Libre Baskerville"/>
                <a:ea typeface="Libre Baskerville"/>
                <a:cs typeface="Libre Baskerville"/>
                <a:sym typeface="Libre Baskerville"/>
              </a:rPr>
              <a:t>juster målene dine</a:t>
            </a:r>
            <a:r>
              <a:rPr lang="en-GB" sz="1430">
                <a:solidFill>
                  <a:schemeClr val="dk1"/>
                </a:solidFill>
                <a:latin typeface="Libre Baskerville"/>
                <a:ea typeface="Libre Baskerville"/>
                <a:cs typeface="Libre Baskerville"/>
                <a:sym typeface="Libre Baskerville"/>
              </a:rPr>
              <a:t> og hvordan de kommuniseres.</a:t>
            </a:r>
            <a:endParaRPr sz="1430">
              <a:solidFill>
                <a:schemeClr val="dk1"/>
              </a:solidFill>
              <a:latin typeface="Libre Baskerville"/>
              <a:ea typeface="Libre Baskerville"/>
              <a:cs typeface="Libre Baskerville"/>
              <a:sym typeface="Libre Baskerville"/>
            </a:endParaRPr>
          </a:p>
        </p:txBody>
      </p:sp>
      <p:sp>
        <p:nvSpPr>
          <p:cNvPr id="245" name="Google Shape;245;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13</a:t>
            </a:fld>
            <a:endParaRPr/>
          </a:p>
        </p:txBody>
      </p:sp>
      <p:sp>
        <p:nvSpPr>
          <p:cNvPr id="246" name="Google Shape;246;p38"/>
          <p:cNvSpPr/>
          <p:nvPr/>
        </p:nvSpPr>
        <p:spPr>
          <a:xfrm>
            <a:off x="7756925" y="-303700"/>
            <a:ext cx="1925400" cy="1756500"/>
          </a:xfrm>
          <a:prstGeom prst="ellipse">
            <a:avLst/>
          </a:prstGeom>
          <a:solidFill>
            <a:srgbClr val="FFA3B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9"/>
          <p:cNvSpPr/>
          <p:nvPr/>
        </p:nvSpPr>
        <p:spPr>
          <a:xfrm>
            <a:off x="198600" y="237975"/>
            <a:ext cx="8746800" cy="4741200"/>
          </a:xfrm>
          <a:prstGeom prst="bracketPair">
            <a:avLst/>
          </a:prstGeom>
          <a:noFill/>
          <a:ln w="38100" cap="flat" cmpd="sng">
            <a:solidFill>
              <a:srgbClr val="F0EAD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2" name="Google Shape;252;p39"/>
          <p:cNvSpPr txBox="1">
            <a:spLocks noGrp="1"/>
          </p:cNvSpPr>
          <p:nvPr>
            <p:ph type="title"/>
          </p:nvPr>
        </p:nvSpPr>
        <p:spPr>
          <a:xfrm>
            <a:off x="311700" y="633600"/>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b="1">
                <a:latin typeface="Libre Baskerville"/>
                <a:ea typeface="Libre Baskerville"/>
                <a:cs typeface="Libre Baskerville"/>
                <a:sym typeface="Libre Baskerville"/>
              </a:rPr>
              <a:t>Hvorfor er dette viktig?</a:t>
            </a:r>
            <a:endParaRPr b="1">
              <a:latin typeface="Libre Baskerville"/>
              <a:ea typeface="Libre Baskerville"/>
              <a:cs typeface="Libre Baskerville"/>
              <a:sym typeface="Libre Baskerville"/>
            </a:endParaRPr>
          </a:p>
        </p:txBody>
      </p:sp>
      <p:sp>
        <p:nvSpPr>
          <p:cNvPr id="253" name="Google Shape;253;p39"/>
          <p:cNvSpPr txBox="1">
            <a:spLocks noGrp="1"/>
          </p:cNvSpPr>
          <p:nvPr>
            <p:ph type="body" idx="1"/>
          </p:nvPr>
        </p:nvSpPr>
        <p:spPr>
          <a:xfrm>
            <a:off x="543600" y="1407900"/>
            <a:ext cx="8056800" cy="3489300"/>
          </a:xfrm>
          <a:prstGeom prst="rect">
            <a:avLst/>
          </a:prstGeom>
        </p:spPr>
        <p:txBody>
          <a:bodyPr spcFirstLastPara="1" wrap="square" lIns="91425" tIns="91425" rIns="91425" bIns="91425" anchor="t" anchorCtr="0">
            <a:normAutofit lnSpcReduction="10000"/>
          </a:bodyPr>
          <a:lstStyle/>
          <a:p>
            <a:pPr marL="0" lvl="0" indent="0" algn="just" rtl="0">
              <a:spcBef>
                <a:spcPts val="0"/>
              </a:spcBef>
              <a:spcAft>
                <a:spcPts val="0"/>
              </a:spcAft>
              <a:buNone/>
            </a:pPr>
            <a:r>
              <a:rPr lang="en-GB" sz="1400">
                <a:solidFill>
                  <a:schemeClr val="dk1"/>
                </a:solidFill>
                <a:latin typeface="Libre Baskerville"/>
                <a:ea typeface="Libre Baskerville"/>
                <a:cs typeface="Libre Baskerville"/>
                <a:sym typeface="Libre Baskerville"/>
              </a:rPr>
              <a:t>Hvis målene for mentorprogrammet ikke er tydelig satt og/eller kommuniseres riktig til noen av partene, kan dette utgjøre en trussel for effektiviteten av programmet. Selv om du hadde gode intensjoner og støttet adeptene dine, </a:t>
            </a:r>
            <a:r>
              <a:rPr lang="en-GB" sz="1400" b="1">
                <a:solidFill>
                  <a:schemeClr val="dk1"/>
                </a:solidFill>
                <a:latin typeface="Libre Baskerville"/>
                <a:ea typeface="Libre Baskerville"/>
                <a:cs typeface="Libre Baskerville"/>
                <a:sym typeface="Libre Baskerville"/>
              </a:rPr>
              <a:t>kan de ende opp skuffet dersom forventningene deres var annerledes</a:t>
            </a:r>
            <a:r>
              <a:rPr lang="en-GB" sz="1400">
                <a:solidFill>
                  <a:schemeClr val="dk1"/>
                </a:solidFill>
                <a:latin typeface="Libre Baskerville"/>
                <a:ea typeface="Libre Baskerville"/>
                <a:cs typeface="Libre Baskerville"/>
                <a:sym typeface="Libre Baskerville"/>
              </a:rPr>
              <a:t>.</a:t>
            </a:r>
            <a:endParaRPr sz="1400">
              <a:solidFill>
                <a:schemeClr val="dk1"/>
              </a:solidFill>
              <a:latin typeface="Libre Baskerville"/>
              <a:ea typeface="Libre Baskerville"/>
              <a:cs typeface="Libre Baskerville"/>
              <a:sym typeface="Libre Baskerville"/>
            </a:endParaRPr>
          </a:p>
          <a:p>
            <a:pPr marL="0" lvl="0" indent="0" algn="just" rtl="0">
              <a:spcBef>
                <a:spcPts val="1200"/>
              </a:spcBef>
              <a:spcAft>
                <a:spcPts val="0"/>
              </a:spcAft>
              <a:buNone/>
            </a:pPr>
            <a:r>
              <a:rPr lang="en-GB" sz="1400">
                <a:solidFill>
                  <a:schemeClr val="dk1"/>
                </a:solidFill>
                <a:latin typeface="Libre Baskerville"/>
                <a:ea typeface="Libre Baskerville"/>
                <a:cs typeface="Libre Baskerville"/>
                <a:sym typeface="Libre Baskerville"/>
              </a:rPr>
              <a:t>For eksempel kan noen adepter tro at mentoring er </a:t>
            </a:r>
            <a:r>
              <a:rPr lang="en-GB" sz="1400" b="1">
                <a:solidFill>
                  <a:schemeClr val="dk1"/>
                </a:solidFill>
                <a:latin typeface="Libre Baskerville"/>
                <a:ea typeface="Libre Baskerville"/>
                <a:cs typeface="Libre Baskerville"/>
                <a:sym typeface="Libre Baskerville"/>
              </a:rPr>
              <a:t>veiledning </a:t>
            </a:r>
            <a:r>
              <a:rPr lang="en-GB" sz="1400">
                <a:solidFill>
                  <a:schemeClr val="dk1"/>
                </a:solidFill>
                <a:latin typeface="Libre Baskerville"/>
                <a:ea typeface="Libre Baskerville"/>
                <a:cs typeface="Libre Baskerville"/>
                <a:sym typeface="Libre Baskerville"/>
              </a:rPr>
              <a:t>og forvente hjelp med å skrive en oppgave eller en artikkel, men mentoren har muligens ikke kompetanse innen feltet deres, noe som er helt greit. Men siden det ikke er avklart med adepten hva mentorprogrammet har som mål å hjelpe med, ender de opp skuffet.</a:t>
            </a:r>
            <a:endParaRPr sz="1400">
              <a:solidFill>
                <a:schemeClr val="dk1"/>
              </a:solidFill>
              <a:latin typeface="Libre Baskerville"/>
              <a:ea typeface="Libre Baskerville"/>
              <a:cs typeface="Libre Baskerville"/>
              <a:sym typeface="Libre Baskerville"/>
            </a:endParaRPr>
          </a:p>
          <a:p>
            <a:pPr marL="0" lvl="0" indent="0" algn="just" rtl="0">
              <a:spcBef>
                <a:spcPts val="1200"/>
              </a:spcBef>
              <a:spcAft>
                <a:spcPts val="0"/>
              </a:spcAft>
              <a:buNone/>
            </a:pPr>
            <a:r>
              <a:rPr lang="en-GB" sz="1400">
                <a:solidFill>
                  <a:schemeClr val="dk1"/>
                </a:solidFill>
                <a:latin typeface="Libre Baskerville"/>
                <a:ea typeface="Libre Baskerville"/>
                <a:cs typeface="Libre Baskerville"/>
                <a:sym typeface="Libre Baskerville"/>
              </a:rPr>
              <a:t>I andre tilfeller kan mentoren blande seg for mye inn i adeptens akademiske arbeid, noe som kan føre til konflikter mellom veileder/forskningsleder og adepten, som igjen kan føre til negative evalueringer.</a:t>
            </a:r>
            <a:endParaRPr sz="1400">
              <a:solidFill>
                <a:schemeClr val="dk1"/>
              </a:solidFill>
              <a:latin typeface="Libre Baskerville"/>
              <a:ea typeface="Libre Baskerville"/>
              <a:cs typeface="Libre Baskerville"/>
              <a:sym typeface="Libre Baskerville"/>
            </a:endParaRPr>
          </a:p>
          <a:p>
            <a:pPr marL="0" lvl="0" indent="0" algn="just" rtl="0">
              <a:spcBef>
                <a:spcPts val="1200"/>
              </a:spcBef>
              <a:spcAft>
                <a:spcPts val="1200"/>
              </a:spcAft>
              <a:buNone/>
            </a:pPr>
            <a:r>
              <a:rPr lang="en-GB" sz="1400">
                <a:solidFill>
                  <a:schemeClr val="dk1"/>
                </a:solidFill>
                <a:latin typeface="Libre Baskerville"/>
                <a:ea typeface="Libre Baskerville"/>
                <a:cs typeface="Libre Baskerville"/>
                <a:sym typeface="Libre Baskerville"/>
              </a:rPr>
              <a:t>Det er best å ha </a:t>
            </a:r>
            <a:r>
              <a:rPr lang="en-GB" sz="1400" b="1">
                <a:solidFill>
                  <a:schemeClr val="dk1"/>
                </a:solidFill>
                <a:latin typeface="Libre Baskerville"/>
                <a:ea typeface="Libre Baskerville"/>
                <a:cs typeface="Libre Baskerville"/>
                <a:sym typeface="Libre Baskerville"/>
              </a:rPr>
              <a:t>flere iterasjoner</a:t>
            </a:r>
            <a:r>
              <a:rPr lang="en-GB" sz="1400">
                <a:solidFill>
                  <a:schemeClr val="dk1"/>
                </a:solidFill>
                <a:latin typeface="Libre Baskerville"/>
                <a:ea typeface="Libre Baskerville"/>
                <a:cs typeface="Libre Baskerville"/>
                <a:sym typeface="Libre Baskerville"/>
              </a:rPr>
              <a:t> av programmet for å </a:t>
            </a:r>
            <a:r>
              <a:rPr lang="en-GB" sz="1400" b="1">
                <a:solidFill>
                  <a:schemeClr val="dk1"/>
                </a:solidFill>
                <a:latin typeface="Libre Baskerville"/>
                <a:ea typeface="Libre Baskerville"/>
                <a:cs typeface="Libre Baskerville"/>
                <a:sym typeface="Libre Baskerville"/>
              </a:rPr>
              <a:t>lære av tilbakemeldinger</a:t>
            </a:r>
            <a:r>
              <a:rPr lang="en-GB" sz="1400">
                <a:solidFill>
                  <a:schemeClr val="dk1"/>
                </a:solidFill>
                <a:latin typeface="Libre Baskerville"/>
                <a:ea typeface="Libre Baskerville"/>
                <a:cs typeface="Libre Baskerville"/>
                <a:sym typeface="Libre Baskerville"/>
              </a:rPr>
              <a:t>.</a:t>
            </a:r>
            <a:endParaRPr sz="1400">
              <a:solidFill>
                <a:schemeClr val="dk1"/>
              </a:solidFill>
              <a:latin typeface="Libre Baskerville"/>
              <a:ea typeface="Libre Baskerville"/>
              <a:cs typeface="Libre Baskerville"/>
              <a:sym typeface="Libre Baskerville"/>
            </a:endParaRPr>
          </a:p>
        </p:txBody>
      </p:sp>
      <p:sp>
        <p:nvSpPr>
          <p:cNvPr id="254" name="Google Shape;254;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0"/>
          <p:cNvSpPr/>
          <p:nvPr/>
        </p:nvSpPr>
        <p:spPr>
          <a:xfrm>
            <a:off x="209750" y="201150"/>
            <a:ext cx="8748000" cy="4741200"/>
          </a:xfrm>
          <a:prstGeom prst="bracketPair">
            <a:avLst/>
          </a:prstGeom>
          <a:noFill/>
          <a:ln w="38100" cap="flat" cmpd="sng">
            <a:solidFill>
              <a:srgbClr val="951A8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0" name="Google Shape;260;p40"/>
          <p:cNvSpPr txBox="1">
            <a:spLocks noGrp="1"/>
          </p:cNvSpPr>
          <p:nvPr>
            <p:ph type="title"/>
          </p:nvPr>
        </p:nvSpPr>
        <p:spPr>
          <a:xfrm>
            <a:off x="555350" y="1610100"/>
            <a:ext cx="8056800" cy="272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020" b="1">
                <a:latin typeface="Libre Baskerville"/>
                <a:ea typeface="Libre Baskerville"/>
                <a:cs typeface="Libre Baskerville"/>
                <a:sym typeface="Libre Baskerville"/>
              </a:rPr>
              <a:t>MERK:</a:t>
            </a:r>
            <a:endParaRPr sz="2020" b="1">
              <a:latin typeface="Libre Baskerville"/>
              <a:ea typeface="Libre Baskerville"/>
              <a:cs typeface="Libre Baskerville"/>
              <a:sym typeface="Libre Baskerville"/>
            </a:endParaRPr>
          </a:p>
          <a:p>
            <a:pPr marL="0" lvl="0" indent="0" algn="just" rtl="0">
              <a:spcBef>
                <a:spcPts val="0"/>
              </a:spcBef>
              <a:spcAft>
                <a:spcPts val="0"/>
              </a:spcAft>
              <a:buSzPts val="990"/>
              <a:buNone/>
            </a:pPr>
            <a:r>
              <a:rPr lang="en-GB" sz="2020">
                <a:latin typeface="Libre Baskerville"/>
                <a:ea typeface="Libre Baskerville"/>
                <a:cs typeface="Libre Baskerville"/>
                <a:sym typeface="Libre Baskerville"/>
              </a:rPr>
              <a:t>For å støtte denne veiledningen har vi laget en serie med opplæringsvideoer for å hjelpe deg vurdere de ulike aspektene ved å sette i gang et mentorprogram for kvinner i MNT-studier. Disse videoene er lenket gjennom denne veiledningen, hvor den første er på neste lysbilde!</a:t>
            </a:r>
            <a:br>
              <a:rPr lang="en-GB" sz="2020">
                <a:latin typeface="Libre Baskerville"/>
                <a:ea typeface="Libre Baskerville"/>
                <a:cs typeface="Libre Baskerville"/>
                <a:sym typeface="Libre Baskerville"/>
              </a:rPr>
            </a:br>
            <a:r>
              <a:rPr lang="en-GB" sz="2020">
                <a:latin typeface="Libre Baskerville"/>
                <a:ea typeface="Libre Baskerville"/>
                <a:cs typeface="Libre Baskerville"/>
                <a:sym typeface="Libre Baskerville"/>
              </a:rPr>
              <a:t>NB: Alle videoene er på engelsk</a:t>
            </a:r>
            <a:endParaRPr sz="2020">
              <a:latin typeface="Libre Baskerville"/>
              <a:ea typeface="Libre Baskerville"/>
              <a:cs typeface="Libre Baskerville"/>
              <a:sym typeface="Libre Baskerville"/>
            </a:endParaRPr>
          </a:p>
        </p:txBody>
      </p:sp>
      <p:sp>
        <p:nvSpPr>
          <p:cNvPr id="261" name="Google Shape;261;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81F71"/>
        </a:solidFill>
        <a:effectLst/>
      </p:bgPr>
    </p:bg>
    <p:spTree>
      <p:nvGrpSpPr>
        <p:cNvPr id="1" name="Shape 265"/>
        <p:cNvGrpSpPr/>
        <p:nvPr/>
      </p:nvGrpSpPr>
      <p:grpSpPr>
        <a:xfrm>
          <a:off x="0" y="0"/>
          <a:ext cx="0" cy="0"/>
          <a:chOff x="0" y="0"/>
          <a:chExt cx="0" cy="0"/>
        </a:xfrm>
      </p:grpSpPr>
      <p:sp>
        <p:nvSpPr>
          <p:cNvPr id="266" name="Google Shape;266;p41"/>
          <p:cNvSpPr/>
          <p:nvPr/>
        </p:nvSpPr>
        <p:spPr>
          <a:xfrm>
            <a:off x="1635000" y="832500"/>
            <a:ext cx="5880000" cy="3472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0EADE"/>
              </a:solidFill>
            </a:endParaRPr>
          </a:p>
        </p:txBody>
      </p:sp>
      <p:sp>
        <p:nvSpPr>
          <p:cNvPr id="267" name="Google Shape;267;p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16</a:t>
            </a:fld>
            <a:endParaRPr/>
          </a:p>
        </p:txBody>
      </p:sp>
      <p:pic>
        <p:nvPicPr>
          <p:cNvPr id="268" name="Google Shape;268;p41" descr="This is the first video of a learning video series about how to design and run a mentoring program to increase gender balance in STEM, and specifically informatics. &#10;&#10;In this video, we talk about how to define and set expectations.&#10;&#10;This learning video series was created within the Erasmus+ Women STEM UP project." title="How to Design and Run a Mentoring Program? - Expectations">
            <a:hlinkClick r:id="rId3"/>
          </p:cNvPr>
          <p:cNvPicPr preferRelativeResize="0"/>
          <p:nvPr/>
        </p:nvPicPr>
        <p:blipFill>
          <a:blip r:embed="rId4">
            <a:alphaModFix/>
          </a:blip>
          <a:stretch>
            <a:fillRect/>
          </a:stretch>
        </p:blipFill>
        <p:spPr>
          <a:xfrm>
            <a:off x="1807200" y="1023104"/>
            <a:ext cx="5529600" cy="3097299"/>
          </a:xfrm>
          <a:prstGeom prst="rect">
            <a:avLst/>
          </a:prstGeom>
          <a:noFill/>
          <a:ln>
            <a:noFill/>
          </a:ln>
        </p:spPr>
      </p:pic>
      <p:sp>
        <p:nvSpPr>
          <p:cNvPr id="269" name="Google Shape;269;p41"/>
          <p:cNvSpPr txBox="1"/>
          <p:nvPr/>
        </p:nvSpPr>
        <p:spPr>
          <a:xfrm>
            <a:off x="1505400" y="4410275"/>
            <a:ext cx="6139200" cy="573900"/>
          </a:xfrm>
          <a:prstGeom prst="rect">
            <a:avLst/>
          </a:prstGeom>
          <a:noFill/>
          <a:ln>
            <a:noFill/>
          </a:ln>
        </p:spPr>
        <p:txBody>
          <a:bodyPr spcFirstLastPara="1" wrap="square" lIns="91425" tIns="91425" rIns="91425" bIns="91425" anchor="t" anchorCtr="0">
            <a:normAutofit fontScale="70000"/>
          </a:bodyPr>
          <a:lstStyle/>
          <a:p>
            <a:pPr marL="0" lvl="0" indent="0" algn="just" rtl="0">
              <a:lnSpc>
                <a:spcPct val="115000"/>
              </a:lnSpc>
              <a:spcBef>
                <a:spcPts val="0"/>
              </a:spcBef>
              <a:spcAft>
                <a:spcPts val="1200"/>
              </a:spcAft>
              <a:buNone/>
            </a:pPr>
            <a:r>
              <a:rPr lang="en-GB" sz="1600">
                <a:solidFill>
                  <a:schemeClr val="lt1"/>
                </a:solidFill>
                <a:latin typeface="Libre Baskerville"/>
                <a:ea typeface="Libre Baskerville"/>
                <a:cs typeface="Libre Baskerville"/>
                <a:sym typeface="Libre Baskerville"/>
              </a:rPr>
              <a:t>Videoen drøfter hvordan man kan håndtere forventningene i et mentorprogram.</a:t>
            </a:r>
            <a:br>
              <a:rPr lang="en-GB" sz="1600">
                <a:solidFill>
                  <a:schemeClr val="lt1"/>
                </a:solidFill>
                <a:latin typeface="Libre Baskerville"/>
                <a:ea typeface="Libre Baskerville"/>
                <a:cs typeface="Libre Baskerville"/>
                <a:sym typeface="Libre Baskerville"/>
              </a:rPr>
            </a:br>
            <a:r>
              <a:rPr lang="en-GB" sz="1600">
                <a:solidFill>
                  <a:schemeClr val="lt1"/>
                </a:solidFill>
                <a:latin typeface="Libre Baskerville"/>
                <a:ea typeface="Libre Baskerville"/>
                <a:cs typeface="Libre Baskerville"/>
                <a:sym typeface="Libre Baskerville"/>
              </a:rPr>
              <a:t>NB: Videoen er på engelsk.</a:t>
            </a:r>
            <a:endParaRPr sz="1600" b="1">
              <a:solidFill>
                <a:schemeClr val="lt1"/>
              </a:solidFill>
              <a:latin typeface="Libre Baskerville"/>
              <a:ea typeface="Libre Baskerville"/>
              <a:cs typeface="Libre Baskerville"/>
              <a:sym typeface="Libre Baskervill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8"/>
                                        </p:tgtEl>
                                        <p:attrNameLst>
                                          <p:attrName>style.visibility</p:attrName>
                                        </p:attrNameLst>
                                      </p:cBhvr>
                                      <p:to>
                                        <p:strVal val="visible"/>
                                      </p:to>
                                    </p:set>
                                    <p:animEffect transition="in" filter="fade">
                                      <p:cBhvr>
                                        <p:cTn id="7" dur="1000"/>
                                        <p:tgtEl>
                                          <p:spTgt spid="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2"/>
          <p:cNvSpPr txBox="1">
            <a:spLocks noGrp="1"/>
          </p:cNvSpPr>
          <p:nvPr>
            <p:ph type="title"/>
          </p:nvPr>
        </p:nvSpPr>
        <p:spPr>
          <a:xfrm>
            <a:off x="504875" y="1965400"/>
            <a:ext cx="8328300" cy="1539300"/>
          </a:xfrm>
          <a:prstGeom prst="rect">
            <a:avLst/>
          </a:prstGeom>
          <a:noFill/>
          <a:ln>
            <a:noFill/>
          </a:ln>
        </p:spPr>
        <p:txBody>
          <a:bodyPr spcFirstLastPara="1" wrap="square" lIns="68575" tIns="34275" rIns="68575" bIns="34275" anchor="ctr" anchorCtr="0">
            <a:normAutofit fontScale="90000"/>
          </a:bodyPr>
          <a:lstStyle/>
          <a:p>
            <a:pPr marL="0" lvl="0" indent="0" algn="ctr" rtl="0">
              <a:lnSpc>
                <a:spcPct val="100000"/>
              </a:lnSpc>
              <a:spcBef>
                <a:spcPts val="0"/>
              </a:spcBef>
              <a:spcAft>
                <a:spcPts val="0"/>
              </a:spcAft>
              <a:buClr>
                <a:schemeClr val="dk1"/>
              </a:buClr>
              <a:buSzPct val="30555"/>
              <a:buFont typeface="Arial"/>
              <a:buNone/>
            </a:pPr>
            <a:r>
              <a:rPr lang="en-GB" sz="3600">
                <a:latin typeface="Libre Baskerville"/>
                <a:ea typeface="Libre Baskerville"/>
                <a:cs typeface="Libre Baskerville"/>
                <a:sym typeface="Libre Baskerville"/>
              </a:rPr>
              <a:t>Hvilke metoder kan brukes for å matche mentorer og adepter for å øke sjansen for vellykkede matcher?</a:t>
            </a:r>
            <a:endParaRPr sz="3600">
              <a:latin typeface="Libre Baskerville"/>
              <a:ea typeface="Libre Baskerville"/>
              <a:cs typeface="Libre Baskerville"/>
              <a:sym typeface="Libre Baskerville"/>
            </a:endParaRPr>
          </a:p>
        </p:txBody>
      </p:sp>
      <p:sp>
        <p:nvSpPr>
          <p:cNvPr id="275" name="Google Shape;275;p42"/>
          <p:cNvSpPr txBox="1"/>
          <p:nvPr/>
        </p:nvSpPr>
        <p:spPr>
          <a:xfrm flipH="1">
            <a:off x="-152400" y="60475"/>
            <a:ext cx="770100" cy="153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800" b="1">
                <a:solidFill>
                  <a:schemeClr val="dk2"/>
                </a:solidFill>
              </a:rPr>
              <a:t>3</a:t>
            </a:r>
            <a:endParaRPr sz="8800" b="1">
              <a:solidFill>
                <a:schemeClr val="dk2"/>
              </a:solidFill>
            </a:endParaRPr>
          </a:p>
        </p:txBody>
      </p:sp>
      <p:sp>
        <p:nvSpPr>
          <p:cNvPr id="276" name="Google Shape;276;p42"/>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GB"/>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3"/>
          <p:cNvSpPr txBox="1">
            <a:spLocks noGrp="1"/>
          </p:cNvSpPr>
          <p:nvPr>
            <p:ph type="title"/>
          </p:nvPr>
        </p:nvSpPr>
        <p:spPr>
          <a:xfrm>
            <a:off x="311700" y="633600"/>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Clr>
                <a:schemeClr val="dk1"/>
              </a:buClr>
              <a:buSzPct val="39285"/>
              <a:buFont typeface="Arial"/>
              <a:buNone/>
            </a:pPr>
            <a:r>
              <a:rPr lang="en-GB" b="1">
                <a:latin typeface="Libre Baskerville"/>
                <a:ea typeface="Libre Baskerville"/>
                <a:cs typeface="Libre Baskerville"/>
                <a:sym typeface="Libre Baskerville"/>
              </a:rPr>
              <a:t>Hovedpunkter som bør vurderes</a:t>
            </a:r>
            <a:endParaRPr b="1">
              <a:latin typeface="Libre Baskerville"/>
              <a:ea typeface="Libre Baskerville"/>
              <a:cs typeface="Libre Baskerville"/>
              <a:sym typeface="Libre Baskerville"/>
            </a:endParaRPr>
          </a:p>
        </p:txBody>
      </p:sp>
      <p:sp>
        <p:nvSpPr>
          <p:cNvPr id="282" name="Google Shape;282;p43"/>
          <p:cNvSpPr txBox="1">
            <a:spLocks noGrp="1"/>
          </p:cNvSpPr>
          <p:nvPr>
            <p:ph type="body" idx="1"/>
          </p:nvPr>
        </p:nvSpPr>
        <p:spPr>
          <a:xfrm>
            <a:off x="360000" y="1407600"/>
            <a:ext cx="8424000" cy="3063000"/>
          </a:xfrm>
          <a:prstGeom prst="rect">
            <a:avLst/>
          </a:prstGeom>
        </p:spPr>
        <p:txBody>
          <a:bodyPr spcFirstLastPara="1" wrap="square" lIns="91425" tIns="91425" rIns="91425" bIns="91425" anchor="t" anchorCtr="0">
            <a:normAutofit/>
          </a:bodyPr>
          <a:lstStyle/>
          <a:p>
            <a:pPr marL="457200" lvl="0" indent="-317500" algn="l" rtl="0">
              <a:lnSpc>
                <a:spcPct val="100000"/>
              </a:lnSpc>
              <a:spcBef>
                <a:spcPts val="1000"/>
              </a:spcBef>
              <a:spcAft>
                <a:spcPts val="0"/>
              </a:spcAft>
              <a:buClr>
                <a:schemeClr val="dk1"/>
              </a:buClr>
              <a:buSzPts val="1400"/>
              <a:buFont typeface="Libre Baskerville"/>
              <a:buAutoNum type="arabicPeriod"/>
            </a:pPr>
            <a:r>
              <a:rPr lang="en-GB" sz="1400">
                <a:solidFill>
                  <a:schemeClr val="dk1"/>
                </a:solidFill>
                <a:latin typeface="Libre Baskerville"/>
                <a:ea typeface="Libre Baskerville"/>
                <a:cs typeface="Libre Baskerville"/>
                <a:sym typeface="Libre Baskerville"/>
              </a:rPr>
              <a:t>Bestem </a:t>
            </a:r>
            <a:r>
              <a:rPr lang="en-GB" sz="1400" b="1">
                <a:solidFill>
                  <a:schemeClr val="dk1"/>
                </a:solidFill>
                <a:latin typeface="Libre Baskerville"/>
                <a:ea typeface="Libre Baskerville"/>
                <a:cs typeface="Libre Baskerville"/>
                <a:sym typeface="Libre Baskerville"/>
              </a:rPr>
              <a:t>hvilken metode</a:t>
            </a:r>
            <a:r>
              <a:rPr lang="en-GB" sz="1400">
                <a:solidFill>
                  <a:schemeClr val="dk1"/>
                </a:solidFill>
                <a:latin typeface="Libre Baskerville"/>
                <a:ea typeface="Libre Baskerville"/>
                <a:cs typeface="Libre Baskerville"/>
                <a:sym typeface="Libre Baskerville"/>
              </a:rPr>
              <a:t> du vil bruke for å matche mentorer og adepter: du kan bruke en </a:t>
            </a:r>
            <a:r>
              <a:rPr lang="en-GB" sz="1400" b="1">
                <a:solidFill>
                  <a:schemeClr val="dk1"/>
                </a:solidFill>
                <a:latin typeface="Libre Baskerville"/>
                <a:ea typeface="Libre Baskerville"/>
                <a:cs typeface="Libre Baskerville"/>
                <a:sym typeface="Libre Baskerville"/>
              </a:rPr>
              <a:t>matching-algoritme</a:t>
            </a:r>
            <a:r>
              <a:rPr lang="en-GB" sz="1400">
                <a:solidFill>
                  <a:schemeClr val="dk1"/>
                </a:solidFill>
                <a:latin typeface="Libre Baskerville"/>
                <a:ea typeface="Libre Baskerville"/>
                <a:cs typeface="Libre Baskerville"/>
                <a:sym typeface="Libre Baskerville"/>
              </a:rPr>
              <a:t> eller la deltakerne velge </a:t>
            </a:r>
            <a:r>
              <a:rPr lang="en-GB" sz="1400" b="1">
                <a:solidFill>
                  <a:schemeClr val="dk1"/>
                </a:solidFill>
                <a:latin typeface="Libre Baskerville"/>
                <a:ea typeface="Libre Baskerville"/>
                <a:cs typeface="Libre Baskerville"/>
                <a:sym typeface="Libre Baskerville"/>
              </a:rPr>
              <a:t>unilateralt eller bilateralt</a:t>
            </a:r>
            <a:r>
              <a:rPr lang="en-GB" sz="1400">
                <a:solidFill>
                  <a:schemeClr val="dk1"/>
                </a:solidFill>
                <a:latin typeface="Libre Baskerville"/>
                <a:ea typeface="Libre Baskerville"/>
                <a:cs typeface="Libre Baskerville"/>
                <a:sym typeface="Libre Baskerville"/>
              </a:rPr>
              <a:t>.</a:t>
            </a:r>
            <a:endParaRPr sz="1400">
              <a:solidFill>
                <a:schemeClr val="dk1"/>
              </a:solidFill>
              <a:latin typeface="Libre Baskerville"/>
              <a:ea typeface="Libre Baskerville"/>
              <a:cs typeface="Libre Baskerville"/>
              <a:sym typeface="Libre Baskerville"/>
            </a:endParaRPr>
          </a:p>
          <a:p>
            <a:pPr marL="457200" lvl="0" indent="-317500" algn="l" rtl="0">
              <a:lnSpc>
                <a:spcPct val="100000"/>
              </a:lnSpc>
              <a:spcBef>
                <a:spcPts val="1200"/>
              </a:spcBef>
              <a:spcAft>
                <a:spcPts val="0"/>
              </a:spcAft>
              <a:buClr>
                <a:schemeClr val="dk1"/>
              </a:buClr>
              <a:buSzPts val="1400"/>
              <a:buFont typeface="Libre Baskerville"/>
              <a:buAutoNum type="arabicPeriod"/>
            </a:pPr>
            <a:r>
              <a:rPr lang="en-GB" sz="1400" b="1">
                <a:solidFill>
                  <a:schemeClr val="dk1"/>
                </a:solidFill>
                <a:latin typeface="Libre Baskerville"/>
                <a:ea typeface="Libre Baskerville"/>
                <a:cs typeface="Libre Baskerville"/>
                <a:sym typeface="Libre Baskerville"/>
              </a:rPr>
              <a:t>Kommuniser </a:t>
            </a:r>
            <a:r>
              <a:rPr lang="en-GB" sz="1400">
                <a:solidFill>
                  <a:schemeClr val="dk1"/>
                </a:solidFill>
                <a:latin typeface="Libre Baskerville"/>
                <a:ea typeface="Libre Baskerville"/>
                <a:cs typeface="Libre Baskerville"/>
                <a:sym typeface="Libre Baskerville"/>
              </a:rPr>
              <a:t>hvordan matching vil bli håndtert og forklar deltakerne at </a:t>
            </a:r>
            <a:r>
              <a:rPr lang="en-GB" sz="1400" b="1">
                <a:solidFill>
                  <a:schemeClr val="dk1"/>
                </a:solidFill>
                <a:latin typeface="Libre Baskerville"/>
                <a:ea typeface="Libre Baskerville"/>
                <a:cs typeface="Libre Baskerville"/>
                <a:sym typeface="Libre Baskerville"/>
              </a:rPr>
              <a:t>matchingen kanskje ikke føles perfekt</a:t>
            </a:r>
            <a:r>
              <a:rPr lang="en-GB" sz="1400">
                <a:solidFill>
                  <a:schemeClr val="dk1"/>
                </a:solidFill>
                <a:latin typeface="Libre Baskerville"/>
                <a:ea typeface="Libre Baskerville"/>
                <a:cs typeface="Libre Baskerville"/>
                <a:sym typeface="Libre Baskerville"/>
              </a:rPr>
              <a:t> for alle, men at de fortsatt vil dra nytte av mentoring.</a:t>
            </a:r>
            <a:endParaRPr sz="1400">
              <a:solidFill>
                <a:schemeClr val="dk1"/>
              </a:solidFill>
              <a:latin typeface="Libre Baskerville"/>
              <a:ea typeface="Libre Baskerville"/>
              <a:cs typeface="Libre Baskerville"/>
              <a:sym typeface="Libre Baskerville"/>
            </a:endParaRPr>
          </a:p>
          <a:p>
            <a:pPr marL="457200" lvl="0" indent="-317500" algn="l" rtl="0">
              <a:lnSpc>
                <a:spcPct val="100000"/>
              </a:lnSpc>
              <a:spcBef>
                <a:spcPts val="1200"/>
              </a:spcBef>
              <a:spcAft>
                <a:spcPts val="0"/>
              </a:spcAft>
              <a:buClr>
                <a:schemeClr val="dk1"/>
              </a:buClr>
              <a:buSzPts val="1400"/>
              <a:buFont typeface="Libre Baskerville"/>
              <a:buAutoNum type="arabicPeriod"/>
            </a:pPr>
            <a:r>
              <a:rPr lang="en-GB" sz="1400">
                <a:solidFill>
                  <a:schemeClr val="dk1"/>
                </a:solidFill>
                <a:latin typeface="Libre Baskerville"/>
                <a:ea typeface="Libre Baskerville"/>
                <a:cs typeface="Libre Baskerville"/>
                <a:sym typeface="Libre Baskerville"/>
              </a:rPr>
              <a:t>Hvis du ønsker å utføre matchingen selv, kan du </a:t>
            </a:r>
            <a:r>
              <a:rPr lang="en-GB" sz="1400" b="1">
                <a:solidFill>
                  <a:schemeClr val="dk1"/>
                </a:solidFill>
                <a:latin typeface="Libre Baskerville"/>
                <a:ea typeface="Libre Baskerville"/>
                <a:cs typeface="Libre Baskerville"/>
                <a:sym typeface="Libre Baskerville"/>
              </a:rPr>
              <a:t>samle inn informasjon fra både mentorer og adepter</a:t>
            </a:r>
            <a:r>
              <a:rPr lang="en-GB" sz="1400">
                <a:solidFill>
                  <a:schemeClr val="dk1"/>
                </a:solidFill>
                <a:latin typeface="Libre Baskerville"/>
                <a:ea typeface="Libre Baskerville"/>
                <a:cs typeface="Libre Baskerville"/>
                <a:sym typeface="Libre Baskerville"/>
              </a:rPr>
              <a:t> angående for eksempel </a:t>
            </a:r>
            <a:r>
              <a:rPr lang="en-GB" sz="1400" b="1">
                <a:solidFill>
                  <a:schemeClr val="dk1"/>
                </a:solidFill>
                <a:latin typeface="Libre Baskerville"/>
                <a:ea typeface="Libre Baskerville"/>
                <a:cs typeface="Libre Baskerville"/>
                <a:sym typeface="Libre Baskerville"/>
              </a:rPr>
              <a:t>kjønn, interessefelt, erfaring, plassering eller motivasjon</a:t>
            </a:r>
            <a:r>
              <a:rPr lang="en-GB" sz="1400">
                <a:solidFill>
                  <a:schemeClr val="dk1"/>
                </a:solidFill>
                <a:latin typeface="Libre Baskerville"/>
                <a:ea typeface="Libre Baskerville"/>
                <a:cs typeface="Libre Baskerville"/>
                <a:sym typeface="Libre Baskerville"/>
              </a:rPr>
              <a:t>.</a:t>
            </a:r>
            <a:endParaRPr sz="1400">
              <a:solidFill>
                <a:schemeClr val="dk1"/>
              </a:solidFill>
              <a:latin typeface="Libre Baskerville"/>
              <a:ea typeface="Libre Baskerville"/>
              <a:cs typeface="Libre Baskerville"/>
              <a:sym typeface="Libre Baskerville"/>
            </a:endParaRPr>
          </a:p>
          <a:p>
            <a:pPr marL="457200" lvl="0" indent="-317500" algn="l" rtl="0">
              <a:lnSpc>
                <a:spcPct val="100000"/>
              </a:lnSpc>
              <a:spcBef>
                <a:spcPts val="1200"/>
              </a:spcBef>
              <a:spcAft>
                <a:spcPts val="0"/>
              </a:spcAft>
              <a:buClr>
                <a:schemeClr val="dk1"/>
              </a:buClr>
              <a:buSzPts val="1400"/>
              <a:buFont typeface="Libre Baskerville"/>
              <a:buAutoNum type="arabicPeriod"/>
            </a:pPr>
            <a:r>
              <a:rPr lang="en-GB" sz="1400">
                <a:solidFill>
                  <a:schemeClr val="dk1"/>
                </a:solidFill>
                <a:latin typeface="Libre Baskerville"/>
                <a:ea typeface="Libre Baskerville"/>
                <a:cs typeface="Libre Baskerville"/>
                <a:sym typeface="Libre Baskerville"/>
              </a:rPr>
              <a:t>Hvis du foretrekker å la deltakerne velge selv, </a:t>
            </a:r>
            <a:r>
              <a:rPr lang="en-GB" sz="1400" b="1">
                <a:solidFill>
                  <a:schemeClr val="dk1"/>
                </a:solidFill>
                <a:latin typeface="Libre Baskerville"/>
                <a:ea typeface="Libre Baskerville"/>
                <a:cs typeface="Libre Baskerville"/>
                <a:sym typeface="Libre Baskerville"/>
              </a:rPr>
              <a:t>kan du la adeptene eller mentorene velge</a:t>
            </a:r>
            <a:r>
              <a:rPr lang="en-GB" sz="1400">
                <a:solidFill>
                  <a:schemeClr val="dk1"/>
                </a:solidFill>
                <a:latin typeface="Libre Baskerville"/>
                <a:ea typeface="Libre Baskerville"/>
                <a:cs typeface="Libre Baskerville"/>
                <a:sym typeface="Libre Baskerville"/>
              </a:rPr>
              <a:t>, men du må fortsatt samle inn relevant informasjon fra deltakerne for å vise frem.</a:t>
            </a:r>
            <a:endParaRPr sz="1400">
              <a:solidFill>
                <a:schemeClr val="dk1"/>
              </a:solidFill>
              <a:latin typeface="Libre Baskerville"/>
              <a:ea typeface="Libre Baskerville"/>
              <a:cs typeface="Libre Baskerville"/>
              <a:sym typeface="Libre Baskerville"/>
            </a:endParaRPr>
          </a:p>
        </p:txBody>
      </p:sp>
      <p:sp>
        <p:nvSpPr>
          <p:cNvPr id="283" name="Google Shape;283;p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18</a:t>
            </a:fld>
            <a:endParaRPr/>
          </a:p>
        </p:txBody>
      </p:sp>
      <p:sp>
        <p:nvSpPr>
          <p:cNvPr id="284" name="Google Shape;284;p43"/>
          <p:cNvSpPr/>
          <p:nvPr/>
        </p:nvSpPr>
        <p:spPr>
          <a:xfrm>
            <a:off x="7870525" y="-228000"/>
            <a:ext cx="1925400" cy="1756500"/>
          </a:xfrm>
          <a:prstGeom prst="ellipse">
            <a:avLst/>
          </a:prstGeom>
          <a:solidFill>
            <a:srgbClr val="FFA3B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4"/>
          <p:cNvSpPr/>
          <p:nvPr/>
        </p:nvSpPr>
        <p:spPr>
          <a:xfrm>
            <a:off x="198600" y="90150"/>
            <a:ext cx="8746800" cy="4963200"/>
          </a:xfrm>
          <a:prstGeom prst="bracketPair">
            <a:avLst/>
          </a:prstGeom>
          <a:noFill/>
          <a:ln w="38100" cap="flat" cmpd="sng">
            <a:solidFill>
              <a:srgbClr val="F0EAD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90" name="Google Shape;290;p44"/>
          <p:cNvSpPr txBox="1">
            <a:spLocks noGrp="1"/>
          </p:cNvSpPr>
          <p:nvPr>
            <p:ph type="title"/>
          </p:nvPr>
        </p:nvSpPr>
        <p:spPr>
          <a:xfrm>
            <a:off x="311700" y="633600"/>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Clr>
                <a:schemeClr val="dk1"/>
              </a:buClr>
              <a:buSzPct val="39285"/>
              <a:buFont typeface="Arial"/>
              <a:buNone/>
            </a:pPr>
            <a:r>
              <a:rPr lang="en-GB" b="1">
                <a:latin typeface="Libre Baskerville"/>
                <a:ea typeface="Libre Baskerville"/>
                <a:cs typeface="Libre Baskerville"/>
                <a:sym typeface="Libre Baskerville"/>
              </a:rPr>
              <a:t>Hvorfor er dette viktig?</a:t>
            </a:r>
            <a:endParaRPr b="1">
              <a:latin typeface="Libre Baskerville"/>
              <a:ea typeface="Libre Baskerville"/>
              <a:cs typeface="Libre Baskerville"/>
              <a:sym typeface="Libre Baskerville"/>
            </a:endParaRPr>
          </a:p>
        </p:txBody>
      </p:sp>
      <p:sp>
        <p:nvSpPr>
          <p:cNvPr id="291" name="Google Shape;291;p44"/>
          <p:cNvSpPr txBox="1">
            <a:spLocks noGrp="1"/>
          </p:cNvSpPr>
          <p:nvPr>
            <p:ph type="body" idx="1"/>
          </p:nvPr>
        </p:nvSpPr>
        <p:spPr>
          <a:xfrm>
            <a:off x="543600" y="1407600"/>
            <a:ext cx="8056800" cy="3623700"/>
          </a:xfrm>
          <a:prstGeom prst="rect">
            <a:avLst/>
          </a:prstGeom>
        </p:spPr>
        <p:txBody>
          <a:bodyPr spcFirstLastPara="1" wrap="square" lIns="91425" tIns="91425" rIns="91425" bIns="91425" anchor="t" anchorCtr="0">
            <a:normAutofit/>
          </a:bodyPr>
          <a:lstStyle/>
          <a:p>
            <a:pPr marL="0" lvl="0" indent="0" algn="just" rtl="0">
              <a:lnSpc>
                <a:spcPct val="95000"/>
              </a:lnSpc>
              <a:spcBef>
                <a:spcPts val="0"/>
              </a:spcBef>
              <a:spcAft>
                <a:spcPts val="0"/>
              </a:spcAft>
              <a:buNone/>
            </a:pPr>
            <a:r>
              <a:rPr lang="en-GB" sz="1400">
                <a:solidFill>
                  <a:schemeClr val="dk1"/>
                </a:solidFill>
                <a:latin typeface="Libre Baskerville"/>
                <a:ea typeface="Libre Baskerville"/>
                <a:cs typeface="Libre Baskerville"/>
                <a:sym typeface="Libre Baskerville"/>
              </a:rPr>
              <a:t>Hvem adeptene ender opp med har stor innvirkning på hvordan mentoropplevelsen blir for dem – og det samme gjelder for mentorene. Derfor er </a:t>
            </a:r>
            <a:r>
              <a:rPr lang="en-GB" sz="1400" b="1">
                <a:solidFill>
                  <a:schemeClr val="dk1"/>
                </a:solidFill>
                <a:latin typeface="Libre Baskerville"/>
                <a:ea typeface="Libre Baskerville"/>
                <a:cs typeface="Libre Baskerville"/>
                <a:sym typeface="Libre Baskerville"/>
              </a:rPr>
              <a:t>matching en sentral del </a:t>
            </a:r>
            <a:r>
              <a:rPr lang="en-GB" sz="1400">
                <a:solidFill>
                  <a:schemeClr val="dk1"/>
                </a:solidFill>
                <a:latin typeface="Libre Baskerville"/>
                <a:ea typeface="Libre Baskerville"/>
                <a:cs typeface="Libre Baskerville"/>
                <a:sym typeface="Libre Baskerville"/>
              </a:rPr>
              <a:t>av et mentorprogram.</a:t>
            </a:r>
            <a:endParaRPr sz="1400">
              <a:solidFill>
                <a:schemeClr val="dk1"/>
              </a:solidFill>
              <a:latin typeface="Libre Baskerville"/>
              <a:ea typeface="Libre Baskerville"/>
              <a:cs typeface="Libre Baskerville"/>
              <a:sym typeface="Libre Baskerville"/>
            </a:endParaRPr>
          </a:p>
          <a:p>
            <a:pPr marL="0" lvl="0" indent="0" algn="just" rtl="0">
              <a:lnSpc>
                <a:spcPct val="95000"/>
              </a:lnSpc>
              <a:spcBef>
                <a:spcPts val="1200"/>
              </a:spcBef>
              <a:spcAft>
                <a:spcPts val="0"/>
              </a:spcAft>
              <a:buNone/>
            </a:pPr>
            <a:r>
              <a:rPr lang="en-GB" sz="1400">
                <a:solidFill>
                  <a:schemeClr val="dk1"/>
                </a:solidFill>
                <a:latin typeface="Libre Baskerville"/>
                <a:ea typeface="Libre Baskerville"/>
                <a:cs typeface="Libre Baskerville"/>
                <a:sym typeface="Libre Baskerville"/>
              </a:rPr>
              <a:t>Det må sies at </a:t>
            </a:r>
            <a:r>
              <a:rPr lang="en-GB" sz="1400" b="1">
                <a:solidFill>
                  <a:schemeClr val="dk1"/>
                </a:solidFill>
                <a:latin typeface="Libre Baskerville"/>
                <a:ea typeface="Libre Baskerville"/>
                <a:cs typeface="Libre Baskerville"/>
                <a:sym typeface="Libre Baskerville"/>
              </a:rPr>
              <a:t>noen vil være mindre fornøyde</a:t>
            </a:r>
            <a:r>
              <a:rPr lang="en-GB" sz="1400">
                <a:solidFill>
                  <a:schemeClr val="dk1"/>
                </a:solidFill>
                <a:latin typeface="Libre Baskerville"/>
                <a:ea typeface="Libre Baskerville"/>
                <a:cs typeface="Libre Baskerville"/>
                <a:sym typeface="Libre Baskerville"/>
              </a:rPr>
              <a:t> med matchingen, og noen vil være mer fornøyde, uansett hvilken metode du bruker.</a:t>
            </a:r>
            <a:endParaRPr sz="1400">
              <a:solidFill>
                <a:schemeClr val="dk1"/>
              </a:solidFill>
              <a:latin typeface="Libre Baskerville"/>
              <a:ea typeface="Libre Baskerville"/>
              <a:cs typeface="Libre Baskerville"/>
              <a:sym typeface="Libre Baskerville"/>
            </a:endParaRPr>
          </a:p>
          <a:p>
            <a:pPr marL="0" lvl="0" indent="0" algn="just" rtl="0">
              <a:lnSpc>
                <a:spcPct val="95000"/>
              </a:lnSpc>
              <a:spcBef>
                <a:spcPts val="1200"/>
              </a:spcBef>
              <a:spcAft>
                <a:spcPts val="0"/>
              </a:spcAft>
              <a:buNone/>
            </a:pPr>
            <a:r>
              <a:rPr lang="en-GB" sz="1400">
                <a:solidFill>
                  <a:schemeClr val="dk1"/>
                </a:solidFill>
                <a:latin typeface="Libre Baskerville"/>
                <a:ea typeface="Libre Baskerville"/>
                <a:cs typeface="Libre Baskerville"/>
                <a:sym typeface="Libre Baskerville"/>
              </a:rPr>
              <a:t>Det er derfor viktig å </a:t>
            </a:r>
            <a:r>
              <a:rPr lang="en-GB" sz="1400" b="1">
                <a:solidFill>
                  <a:schemeClr val="dk1"/>
                </a:solidFill>
                <a:latin typeface="Libre Baskerville"/>
                <a:ea typeface="Libre Baskerville"/>
                <a:cs typeface="Libre Baskerville"/>
                <a:sym typeface="Libre Baskerville"/>
              </a:rPr>
              <a:t>trene mentorene dine</a:t>
            </a:r>
            <a:r>
              <a:rPr lang="en-GB" sz="1400">
                <a:solidFill>
                  <a:schemeClr val="dk1"/>
                </a:solidFill>
                <a:latin typeface="Libre Baskerville"/>
                <a:ea typeface="Libre Baskerville"/>
                <a:cs typeface="Libre Baskerville"/>
                <a:sym typeface="Libre Baskerville"/>
              </a:rPr>
              <a:t> godt slik at de kan håndtere ulike mentorsituasjoner, noe som gjør det å finne den perfekte matchen mindre viktig. Det er også kritisk å </a:t>
            </a:r>
            <a:r>
              <a:rPr lang="en-GB" sz="1400" b="1">
                <a:solidFill>
                  <a:schemeClr val="dk1"/>
                </a:solidFill>
                <a:latin typeface="Libre Baskerville"/>
                <a:ea typeface="Libre Baskerville"/>
                <a:cs typeface="Libre Baskerville"/>
                <a:sym typeface="Libre Baskerville"/>
              </a:rPr>
              <a:t>kommunisere til adeptene dine</a:t>
            </a:r>
            <a:r>
              <a:rPr lang="en-GB" sz="1400">
                <a:solidFill>
                  <a:schemeClr val="dk1"/>
                </a:solidFill>
                <a:latin typeface="Libre Baskerville"/>
                <a:ea typeface="Libre Baskerville"/>
                <a:cs typeface="Libre Baskerville"/>
                <a:sym typeface="Libre Baskerville"/>
              </a:rPr>
              <a:t> at mentoring ikke er veiledning og at de vil ha nytte av samtaler med en mer erfaren person, uansett hva.</a:t>
            </a:r>
            <a:endParaRPr sz="1400">
              <a:solidFill>
                <a:schemeClr val="dk1"/>
              </a:solidFill>
              <a:latin typeface="Libre Baskerville"/>
              <a:ea typeface="Libre Baskerville"/>
              <a:cs typeface="Libre Baskerville"/>
              <a:sym typeface="Libre Baskerville"/>
            </a:endParaRPr>
          </a:p>
          <a:p>
            <a:pPr marL="0" lvl="0" indent="0" algn="just" rtl="0">
              <a:lnSpc>
                <a:spcPct val="95000"/>
              </a:lnSpc>
              <a:spcBef>
                <a:spcPts val="1200"/>
              </a:spcBef>
              <a:spcAft>
                <a:spcPts val="1200"/>
              </a:spcAft>
              <a:buNone/>
            </a:pPr>
            <a:r>
              <a:rPr lang="en-GB" sz="1400">
                <a:solidFill>
                  <a:schemeClr val="dk1"/>
                </a:solidFill>
                <a:latin typeface="Libre Baskerville"/>
                <a:ea typeface="Libre Baskerville"/>
                <a:cs typeface="Libre Baskerville"/>
                <a:sym typeface="Libre Baskerville"/>
              </a:rPr>
              <a:t>Det er best å ha</a:t>
            </a:r>
            <a:r>
              <a:rPr lang="en-GB" sz="1400" b="1">
                <a:solidFill>
                  <a:schemeClr val="dk1"/>
                </a:solidFill>
                <a:latin typeface="Libre Baskerville"/>
                <a:ea typeface="Libre Baskerville"/>
                <a:cs typeface="Libre Baskerville"/>
                <a:sym typeface="Libre Baskerville"/>
              </a:rPr>
              <a:t> flere iterasjoner</a:t>
            </a:r>
            <a:r>
              <a:rPr lang="en-GB" sz="1400">
                <a:solidFill>
                  <a:schemeClr val="dk1"/>
                </a:solidFill>
                <a:latin typeface="Libre Baskerville"/>
                <a:ea typeface="Libre Baskerville"/>
                <a:cs typeface="Libre Baskerville"/>
                <a:sym typeface="Libre Baskerville"/>
              </a:rPr>
              <a:t> av programmet for å </a:t>
            </a:r>
            <a:r>
              <a:rPr lang="en-GB" sz="1400" b="1">
                <a:solidFill>
                  <a:schemeClr val="dk1"/>
                </a:solidFill>
                <a:latin typeface="Libre Baskerville"/>
                <a:ea typeface="Libre Baskerville"/>
                <a:cs typeface="Libre Baskerville"/>
                <a:sym typeface="Libre Baskerville"/>
              </a:rPr>
              <a:t>lære av tilbakemeldingene om hvordan man best matcher mentor og adepter</a:t>
            </a:r>
            <a:r>
              <a:rPr lang="en-GB" sz="1400">
                <a:solidFill>
                  <a:schemeClr val="dk1"/>
                </a:solidFill>
                <a:latin typeface="Libre Baskerville"/>
                <a:ea typeface="Libre Baskerville"/>
                <a:cs typeface="Libre Baskerville"/>
                <a:sym typeface="Libre Baskerville"/>
              </a:rPr>
              <a:t>.</a:t>
            </a:r>
            <a:endParaRPr sz="1400">
              <a:solidFill>
                <a:schemeClr val="dk1"/>
              </a:solidFill>
              <a:latin typeface="Libre Baskerville"/>
              <a:ea typeface="Libre Baskerville"/>
              <a:cs typeface="Libre Baskerville"/>
              <a:sym typeface="Libre Baskerville"/>
            </a:endParaRPr>
          </a:p>
        </p:txBody>
      </p:sp>
      <p:sp>
        <p:nvSpPr>
          <p:cNvPr id="292" name="Google Shape;292;p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7"/>
          <p:cNvSpPr txBox="1">
            <a:spLocks noGrp="1"/>
          </p:cNvSpPr>
          <p:nvPr>
            <p:ph type="body" idx="1"/>
          </p:nvPr>
        </p:nvSpPr>
        <p:spPr>
          <a:xfrm>
            <a:off x="279075" y="409825"/>
            <a:ext cx="4785900" cy="473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2708">
                <a:solidFill>
                  <a:schemeClr val="dk1"/>
                </a:solidFill>
                <a:latin typeface="Libre Baskerville"/>
                <a:ea typeface="Libre Baskerville"/>
                <a:cs typeface="Libre Baskerville"/>
                <a:sym typeface="Libre Baskerville"/>
              </a:rPr>
              <a:t>“Å ha en god mentor tidlig i karrieren kan være forskjellen mellom suksess og fiasko innen ethvert felt.”</a:t>
            </a:r>
            <a:endParaRPr sz="2708">
              <a:solidFill>
                <a:schemeClr val="dk1"/>
              </a:solidFill>
              <a:latin typeface="Libre Baskerville"/>
              <a:ea typeface="Libre Baskerville"/>
              <a:cs typeface="Libre Baskerville"/>
              <a:sym typeface="Libre Baskerville"/>
            </a:endParaRPr>
          </a:p>
          <a:p>
            <a:pPr marL="0" lvl="0" indent="0" algn="l" rtl="0">
              <a:spcBef>
                <a:spcPts val="1200"/>
              </a:spcBef>
              <a:spcAft>
                <a:spcPts val="0"/>
              </a:spcAft>
              <a:buNone/>
            </a:pPr>
            <a:endParaRPr sz="2708">
              <a:latin typeface="Libre Baskerville"/>
              <a:ea typeface="Libre Baskerville"/>
              <a:cs typeface="Libre Baskerville"/>
              <a:sym typeface="Libre Baskerville"/>
            </a:endParaRPr>
          </a:p>
          <a:p>
            <a:pPr marL="0" lvl="0" indent="0" algn="l" rtl="0">
              <a:spcBef>
                <a:spcPts val="1200"/>
              </a:spcBef>
              <a:spcAft>
                <a:spcPts val="0"/>
              </a:spcAft>
              <a:buNone/>
            </a:pPr>
            <a:endParaRPr sz="2708">
              <a:latin typeface="Libre Baskerville"/>
              <a:ea typeface="Libre Baskerville"/>
              <a:cs typeface="Libre Baskerville"/>
              <a:sym typeface="Libre Baskerville"/>
            </a:endParaRPr>
          </a:p>
          <a:p>
            <a:pPr marL="0" lvl="0" indent="0" algn="l" rtl="0">
              <a:spcBef>
                <a:spcPts val="1200"/>
              </a:spcBef>
              <a:spcAft>
                <a:spcPts val="1200"/>
              </a:spcAft>
              <a:buNone/>
            </a:pPr>
            <a:r>
              <a:rPr lang="en-GB" sz="1500">
                <a:solidFill>
                  <a:schemeClr val="dk1"/>
                </a:solidFill>
                <a:latin typeface="Libre Baskerville"/>
                <a:ea typeface="Libre Baskerville"/>
                <a:cs typeface="Libre Baskerville"/>
                <a:sym typeface="Libre Baskerville"/>
              </a:rPr>
              <a:t>Nature 447, 791-797 (14 June 2007) | doi:10.1038/447791a; Published online 13 June 2007</a:t>
            </a:r>
            <a:endParaRPr sz="1500">
              <a:solidFill>
                <a:schemeClr val="dk1"/>
              </a:solidFill>
              <a:latin typeface="Libre Baskerville"/>
              <a:ea typeface="Libre Baskerville"/>
              <a:cs typeface="Libre Baskerville"/>
              <a:sym typeface="Libre Baskerville"/>
            </a:endParaRPr>
          </a:p>
        </p:txBody>
      </p:sp>
      <p:pic>
        <p:nvPicPr>
          <p:cNvPr id="160" name="Google Shape;160;p27"/>
          <p:cNvPicPr preferRelativeResize="0"/>
          <p:nvPr/>
        </p:nvPicPr>
        <p:blipFill>
          <a:blip r:embed="rId3">
            <a:alphaModFix/>
          </a:blip>
          <a:stretch>
            <a:fillRect/>
          </a:stretch>
        </p:blipFill>
        <p:spPr>
          <a:xfrm>
            <a:off x="5202325" y="1197175"/>
            <a:ext cx="3830525" cy="3870125"/>
          </a:xfrm>
          <a:prstGeom prst="rect">
            <a:avLst/>
          </a:prstGeom>
          <a:noFill/>
          <a:ln>
            <a:noFill/>
          </a:ln>
        </p:spPr>
      </p:pic>
      <p:sp>
        <p:nvSpPr>
          <p:cNvPr id="161" name="Google Shape;161;p27"/>
          <p:cNvSpPr txBox="1">
            <a:spLocks noGrp="1"/>
          </p:cNvSpPr>
          <p:nvPr>
            <p:ph type="sldNum" idx="12"/>
          </p:nvPr>
        </p:nvSpPr>
        <p:spPr>
          <a:xfrm>
            <a:off x="8595308" y="4668642"/>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2</a:t>
            </a:fld>
            <a:endParaRPr/>
          </a:p>
        </p:txBody>
      </p:sp>
      <p:sp>
        <p:nvSpPr>
          <p:cNvPr id="162" name="Google Shape;162;p27"/>
          <p:cNvSpPr/>
          <p:nvPr/>
        </p:nvSpPr>
        <p:spPr>
          <a:xfrm>
            <a:off x="7746100" y="-438900"/>
            <a:ext cx="1925400" cy="1756500"/>
          </a:xfrm>
          <a:prstGeom prst="ellipse">
            <a:avLst/>
          </a:prstGeom>
          <a:solidFill>
            <a:srgbClr val="FFA3B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781F71"/>
        </a:solidFill>
        <a:effectLst/>
      </p:bgPr>
    </p:bg>
    <p:spTree>
      <p:nvGrpSpPr>
        <p:cNvPr id="1" name="Shape 296"/>
        <p:cNvGrpSpPr/>
        <p:nvPr/>
      </p:nvGrpSpPr>
      <p:grpSpPr>
        <a:xfrm>
          <a:off x="0" y="0"/>
          <a:ext cx="0" cy="0"/>
          <a:chOff x="0" y="0"/>
          <a:chExt cx="0" cy="0"/>
        </a:xfrm>
      </p:grpSpPr>
      <p:sp>
        <p:nvSpPr>
          <p:cNvPr id="297" name="Google Shape;297;p45"/>
          <p:cNvSpPr/>
          <p:nvPr/>
        </p:nvSpPr>
        <p:spPr>
          <a:xfrm>
            <a:off x="1635000" y="832500"/>
            <a:ext cx="5880000" cy="3472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0EADE"/>
              </a:solidFill>
            </a:endParaRPr>
          </a:p>
        </p:txBody>
      </p:sp>
      <p:sp>
        <p:nvSpPr>
          <p:cNvPr id="298" name="Google Shape;298;p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20</a:t>
            </a:fld>
            <a:endParaRPr/>
          </a:p>
        </p:txBody>
      </p:sp>
      <p:pic>
        <p:nvPicPr>
          <p:cNvPr id="299" name="Google Shape;299;p45" descr="This is the second video of a learning video series about how to design and run a mentoring program to increase gender balance in STEM, and specifically informatics. In this video, we talk about how to match mentors and mentees.&#10;&#10;This learning video series was created within the Erasmus+ Women STEM UP project." title="How to Design and Run a Mentoring Program? - Matching">
            <a:hlinkClick r:id="rId3"/>
          </p:cNvPr>
          <p:cNvPicPr preferRelativeResize="0"/>
          <p:nvPr/>
        </p:nvPicPr>
        <p:blipFill>
          <a:blip r:embed="rId4">
            <a:alphaModFix/>
          </a:blip>
          <a:stretch>
            <a:fillRect/>
          </a:stretch>
        </p:blipFill>
        <p:spPr>
          <a:xfrm>
            <a:off x="1806513" y="1016163"/>
            <a:ext cx="5530975" cy="3111175"/>
          </a:xfrm>
          <a:prstGeom prst="rect">
            <a:avLst/>
          </a:prstGeom>
          <a:noFill/>
          <a:ln>
            <a:noFill/>
          </a:ln>
        </p:spPr>
      </p:pic>
      <p:sp>
        <p:nvSpPr>
          <p:cNvPr id="300" name="Google Shape;300;p45"/>
          <p:cNvSpPr txBox="1"/>
          <p:nvPr/>
        </p:nvSpPr>
        <p:spPr>
          <a:xfrm>
            <a:off x="1505400" y="4410275"/>
            <a:ext cx="6139200" cy="573900"/>
          </a:xfrm>
          <a:prstGeom prst="rect">
            <a:avLst/>
          </a:prstGeom>
          <a:noFill/>
          <a:ln>
            <a:noFill/>
          </a:ln>
        </p:spPr>
        <p:txBody>
          <a:bodyPr spcFirstLastPara="1" wrap="square" lIns="91425" tIns="91425" rIns="91425" bIns="91425" anchor="t" anchorCtr="0">
            <a:normAutofit fontScale="77500" lnSpcReduction="10000"/>
          </a:bodyPr>
          <a:lstStyle/>
          <a:p>
            <a:pPr marL="0" lvl="0" indent="0" algn="just" rtl="0">
              <a:lnSpc>
                <a:spcPct val="115000"/>
              </a:lnSpc>
              <a:spcBef>
                <a:spcPts val="0"/>
              </a:spcBef>
              <a:spcAft>
                <a:spcPts val="1200"/>
              </a:spcAft>
              <a:buNone/>
            </a:pPr>
            <a:r>
              <a:rPr lang="en-GB" sz="1600">
                <a:solidFill>
                  <a:schemeClr val="lt1"/>
                </a:solidFill>
                <a:latin typeface="Libre Baskerville"/>
                <a:ea typeface="Libre Baskerville"/>
                <a:cs typeface="Libre Baskerville"/>
                <a:sym typeface="Libre Baskerville"/>
              </a:rPr>
              <a:t>Videoen drøfter hvordan man kan matche mentorer og adepter.</a:t>
            </a:r>
            <a:br>
              <a:rPr lang="en-GB" sz="1600">
                <a:solidFill>
                  <a:schemeClr val="lt1"/>
                </a:solidFill>
                <a:latin typeface="Libre Baskerville"/>
                <a:ea typeface="Libre Baskerville"/>
                <a:cs typeface="Libre Baskerville"/>
                <a:sym typeface="Libre Baskerville"/>
              </a:rPr>
            </a:br>
            <a:r>
              <a:rPr lang="en-GB" sz="1600">
                <a:solidFill>
                  <a:schemeClr val="lt1"/>
                </a:solidFill>
                <a:latin typeface="Libre Baskerville"/>
                <a:ea typeface="Libre Baskerville"/>
                <a:cs typeface="Libre Baskerville"/>
                <a:sym typeface="Libre Baskerville"/>
              </a:rPr>
              <a:t>NB: Videoen er på engelsk.</a:t>
            </a:r>
            <a:endParaRPr sz="1600" b="1">
              <a:solidFill>
                <a:schemeClr val="lt1"/>
              </a:solidFill>
              <a:latin typeface="Libre Baskerville"/>
              <a:ea typeface="Libre Baskerville"/>
              <a:cs typeface="Libre Baskerville"/>
              <a:sym typeface="Libre Baskervill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9"/>
                                        </p:tgtEl>
                                        <p:attrNameLst>
                                          <p:attrName>style.visibility</p:attrName>
                                        </p:attrNameLst>
                                      </p:cBhvr>
                                      <p:to>
                                        <p:strVal val="visible"/>
                                      </p:to>
                                    </p:set>
                                    <p:animEffect transition="in" filter="fade">
                                      <p:cBhvr>
                                        <p:cTn id="7" dur="1000"/>
                                        <p:tgtEl>
                                          <p:spTgt spid="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6"/>
          <p:cNvSpPr txBox="1">
            <a:spLocks noGrp="1"/>
          </p:cNvSpPr>
          <p:nvPr>
            <p:ph type="title"/>
          </p:nvPr>
        </p:nvSpPr>
        <p:spPr>
          <a:xfrm>
            <a:off x="628650" y="2130452"/>
            <a:ext cx="8328300" cy="1329600"/>
          </a:xfrm>
          <a:prstGeom prst="rect">
            <a:avLst/>
          </a:prstGeom>
          <a:noFill/>
          <a:ln>
            <a:noFill/>
          </a:ln>
        </p:spPr>
        <p:txBody>
          <a:bodyPr spcFirstLastPara="1" wrap="square" lIns="68575" tIns="34275" rIns="68575" bIns="34275" anchor="ctr" anchorCtr="0">
            <a:normAutofit/>
          </a:bodyPr>
          <a:lstStyle/>
          <a:p>
            <a:pPr marL="0" lvl="0" indent="0" algn="ctr" rtl="0">
              <a:lnSpc>
                <a:spcPct val="100000"/>
              </a:lnSpc>
              <a:spcBef>
                <a:spcPts val="0"/>
              </a:spcBef>
              <a:spcAft>
                <a:spcPts val="0"/>
              </a:spcAft>
              <a:buClr>
                <a:schemeClr val="dk1"/>
              </a:buClr>
              <a:buSzPts val="1100"/>
              <a:buFont typeface="Arial"/>
              <a:buNone/>
            </a:pPr>
            <a:r>
              <a:rPr lang="en-GB" sz="3600">
                <a:latin typeface="Libre Baskerville"/>
                <a:ea typeface="Libre Baskerville"/>
                <a:cs typeface="Libre Baskerville"/>
                <a:sym typeface="Libre Baskerville"/>
              </a:rPr>
              <a:t>Hvor lenge og hvor ofte bør mentorer og adepter møtes?</a:t>
            </a:r>
            <a:endParaRPr sz="3600">
              <a:latin typeface="Libre Baskerville"/>
              <a:ea typeface="Libre Baskerville"/>
              <a:cs typeface="Libre Baskerville"/>
              <a:sym typeface="Libre Baskerville"/>
            </a:endParaRPr>
          </a:p>
        </p:txBody>
      </p:sp>
      <p:sp>
        <p:nvSpPr>
          <p:cNvPr id="306" name="Google Shape;306;p46"/>
          <p:cNvSpPr txBox="1"/>
          <p:nvPr/>
        </p:nvSpPr>
        <p:spPr>
          <a:xfrm flipH="1">
            <a:off x="-152400" y="60475"/>
            <a:ext cx="770100" cy="153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800" b="1">
                <a:solidFill>
                  <a:schemeClr val="dk2"/>
                </a:solidFill>
              </a:rPr>
              <a:t>4</a:t>
            </a:r>
            <a:endParaRPr sz="8800" b="1">
              <a:solidFill>
                <a:schemeClr val="dk2"/>
              </a:solidFill>
            </a:endParaRPr>
          </a:p>
        </p:txBody>
      </p:sp>
      <p:sp>
        <p:nvSpPr>
          <p:cNvPr id="307" name="Google Shape;307;p46"/>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GB"/>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7"/>
          <p:cNvSpPr txBox="1">
            <a:spLocks noGrp="1"/>
          </p:cNvSpPr>
          <p:nvPr>
            <p:ph type="title"/>
          </p:nvPr>
        </p:nvSpPr>
        <p:spPr>
          <a:xfrm>
            <a:off x="311700" y="633600"/>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Clr>
                <a:schemeClr val="dk1"/>
              </a:buClr>
              <a:buSzPct val="39285"/>
              <a:buFont typeface="Arial"/>
              <a:buNone/>
            </a:pPr>
            <a:r>
              <a:rPr lang="en-GB" b="1">
                <a:latin typeface="Libre Baskerville"/>
                <a:ea typeface="Libre Baskerville"/>
                <a:cs typeface="Libre Baskerville"/>
                <a:sym typeface="Libre Baskerville"/>
              </a:rPr>
              <a:t>Hovedpunkter som bør vurderes</a:t>
            </a:r>
            <a:endParaRPr b="1">
              <a:latin typeface="Libre Baskerville"/>
              <a:ea typeface="Libre Baskerville"/>
              <a:cs typeface="Libre Baskerville"/>
              <a:sym typeface="Libre Baskerville"/>
            </a:endParaRPr>
          </a:p>
        </p:txBody>
      </p:sp>
      <p:sp>
        <p:nvSpPr>
          <p:cNvPr id="313" name="Google Shape;313;p47"/>
          <p:cNvSpPr txBox="1">
            <a:spLocks noGrp="1"/>
          </p:cNvSpPr>
          <p:nvPr>
            <p:ph type="body" idx="1"/>
          </p:nvPr>
        </p:nvSpPr>
        <p:spPr>
          <a:xfrm>
            <a:off x="203550" y="1400400"/>
            <a:ext cx="8520600" cy="3363900"/>
          </a:xfrm>
          <a:prstGeom prst="rect">
            <a:avLst/>
          </a:prstGeom>
        </p:spPr>
        <p:txBody>
          <a:bodyPr spcFirstLastPara="1" wrap="square" lIns="91425" tIns="91425" rIns="91425" bIns="91425" anchor="t" anchorCtr="0">
            <a:normAutofit/>
          </a:bodyPr>
          <a:lstStyle/>
          <a:p>
            <a:pPr marL="457200" lvl="0" indent="-317500" algn="just" rtl="0">
              <a:lnSpc>
                <a:spcPct val="100000"/>
              </a:lnSpc>
              <a:spcBef>
                <a:spcPts val="1000"/>
              </a:spcBef>
              <a:spcAft>
                <a:spcPts val="0"/>
              </a:spcAft>
              <a:buClr>
                <a:schemeClr val="dk1"/>
              </a:buClr>
              <a:buSzPts val="1400"/>
              <a:buFont typeface="Libre Baskerville"/>
              <a:buAutoNum type="arabicPeriod"/>
            </a:pPr>
            <a:r>
              <a:rPr lang="en-GB" sz="1400">
                <a:solidFill>
                  <a:schemeClr val="dk1"/>
                </a:solidFill>
                <a:latin typeface="Libre Baskerville"/>
                <a:ea typeface="Libre Baskerville"/>
                <a:cs typeface="Libre Baskerville"/>
                <a:sym typeface="Libre Baskerville"/>
              </a:rPr>
              <a:t>Når du lanserer et mentorprogram, må du definere </a:t>
            </a:r>
            <a:r>
              <a:rPr lang="en-GB" sz="1400" b="1">
                <a:solidFill>
                  <a:schemeClr val="dk1"/>
                </a:solidFill>
                <a:latin typeface="Libre Baskerville"/>
                <a:ea typeface="Libre Baskerville"/>
                <a:cs typeface="Libre Baskerville"/>
                <a:sym typeface="Libre Baskerville"/>
              </a:rPr>
              <a:t>programmets varighet</a:t>
            </a:r>
            <a:r>
              <a:rPr lang="en-GB" sz="1400">
                <a:solidFill>
                  <a:schemeClr val="dk1"/>
                </a:solidFill>
                <a:latin typeface="Libre Baskerville"/>
                <a:ea typeface="Libre Baskerville"/>
                <a:cs typeface="Libre Baskerville"/>
                <a:sym typeface="Libre Baskerville"/>
              </a:rPr>
              <a:t>. Du kan også definere </a:t>
            </a:r>
            <a:r>
              <a:rPr lang="en-GB" sz="1400" b="1">
                <a:solidFill>
                  <a:schemeClr val="dk1"/>
                </a:solidFill>
                <a:latin typeface="Libre Baskerville"/>
                <a:ea typeface="Libre Baskerville"/>
                <a:cs typeface="Libre Baskerville"/>
                <a:sym typeface="Libre Baskerville"/>
              </a:rPr>
              <a:t>forventet hyppighet av møter</a:t>
            </a:r>
            <a:r>
              <a:rPr lang="en-GB" sz="1400">
                <a:solidFill>
                  <a:schemeClr val="dk1"/>
                </a:solidFill>
                <a:latin typeface="Libre Baskerville"/>
                <a:ea typeface="Libre Baskerville"/>
                <a:cs typeface="Libre Baskerville"/>
                <a:sym typeface="Libre Baskerville"/>
              </a:rPr>
              <a:t>, og til og med </a:t>
            </a:r>
            <a:r>
              <a:rPr lang="en-GB" sz="1400" b="1">
                <a:solidFill>
                  <a:schemeClr val="dk1"/>
                </a:solidFill>
                <a:latin typeface="Libre Baskerville"/>
                <a:ea typeface="Libre Baskerville"/>
                <a:cs typeface="Libre Baskerville"/>
                <a:sym typeface="Libre Baskerville"/>
              </a:rPr>
              <a:t>lengden på slike møter</a:t>
            </a:r>
            <a:r>
              <a:rPr lang="en-GB" sz="1400">
                <a:solidFill>
                  <a:schemeClr val="dk1"/>
                </a:solidFill>
                <a:latin typeface="Libre Baskerville"/>
                <a:ea typeface="Libre Baskerville"/>
                <a:cs typeface="Libre Baskerville"/>
                <a:sym typeface="Libre Baskerville"/>
              </a:rPr>
              <a:t>.</a:t>
            </a:r>
            <a:endParaRPr sz="1400">
              <a:solidFill>
                <a:schemeClr val="dk1"/>
              </a:solidFill>
              <a:latin typeface="Libre Baskerville"/>
              <a:ea typeface="Libre Baskerville"/>
              <a:cs typeface="Libre Baskerville"/>
              <a:sym typeface="Libre Baskerville"/>
            </a:endParaRPr>
          </a:p>
          <a:p>
            <a:pPr marL="457200" lvl="0" indent="-317500" algn="just" rtl="0">
              <a:lnSpc>
                <a:spcPct val="100000"/>
              </a:lnSpc>
              <a:spcBef>
                <a:spcPts val="1000"/>
              </a:spcBef>
              <a:spcAft>
                <a:spcPts val="0"/>
              </a:spcAft>
              <a:buClr>
                <a:schemeClr val="dk1"/>
              </a:buClr>
              <a:buSzPts val="1400"/>
              <a:buFont typeface="Libre Baskerville"/>
              <a:buAutoNum type="arabicPeriod"/>
            </a:pPr>
            <a:r>
              <a:rPr lang="en-GB" sz="1400">
                <a:solidFill>
                  <a:schemeClr val="dk1"/>
                </a:solidFill>
                <a:latin typeface="Libre Baskerville"/>
                <a:ea typeface="Libre Baskerville"/>
                <a:cs typeface="Libre Baskerville"/>
                <a:sym typeface="Libre Baskerville"/>
              </a:rPr>
              <a:t>Husk at </a:t>
            </a:r>
            <a:r>
              <a:rPr lang="en-GB" sz="1400" b="1">
                <a:solidFill>
                  <a:schemeClr val="dk1"/>
                </a:solidFill>
                <a:latin typeface="Libre Baskerville"/>
                <a:ea typeface="Libre Baskerville"/>
                <a:cs typeface="Libre Baskerville"/>
                <a:sym typeface="Libre Baskerville"/>
              </a:rPr>
              <a:t>langvarige mentorprogrammer</a:t>
            </a:r>
            <a:r>
              <a:rPr lang="en-GB" sz="1400">
                <a:solidFill>
                  <a:schemeClr val="dk1"/>
                </a:solidFill>
                <a:latin typeface="Libre Baskerville"/>
                <a:ea typeface="Libre Baskerville"/>
                <a:cs typeface="Libre Baskerville"/>
                <a:sym typeface="Libre Baskerville"/>
              </a:rPr>
              <a:t> er mer effektive, da de hjelper til med å bygge tillit og gir en mer varig positiv effekt. Mentorprogrammer kan vare fra </a:t>
            </a:r>
            <a:r>
              <a:rPr lang="en-GB" sz="1400" b="1">
                <a:solidFill>
                  <a:schemeClr val="dk1"/>
                </a:solidFill>
                <a:latin typeface="Libre Baskerville"/>
                <a:ea typeface="Libre Baskerville"/>
                <a:cs typeface="Libre Baskerville"/>
                <a:sym typeface="Libre Baskerville"/>
              </a:rPr>
              <a:t>en måned til flere år</a:t>
            </a:r>
            <a:r>
              <a:rPr lang="en-GB" sz="1400">
                <a:solidFill>
                  <a:schemeClr val="dk1"/>
                </a:solidFill>
                <a:latin typeface="Libre Baskerville"/>
                <a:ea typeface="Libre Baskerville"/>
                <a:cs typeface="Libre Baskerville"/>
                <a:sym typeface="Libre Baskerville"/>
              </a:rPr>
              <a:t>, og det avhenger ofte av budsjettet.</a:t>
            </a:r>
            <a:endParaRPr sz="1400">
              <a:solidFill>
                <a:schemeClr val="dk1"/>
              </a:solidFill>
              <a:latin typeface="Libre Baskerville"/>
              <a:ea typeface="Libre Baskerville"/>
              <a:cs typeface="Libre Baskerville"/>
              <a:sym typeface="Libre Baskerville"/>
            </a:endParaRPr>
          </a:p>
          <a:p>
            <a:pPr marL="457200" lvl="0" indent="-317500" algn="just" rtl="0">
              <a:lnSpc>
                <a:spcPct val="100000"/>
              </a:lnSpc>
              <a:spcBef>
                <a:spcPts val="1000"/>
              </a:spcBef>
              <a:spcAft>
                <a:spcPts val="0"/>
              </a:spcAft>
              <a:buClr>
                <a:schemeClr val="dk1"/>
              </a:buClr>
              <a:buSzPts val="1400"/>
              <a:buFont typeface="Libre Baskerville"/>
              <a:buAutoNum type="arabicPeriod"/>
            </a:pPr>
            <a:r>
              <a:rPr lang="en-GB" sz="1400" b="1">
                <a:solidFill>
                  <a:schemeClr val="dk1"/>
                </a:solidFill>
                <a:latin typeface="Libre Baskerville"/>
                <a:ea typeface="Libre Baskerville"/>
                <a:cs typeface="Libre Baskerville"/>
                <a:sym typeface="Libre Baskerville"/>
              </a:rPr>
              <a:t>Hyppigheten av møtene</a:t>
            </a:r>
            <a:r>
              <a:rPr lang="en-GB" sz="1400">
                <a:solidFill>
                  <a:schemeClr val="dk1"/>
                </a:solidFill>
                <a:latin typeface="Libre Baskerville"/>
                <a:ea typeface="Libre Baskerville"/>
                <a:cs typeface="Libre Baskerville"/>
                <a:sym typeface="Libre Baskerville"/>
              </a:rPr>
              <a:t> avhenger i stor grad av programmets varighet og deltakernes tilgjengelighet. Vær realistisk om involveringen av både mentorene og adeptene. Gi hver mentor-adept-par litt </a:t>
            </a:r>
            <a:r>
              <a:rPr lang="en-GB" sz="1400" b="1">
                <a:solidFill>
                  <a:schemeClr val="dk1"/>
                </a:solidFill>
                <a:latin typeface="Libre Baskerville"/>
                <a:ea typeface="Libre Baskerville"/>
                <a:cs typeface="Libre Baskerville"/>
                <a:sym typeface="Libre Baskerville"/>
              </a:rPr>
              <a:t>fleksibilitet</a:t>
            </a:r>
            <a:r>
              <a:rPr lang="en-GB" sz="1400">
                <a:solidFill>
                  <a:schemeClr val="dk1"/>
                </a:solidFill>
                <a:latin typeface="Libre Baskerville"/>
                <a:ea typeface="Libre Baskerville"/>
                <a:cs typeface="Libre Baskerville"/>
                <a:sym typeface="Libre Baskerville"/>
              </a:rPr>
              <a:t>.</a:t>
            </a:r>
            <a:endParaRPr sz="1400">
              <a:solidFill>
                <a:schemeClr val="dk1"/>
              </a:solidFill>
              <a:latin typeface="Libre Baskerville"/>
              <a:ea typeface="Libre Baskerville"/>
              <a:cs typeface="Libre Baskerville"/>
              <a:sym typeface="Libre Baskerville"/>
            </a:endParaRPr>
          </a:p>
          <a:p>
            <a:pPr marL="457200" lvl="0" indent="-317500" algn="just" rtl="0">
              <a:lnSpc>
                <a:spcPct val="100000"/>
              </a:lnSpc>
              <a:spcBef>
                <a:spcPts val="1000"/>
              </a:spcBef>
              <a:spcAft>
                <a:spcPts val="1000"/>
              </a:spcAft>
              <a:buClr>
                <a:schemeClr val="dk1"/>
              </a:buClr>
              <a:buSzPts val="1400"/>
              <a:buFont typeface="Libre Baskerville"/>
              <a:buAutoNum type="arabicPeriod"/>
            </a:pPr>
            <a:r>
              <a:rPr lang="en-GB" sz="1400">
                <a:solidFill>
                  <a:schemeClr val="dk1"/>
                </a:solidFill>
                <a:latin typeface="Libre Baskerville"/>
                <a:ea typeface="Libre Baskerville"/>
                <a:cs typeface="Libre Baskerville"/>
                <a:sym typeface="Libre Baskerville"/>
              </a:rPr>
              <a:t>Det er lurt å gi retningslinjer for </a:t>
            </a:r>
            <a:r>
              <a:rPr lang="en-GB" sz="1400" b="1">
                <a:solidFill>
                  <a:schemeClr val="dk1"/>
                </a:solidFill>
                <a:latin typeface="Libre Baskerville"/>
                <a:ea typeface="Libre Baskerville"/>
                <a:cs typeface="Libre Baskerville"/>
                <a:sym typeface="Libre Baskerville"/>
              </a:rPr>
              <a:t>lengden på en mentorøkt</a:t>
            </a:r>
            <a:r>
              <a:rPr lang="en-GB" sz="1400">
                <a:solidFill>
                  <a:schemeClr val="dk1"/>
                </a:solidFill>
                <a:latin typeface="Libre Baskerville"/>
                <a:ea typeface="Libre Baskerville"/>
                <a:cs typeface="Libre Baskerville"/>
                <a:sym typeface="Libre Baskerville"/>
              </a:rPr>
              <a:t>. Det varer vanligvis mellom 20 minutter og én time. Du kan enten definere det </a:t>
            </a:r>
            <a:r>
              <a:rPr lang="en-GB" sz="1400" b="1">
                <a:solidFill>
                  <a:schemeClr val="dk1"/>
                </a:solidFill>
                <a:latin typeface="Libre Baskerville"/>
                <a:ea typeface="Libre Baskerville"/>
                <a:cs typeface="Libre Baskerville"/>
                <a:sym typeface="Libre Baskerville"/>
              </a:rPr>
              <a:t>totale antallet timer</a:t>
            </a:r>
            <a:r>
              <a:rPr lang="en-GB" sz="1400">
                <a:solidFill>
                  <a:schemeClr val="dk1"/>
                </a:solidFill>
                <a:latin typeface="Libre Baskerville"/>
                <a:ea typeface="Libre Baskerville"/>
                <a:cs typeface="Libre Baskerville"/>
                <a:sym typeface="Libre Baskerville"/>
              </a:rPr>
              <a:t> en mentor bør møte med adepten, eller </a:t>
            </a:r>
            <a:r>
              <a:rPr lang="en-GB" sz="1400" b="1">
                <a:solidFill>
                  <a:schemeClr val="dk1"/>
                </a:solidFill>
                <a:latin typeface="Libre Baskerville"/>
                <a:ea typeface="Libre Baskerville"/>
                <a:cs typeface="Libre Baskerville"/>
                <a:sym typeface="Libre Baskerville"/>
              </a:rPr>
              <a:t>antall økter</a:t>
            </a:r>
            <a:r>
              <a:rPr lang="en-GB" sz="1400">
                <a:solidFill>
                  <a:schemeClr val="dk1"/>
                </a:solidFill>
                <a:latin typeface="Libre Baskerville"/>
                <a:ea typeface="Libre Baskerville"/>
                <a:cs typeface="Libre Baskerville"/>
                <a:sym typeface="Libre Baskerville"/>
              </a:rPr>
              <a:t>.</a:t>
            </a:r>
            <a:endParaRPr sz="1400">
              <a:solidFill>
                <a:schemeClr val="dk1"/>
              </a:solidFill>
              <a:latin typeface="Libre Baskerville"/>
              <a:ea typeface="Libre Baskerville"/>
              <a:cs typeface="Libre Baskerville"/>
              <a:sym typeface="Libre Baskerville"/>
            </a:endParaRPr>
          </a:p>
        </p:txBody>
      </p:sp>
      <p:sp>
        <p:nvSpPr>
          <p:cNvPr id="314" name="Google Shape;314;p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22</a:t>
            </a:fld>
            <a:endParaRPr/>
          </a:p>
        </p:txBody>
      </p:sp>
      <p:sp>
        <p:nvSpPr>
          <p:cNvPr id="315" name="Google Shape;315;p47"/>
          <p:cNvSpPr/>
          <p:nvPr/>
        </p:nvSpPr>
        <p:spPr>
          <a:xfrm>
            <a:off x="7870525" y="-228000"/>
            <a:ext cx="1925400" cy="1756500"/>
          </a:xfrm>
          <a:prstGeom prst="ellipse">
            <a:avLst/>
          </a:prstGeom>
          <a:solidFill>
            <a:srgbClr val="FFA3B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8"/>
          <p:cNvSpPr/>
          <p:nvPr/>
        </p:nvSpPr>
        <p:spPr>
          <a:xfrm>
            <a:off x="198600" y="237975"/>
            <a:ext cx="8746800" cy="4741200"/>
          </a:xfrm>
          <a:prstGeom prst="bracketPair">
            <a:avLst/>
          </a:prstGeom>
          <a:noFill/>
          <a:ln w="38100" cap="flat" cmpd="sng">
            <a:solidFill>
              <a:srgbClr val="F0EAD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21" name="Google Shape;321;p48"/>
          <p:cNvSpPr txBox="1">
            <a:spLocks noGrp="1"/>
          </p:cNvSpPr>
          <p:nvPr>
            <p:ph type="title"/>
          </p:nvPr>
        </p:nvSpPr>
        <p:spPr>
          <a:xfrm>
            <a:off x="311700" y="633600"/>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Clr>
                <a:schemeClr val="dk1"/>
              </a:buClr>
              <a:buSzPct val="39285"/>
              <a:buFont typeface="Arial"/>
              <a:buNone/>
            </a:pPr>
            <a:r>
              <a:rPr lang="en-GB" b="1">
                <a:latin typeface="Libre Baskerville"/>
                <a:ea typeface="Libre Baskerville"/>
                <a:cs typeface="Libre Baskerville"/>
                <a:sym typeface="Libre Baskerville"/>
              </a:rPr>
              <a:t>Hvorfor er dette viktig?</a:t>
            </a:r>
            <a:endParaRPr b="1">
              <a:latin typeface="Libre Baskerville"/>
              <a:ea typeface="Libre Baskerville"/>
              <a:cs typeface="Libre Baskerville"/>
              <a:sym typeface="Libre Baskerville"/>
            </a:endParaRPr>
          </a:p>
        </p:txBody>
      </p:sp>
      <p:sp>
        <p:nvSpPr>
          <p:cNvPr id="322" name="Google Shape;322;p48"/>
          <p:cNvSpPr txBox="1">
            <a:spLocks noGrp="1"/>
          </p:cNvSpPr>
          <p:nvPr>
            <p:ph type="body" idx="1"/>
          </p:nvPr>
        </p:nvSpPr>
        <p:spPr>
          <a:xfrm>
            <a:off x="543600" y="1400400"/>
            <a:ext cx="8056800" cy="3416400"/>
          </a:xfrm>
          <a:prstGeom prst="rect">
            <a:avLst/>
          </a:prstGeom>
        </p:spPr>
        <p:txBody>
          <a:bodyPr spcFirstLastPara="1" wrap="square" lIns="91425" tIns="91425" rIns="91425" bIns="91425" anchor="t" anchorCtr="0">
            <a:normAutofit/>
          </a:bodyPr>
          <a:lstStyle/>
          <a:p>
            <a:pPr marL="0" lvl="0" indent="0" algn="just" rtl="0">
              <a:lnSpc>
                <a:spcPct val="105000"/>
              </a:lnSpc>
              <a:spcBef>
                <a:spcPts val="0"/>
              </a:spcBef>
              <a:spcAft>
                <a:spcPts val="0"/>
              </a:spcAft>
              <a:buNone/>
            </a:pPr>
            <a:r>
              <a:rPr lang="en-GB" sz="1400">
                <a:solidFill>
                  <a:schemeClr val="dk1"/>
                </a:solidFill>
                <a:latin typeface="Libre Baskerville"/>
                <a:ea typeface="Libre Baskerville"/>
                <a:cs typeface="Libre Baskerville"/>
                <a:sym typeface="Libre Baskerville"/>
              </a:rPr>
              <a:t>Tid spiller en viktig rolle i suksessen til mentorprogrammet.</a:t>
            </a:r>
            <a:endParaRPr sz="1400">
              <a:solidFill>
                <a:schemeClr val="dk1"/>
              </a:solidFill>
              <a:latin typeface="Libre Baskerville"/>
              <a:ea typeface="Libre Baskerville"/>
              <a:cs typeface="Libre Baskerville"/>
              <a:sym typeface="Libre Baskerville"/>
            </a:endParaRPr>
          </a:p>
          <a:p>
            <a:pPr marL="0" lvl="0" indent="0" algn="just" rtl="0">
              <a:lnSpc>
                <a:spcPct val="105000"/>
              </a:lnSpc>
              <a:spcBef>
                <a:spcPts val="1200"/>
              </a:spcBef>
              <a:spcAft>
                <a:spcPts val="0"/>
              </a:spcAft>
              <a:buNone/>
            </a:pPr>
            <a:r>
              <a:rPr lang="en-GB" sz="1400">
                <a:solidFill>
                  <a:schemeClr val="dk1"/>
                </a:solidFill>
                <a:latin typeface="Libre Baskerville"/>
                <a:ea typeface="Libre Baskerville"/>
                <a:cs typeface="Libre Baskerville"/>
                <a:sym typeface="Libre Baskerville"/>
              </a:rPr>
              <a:t>Mentoren eller adepten kan </a:t>
            </a:r>
            <a:r>
              <a:rPr lang="en-GB" sz="1400" b="1">
                <a:solidFill>
                  <a:schemeClr val="dk1"/>
                </a:solidFill>
                <a:latin typeface="Libre Baskerville"/>
                <a:ea typeface="Libre Baskerville"/>
                <a:cs typeface="Libre Baskerville"/>
                <a:sym typeface="Libre Baskerville"/>
              </a:rPr>
              <a:t>miste motivasjonen</a:t>
            </a:r>
            <a:r>
              <a:rPr lang="en-GB" sz="1400">
                <a:solidFill>
                  <a:schemeClr val="dk1"/>
                </a:solidFill>
                <a:latin typeface="Libre Baskerville"/>
                <a:ea typeface="Libre Baskerville"/>
                <a:cs typeface="Libre Baskerville"/>
                <a:sym typeface="Libre Baskerville"/>
              </a:rPr>
              <a:t> dersom </a:t>
            </a:r>
            <a:r>
              <a:rPr lang="en-GB" sz="1400" b="1">
                <a:solidFill>
                  <a:schemeClr val="dk1"/>
                </a:solidFill>
                <a:latin typeface="Libre Baskerville"/>
                <a:ea typeface="Libre Baskerville"/>
                <a:cs typeface="Libre Baskerville"/>
                <a:sym typeface="Libre Baskerville"/>
              </a:rPr>
              <a:t>mentoring krever for mye</a:t>
            </a:r>
            <a:r>
              <a:rPr lang="en-GB" sz="1400">
                <a:solidFill>
                  <a:schemeClr val="dk1"/>
                </a:solidFill>
                <a:latin typeface="Libre Baskerville"/>
                <a:ea typeface="Libre Baskerville"/>
                <a:cs typeface="Libre Baskerville"/>
                <a:sym typeface="Libre Baskerville"/>
              </a:rPr>
              <a:t> av noen av dem. Dette kan være for mange møter eller at møtene varer for lenge.</a:t>
            </a:r>
            <a:endParaRPr sz="1400">
              <a:solidFill>
                <a:schemeClr val="dk1"/>
              </a:solidFill>
              <a:latin typeface="Libre Baskerville"/>
              <a:ea typeface="Libre Baskerville"/>
              <a:cs typeface="Libre Baskerville"/>
              <a:sym typeface="Libre Baskerville"/>
            </a:endParaRPr>
          </a:p>
          <a:p>
            <a:pPr marL="0" lvl="0" indent="0" algn="just" rtl="0">
              <a:lnSpc>
                <a:spcPct val="105000"/>
              </a:lnSpc>
              <a:spcBef>
                <a:spcPts val="1200"/>
              </a:spcBef>
              <a:spcAft>
                <a:spcPts val="0"/>
              </a:spcAft>
              <a:buNone/>
            </a:pPr>
            <a:r>
              <a:rPr lang="en-GB" sz="1400">
                <a:solidFill>
                  <a:schemeClr val="dk1"/>
                </a:solidFill>
                <a:latin typeface="Libre Baskerville"/>
                <a:ea typeface="Libre Baskerville"/>
                <a:cs typeface="Libre Baskerville"/>
                <a:sym typeface="Libre Baskerville"/>
              </a:rPr>
              <a:t>Hvis mentorene eller adeptene føler at de </a:t>
            </a:r>
            <a:r>
              <a:rPr lang="en-GB" sz="1400" b="1">
                <a:solidFill>
                  <a:schemeClr val="dk1"/>
                </a:solidFill>
                <a:latin typeface="Libre Baskerville"/>
                <a:ea typeface="Libre Baskerville"/>
                <a:cs typeface="Libre Baskerville"/>
                <a:sym typeface="Libre Baskerville"/>
              </a:rPr>
              <a:t>ikke har hatt nok møter</a:t>
            </a:r>
            <a:r>
              <a:rPr lang="en-GB" sz="1400">
                <a:solidFill>
                  <a:schemeClr val="dk1"/>
                </a:solidFill>
                <a:latin typeface="Libre Baskerville"/>
                <a:ea typeface="Libre Baskerville"/>
                <a:cs typeface="Libre Baskerville"/>
                <a:sym typeface="Libre Baskerville"/>
              </a:rPr>
              <a:t>, eller at </a:t>
            </a:r>
            <a:r>
              <a:rPr lang="en-GB" sz="1400" b="1">
                <a:solidFill>
                  <a:schemeClr val="dk1"/>
                </a:solidFill>
                <a:latin typeface="Libre Baskerville"/>
                <a:ea typeface="Libre Baskerville"/>
                <a:cs typeface="Libre Baskerville"/>
                <a:sym typeface="Libre Baskerville"/>
              </a:rPr>
              <a:t>møtene var for korte</a:t>
            </a:r>
            <a:r>
              <a:rPr lang="en-GB" sz="1400">
                <a:solidFill>
                  <a:schemeClr val="dk1"/>
                </a:solidFill>
                <a:latin typeface="Libre Baskerville"/>
                <a:ea typeface="Libre Baskerville"/>
                <a:cs typeface="Libre Baskerville"/>
                <a:sym typeface="Libre Baskerville"/>
              </a:rPr>
              <a:t>, kan de gå glipp av å bli inspirert av hverandre eller få den fulle verdien av mentoring.</a:t>
            </a:r>
            <a:endParaRPr sz="1400">
              <a:solidFill>
                <a:schemeClr val="dk1"/>
              </a:solidFill>
              <a:latin typeface="Libre Baskerville"/>
              <a:ea typeface="Libre Baskerville"/>
              <a:cs typeface="Libre Baskerville"/>
              <a:sym typeface="Libre Baskerville"/>
            </a:endParaRPr>
          </a:p>
          <a:p>
            <a:pPr marL="0" lvl="0" indent="0" algn="just" rtl="0">
              <a:lnSpc>
                <a:spcPct val="105000"/>
              </a:lnSpc>
              <a:spcBef>
                <a:spcPts val="1200"/>
              </a:spcBef>
              <a:spcAft>
                <a:spcPts val="1200"/>
              </a:spcAft>
              <a:buNone/>
            </a:pPr>
            <a:r>
              <a:rPr lang="en-GB" sz="1400">
                <a:solidFill>
                  <a:schemeClr val="dk1"/>
                </a:solidFill>
                <a:latin typeface="Libre Baskerville"/>
                <a:ea typeface="Libre Baskerville"/>
                <a:cs typeface="Libre Baskerville"/>
                <a:sym typeface="Libre Baskerville"/>
              </a:rPr>
              <a:t>Selv om programmets varighet og hyppighet av møter ofte avhenger av budsjettet, er det fortsatt viktig å ha flere iterasjoner av programmet for å se hva deltakerne mener var mest effektivt.</a:t>
            </a:r>
            <a:endParaRPr sz="1400">
              <a:solidFill>
                <a:schemeClr val="dk1"/>
              </a:solidFill>
              <a:latin typeface="Libre Baskerville"/>
              <a:ea typeface="Libre Baskerville"/>
              <a:cs typeface="Libre Baskerville"/>
              <a:sym typeface="Libre Baskerville"/>
            </a:endParaRPr>
          </a:p>
        </p:txBody>
      </p:sp>
      <p:sp>
        <p:nvSpPr>
          <p:cNvPr id="323" name="Google Shape;323;p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781F71"/>
        </a:solidFill>
        <a:effectLst/>
      </p:bgPr>
    </p:bg>
    <p:spTree>
      <p:nvGrpSpPr>
        <p:cNvPr id="1" name="Shape 327"/>
        <p:cNvGrpSpPr/>
        <p:nvPr/>
      </p:nvGrpSpPr>
      <p:grpSpPr>
        <a:xfrm>
          <a:off x="0" y="0"/>
          <a:ext cx="0" cy="0"/>
          <a:chOff x="0" y="0"/>
          <a:chExt cx="0" cy="0"/>
        </a:xfrm>
      </p:grpSpPr>
      <p:sp>
        <p:nvSpPr>
          <p:cNvPr id="328" name="Google Shape;328;p49"/>
          <p:cNvSpPr/>
          <p:nvPr/>
        </p:nvSpPr>
        <p:spPr>
          <a:xfrm>
            <a:off x="1635000" y="832500"/>
            <a:ext cx="5880000" cy="3472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0EADE"/>
              </a:solidFill>
            </a:endParaRPr>
          </a:p>
        </p:txBody>
      </p:sp>
      <p:sp>
        <p:nvSpPr>
          <p:cNvPr id="329" name="Google Shape;329;p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24</a:t>
            </a:fld>
            <a:endParaRPr/>
          </a:p>
        </p:txBody>
      </p:sp>
      <p:pic>
        <p:nvPicPr>
          <p:cNvPr id="330" name="Google Shape;330;p49" descr="This is the third video of a learning video series about how to design and run a mentoring program to increase gender balance in STEM, and specifically informatics. In this video, we talk about how to determine what the right duration is for the program.&#10;&#10;This learning video series was created within the Erasmus+ Women STEM UP project." title="How to Design and Run a Mentoring Program? - Duration">
            <a:hlinkClick r:id="rId3"/>
          </p:cNvPr>
          <p:cNvPicPr preferRelativeResize="0"/>
          <p:nvPr/>
        </p:nvPicPr>
        <p:blipFill>
          <a:blip r:embed="rId4">
            <a:alphaModFix/>
          </a:blip>
          <a:stretch>
            <a:fillRect/>
          </a:stretch>
        </p:blipFill>
        <p:spPr>
          <a:xfrm>
            <a:off x="1810200" y="1020100"/>
            <a:ext cx="5529600" cy="3097299"/>
          </a:xfrm>
          <a:prstGeom prst="rect">
            <a:avLst/>
          </a:prstGeom>
          <a:noFill/>
          <a:ln>
            <a:noFill/>
          </a:ln>
        </p:spPr>
      </p:pic>
      <p:sp>
        <p:nvSpPr>
          <p:cNvPr id="331" name="Google Shape;331;p49"/>
          <p:cNvSpPr txBox="1"/>
          <p:nvPr/>
        </p:nvSpPr>
        <p:spPr>
          <a:xfrm>
            <a:off x="1505400" y="4410275"/>
            <a:ext cx="6210600" cy="573900"/>
          </a:xfrm>
          <a:prstGeom prst="rect">
            <a:avLst/>
          </a:prstGeom>
          <a:noFill/>
          <a:ln>
            <a:noFill/>
          </a:ln>
        </p:spPr>
        <p:txBody>
          <a:bodyPr spcFirstLastPara="1" wrap="square" lIns="91425" tIns="91425" rIns="91425" bIns="91425" anchor="t" anchorCtr="0">
            <a:normAutofit fontScale="77500" lnSpcReduction="10000"/>
          </a:bodyPr>
          <a:lstStyle/>
          <a:p>
            <a:pPr marL="0" lvl="0" indent="0" algn="just" rtl="0">
              <a:lnSpc>
                <a:spcPct val="115000"/>
              </a:lnSpc>
              <a:spcBef>
                <a:spcPts val="0"/>
              </a:spcBef>
              <a:spcAft>
                <a:spcPts val="1200"/>
              </a:spcAft>
              <a:buNone/>
            </a:pPr>
            <a:r>
              <a:rPr lang="en-GB" sz="1600">
                <a:solidFill>
                  <a:schemeClr val="lt1"/>
                </a:solidFill>
                <a:latin typeface="Libre Baskerville"/>
                <a:ea typeface="Libre Baskerville"/>
                <a:cs typeface="Libre Baskerville"/>
                <a:sym typeface="Libre Baskerville"/>
              </a:rPr>
              <a:t>Videoen drøfter hvor lenge et mentorprogram bør vare og hvor hyppigt man bør møtes. NB: Videoen er på engelsk.</a:t>
            </a:r>
            <a:endParaRPr sz="1600" b="1">
              <a:solidFill>
                <a:schemeClr val="lt1"/>
              </a:solidFill>
              <a:latin typeface="Libre Baskerville"/>
              <a:ea typeface="Libre Baskerville"/>
              <a:cs typeface="Libre Baskerville"/>
              <a:sym typeface="Libre Baskervill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0"/>
                                        </p:tgtEl>
                                        <p:attrNameLst>
                                          <p:attrName>style.visibility</p:attrName>
                                        </p:attrNameLst>
                                      </p:cBhvr>
                                      <p:to>
                                        <p:strVal val="visible"/>
                                      </p:to>
                                    </p:set>
                                    <p:animEffect transition="in" filter="fade">
                                      <p:cBhvr>
                                        <p:cTn id="7" dur="1000"/>
                                        <p:tgtEl>
                                          <p:spTgt spid="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50"/>
          <p:cNvSpPr txBox="1">
            <a:spLocks noGrp="1"/>
          </p:cNvSpPr>
          <p:nvPr>
            <p:ph type="title"/>
          </p:nvPr>
        </p:nvSpPr>
        <p:spPr>
          <a:xfrm>
            <a:off x="628650" y="2130452"/>
            <a:ext cx="8328300" cy="1329600"/>
          </a:xfrm>
          <a:prstGeom prst="rect">
            <a:avLst/>
          </a:prstGeom>
          <a:noFill/>
          <a:ln>
            <a:noFill/>
          </a:ln>
        </p:spPr>
        <p:txBody>
          <a:bodyPr spcFirstLastPara="1" wrap="square" lIns="68575" tIns="34275" rIns="68575" bIns="34275" anchor="ctr" anchorCtr="0">
            <a:normAutofit/>
          </a:bodyPr>
          <a:lstStyle/>
          <a:p>
            <a:pPr marL="0" lvl="0" indent="0" algn="ctr" rtl="0">
              <a:lnSpc>
                <a:spcPct val="100000"/>
              </a:lnSpc>
              <a:spcBef>
                <a:spcPts val="0"/>
              </a:spcBef>
              <a:spcAft>
                <a:spcPts val="0"/>
              </a:spcAft>
              <a:buClr>
                <a:schemeClr val="dk1"/>
              </a:buClr>
              <a:buSzPts val="1100"/>
              <a:buFont typeface="Arial"/>
              <a:buNone/>
            </a:pPr>
            <a:r>
              <a:rPr lang="en-GB" sz="3600">
                <a:latin typeface="Libre Baskerville"/>
                <a:ea typeface="Libre Baskerville"/>
                <a:cs typeface="Libre Baskerville"/>
                <a:sym typeface="Libre Baskerville"/>
              </a:rPr>
              <a:t>Hva er fordelene med individuell vs gruppementoring?</a:t>
            </a:r>
            <a:endParaRPr sz="3600">
              <a:latin typeface="Libre Baskerville"/>
              <a:ea typeface="Libre Baskerville"/>
              <a:cs typeface="Libre Baskerville"/>
              <a:sym typeface="Libre Baskerville"/>
            </a:endParaRPr>
          </a:p>
        </p:txBody>
      </p:sp>
      <p:sp>
        <p:nvSpPr>
          <p:cNvPr id="337" name="Google Shape;337;p50"/>
          <p:cNvSpPr txBox="1"/>
          <p:nvPr/>
        </p:nvSpPr>
        <p:spPr>
          <a:xfrm flipH="1">
            <a:off x="-152400" y="60475"/>
            <a:ext cx="770100" cy="153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800" b="1">
                <a:solidFill>
                  <a:schemeClr val="dk2"/>
                </a:solidFill>
              </a:rPr>
              <a:t>5</a:t>
            </a:r>
            <a:endParaRPr sz="8800" b="1">
              <a:solidFill>
                <a:schemeClr val="dk2"/>
              </a:solidFill>
            </a:endParaRPr>
          </a:p>
        </p:txBody>
      </p:sp>
      <p:sp>
        <p:nvSpPr>
          <p:cNvPr id="338" name="Google Shape;338;p50"/>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GB"/>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51"/>
          <p:cNvSpPr txBox="1">
            <a:spLocks noGrp="1"/>
          </p:cNvSpPr>
          <p:nvPr>
            <p:ph type="title"/>
          </p:nvPr>
        </p:nvSpPr>
        <p:spPr>
          <a:xfrm>
            <a:off x="311700" y="633600"/>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b="1">
                <a:latin typeface="Libre Baskerville"/>
                <a:ea typeface="Libre Baskerville"/>
                <a:cs typeface="Libre Baskerville"/>
                <a:sym typeface="Libre Baskerville"/>
              </a:rPr>
              <a:t>Hovedpunkter som bør vurderes</a:t>
            </a:r>
            <a:endParaRPr b="1">
              <a:latin typeface="Libre Baskerville"/>
              <a:ea typeface="Libre Baskerville"/>
              <a:cs typeface="Libre Baskerville"/>
              <a:sym typeface="Libre Baskerville"/>
            </a:endParaRPr>
          </a:p>
        </p:txBody>
      </p:sp>
      <p:sp>
        <p:nvSpPr>
          <p:cNvPr id="344" name="Google Shape;344;p51"/>
          <p:cNvSpPr txBox="1">
            <a:spLocks noGrp="1"/>
          </p:cNvSpPr>
          <p:nvPr>
            <p:ph type="body" idx="1"/>
          </p:nvPr>
        </p:nvSpPr>
        <p:spPr>
          <a:xfrm>
            <a:off x="311700" y="1400400"/>
            <a:ext cx="8520600" cy="3363900"/>
          </a:xfrm>
          <a:prstGeom prst="rect">
            <a:avLst/>
          </a:prstGeom>
        </p:spPr>
        <p:txBody>
          <a:bodyPr spcFirstLastPara="1" wrap="square" lIns="91425" tIns="91425" rIns="91425" bIns="91425" anchor="t" anchorCtr="0">
            <a:normAutofit/>
          </a:bodyPr>
          <a:lstStyle/>
          <a:p>
            <a:pPr marL="457200" lvl="0" indent="-317500" algn="just" rtl="0">
              <a:lnSpc>
                <a:spcPct val="100000"/>
              </a:lnSpc>
              <a:spcBef>
                <a:spcPts val="1000"/>
              </a:spcBef>
              <a:spcAft>
                <a:spcPts val="0"/>
              </a:spcAft>
              <a:buClr>
                <a:schemeClr val="dk1"/>
              </a:buClr>
              <a:buSzPts val="1400"/>
              <a:buFont typeface="Libre Baskerville"/>
              <a:buAutoNum type="arabicPeriod"/>
            </a:pPr>
            <a:r>
              <a:rPr lang="en-GB" sz="1400">
                <a:solidFill>
                  <a:schemeClr val="dk1"/>
                </a:solidFill>
                <a:latin typeface="Libre Baskerville"/>
                <a:ea typeface="Libre Baskerville"/>
                <a:cs typeface="Libre Baskerville"/>
                <a:sym typeface="Libre Baskerville"/>
              </a:rPr>
              <a:t>Når du lanserer et mentorprogram, må du bestemme om du vil bruke én-til-én mentoring, gruppementoring eller en blanding.</a:t>
            </a:r>
            <a:endParaRPr sz="1400">
              <a:solidFill>
                <a:schemeClr val="dk1"/>
              </a:solidFill>
              <a:latin typeface="Libre Baskerville"/>
              <a:ea typeface="Libre Baskerville"/>
              <a:cs typeface="Libre Baskerville"/>
              <a:sym typeface="Libre Baskerville"/>
            </a:endParaRPr>
          </a:p>
          <a:p>
            <a:pPr marL="457200" lvl="0" indent="-317500" algn="just" rtl="0">
              <a:lnSpc>
                <a:spcPct val="100000"/>
              </a:lnSpc>
              <a:spcBef>
                <a:spcPts val="1000"/>
              </a:spcBef>
              <a:spcAft>
                <a:spcPts val="0"/>
              </a:spcAft>
              <a:buClr>
                <a:schemeClr val="dk1"/>
              </a:buClr>
              <a:buSzPts val="1400"/>
              <a:buFont typeface="Libre Baskerville"/>
              <a:buAutoNum type="arabicPeriod"/>
            </a:pPr>
            <a:r>
              <a:rPr lang="en-GB" sz="1400">
                <a:solidFill>
                  <a:schemeClr val="dk1"/>
                </a:solidFill>
                <a:latin typeface="Libre Baskerville"/>
                <a:ea typeface="Libre Baskerville"/>
                <a:cs typeface="Libre Baskerville"/>
                <a:sym typeface="Libre Baskerville"/>
              </a:rPr>
              <a:t>Innse at både individuell og gruppementoring har deres fordeler. I én-til-én mentoring får adepten mer </a:t>
            </a:r>
            <a:r>
              <a:rPr lang="en-GB" sz="1400" b="1">
                <a:solidFill>
                  <a:schemeClr val="dk1"/>
                </a:solidFill>
                <a:latin typeface="Libre Baskerville"/>
                <a:ea typeface="Libre Baskerville"/>
                <a:cs typeface="Libre Baskerville"/>
                <a:sym typeface="Libre Baskerville"/>
              </a:rPr>
              <a:t>individuell oppmerksomhet</a:t>
            </a:r>
            <a:r>
              <a:rPr lang="en-GB" sz="1400">
                <a:solidFill>
                  <a:schemeClr val="dk1"/>
                </a:solidFill>
                <a:latin typeface="Libre Baskerville"/>
                <a:ea typeface="Libre Baskerville"/>
                <a:cs typeface="Libre Baskerville"/>
                <a:sym typeface="Libre Baskerville"/>
              </a:rPr>
              <a:t> fra mentoren, som kan gi mer skreddersydde tilbakemeldinger til dem. I gruppesettinger kan imidlertid </a:t>
            </a:r>
            <a:r>
              <a:rPr lang="en-GB" sz="1400" b="1">
                <a:solidFill>
                  <a:schemeClr val="dk1"/>
                </a:solidFill>
                <a:latin typeface="Libre Baskerville"/>
                <a:ea typeface="Libre Baskerville"/>
                <a:cs typeface="Libre Baskerville"/>
                <a:sym typeface="Libre Baskerville"/>
              </a:rPr>
              <a:t>jevnaldrende </a:t>
            </a:r>
            <a:r>
              <a:rPr lang="en-GB" sz="1400">
                <a:solidFill>
                  <a:schemeClr val="dk1"/>
                </a:solidFill>
                <a:latin typeface="Libre Baskerville"/>
                <a:ea typeface="Libre Baskerville"/>
                <a:cs typeface="Libre Baskerville"/>
                <a:sym typeface="Libre Baskerville"/>
              </a:rPr>
              <a:t>også fungere som en kilde til </a:t>
            </a:r>
            <a:r>
              <a:rPr lang="en-GB" sz="1400" b="1">
                <a:solidFill>
                  <a:schemeClr val="dk1"/>
                </a:solidFill>
                <a:latin typeface="Libre Baskerville"/>
                <a:ea typeface="Libre Baskerville"/>
                <a:cs typeface="Libre Baskerville"/>
                <a:sym typeface="Libre Baskerville"/>
              </a:rPr>
              <a:t>støtte </a:t>
            </a:r>
            <a:r>
              <a:rPr lang="en-GB" sz="1400">
                <a:solidFill>
                  <a:schemeClr val="dk1"/>
                </a:solidFill>
                <a:latin typeface="Libre Baskerville"/>
                <a:ea typeface="Libre Baskerville"/>
                <a:cs typeface="Libre Baskerville"/>
                <a:sym typeface="Libre Baskerville"/>
              </a:rPr>
              <a:t>og informasjon.</a:t>
            </a:r>
            <a:endParaRPr sz="1400">
              <a:solidFill>
                <a:schemeClr val="dk1"/>
              </a:solidFill>
              <a:latin typeface="Libre Baskerville"/>
              <a:ea typeface="Libre Baskerville"/>
              <a:cs typeface="Libre Baskerville"/>
              <a:sym typeface="Libre Baskerville"/>
            </a:endParaRPr>
          </a:p>
          <a:p>
            <a:pPr marL="457200" lvl="0" indent="-317500" algn="just" rtl="0">
              <a:lnSpc>
                <a:spcPct val="100000"/>
              </a:lnSpc>
              <a:spcBef>
                <a:spcPts val="1000"/>
              </a:spcBef>
              <a:spcAft>
                <a:spcPts val="0"/>
              </a:spcAft>
              <a:buClr>
                <a:schemeClr val="dk1"/>
              </a:buClr>
              <a:buSzPts val="1400"/>
              <a:buFont typeface="Libre Baskerville"/>
              <a:buAutoNum type="arabicPeriod"/>
            </a:pPr>
            <a:r>
              <a:rPr lang="en-GB" sz="1400">
                <a:solidFill>
                  <a:schemeClr val="dk1"/>
                </a:solidFill>
                <a:latin typeface="Libre Baskerville"/>
                <a:ea typeface="Libre Baskerville"/>
                <a:cs typeface="Libre Baskerville"/>
                <a:sym typeface="Libre Baskerville"/>
              </a:rPr>
              <a:t>Hvilken metode som skal brukes avhenger ofte av omstendighetene og budsjettet, men husk at </a:t>
            </a:r>
            <a:r>
              <a:rPr lang="en-GB" sz="1400" b="1">
                <a:solidFill>
                  <a:schemeClr val="dk1"/>
                </a:solidFill>
                <a:latin typeface="Libre Baskerville"/>
                <a:ea typeface="Libre Baskerville"/>
                <a:cs typeface="Libre Baskerville"/>
                <a:sym typeface="Libre Baskerville"/>
              </a:rPr>
              <a:t>ulike oppsett fungerer best for ulike mennesker</a:t>
            </a:r>
            <a:r>
              <a:rPr lang="en-GB" sz="1400">
                <a:solidFill>
                  <a:schemeClr val="dk1"/>
                </a:solidFill>
                <a:latin typeface="Libre Baskerville"/>
                <a:ea typeface="Libre Baskerville"/>
                <a:cs typeface="Libre Baskerville"/>
                <a:sym typeface="Libre Baskerville"/>
              </a:rPr>
              <a:t>. Det ene kan være mer praktisk med spesifikke grupper, mens det andre passer bedre i andre grupper. </a:t>
            </a:r>
            <a:r>
              <a:rPr lang="en-GB" sz="1400" b="1">
                <a:solidFill>
                  <a:schemeClr val="dk1"/>
                </a:solidFill>
                <a:latin typeface="Libre Baskerville"/>
                <a:ea typeface="Libre Baskerville"/>
                <a:cs typeface="Libre Baskerville"/>
                <a:sym typeface="Libre Baskerville"/>
              </a:rPr>
              <a:t>Det beste er å kombinere dem</a:t>
            </a:r>
            <a:r>
              <a:rPr lang="en-GB" sz="1400">
                <a:solidFill>
                  <a:schemeClr val="dk1"/>
                </a:solidFill>
                <a:latin typeface="Libre Baskerville"/>
                <a:ea typeface="Libre Baskerville"/>
                <a:cs typeface="Libre Baskerville"/>
                <a:sym typeface="Libre Baskerville"/>
              </a:rPr>
              <a:t>.</a:t>
            </a:r>
            <a:endParaRPr sz="1400">
              <a:solidFill>
                <a:schemeClr val="dk1"/>
              </a:solidFill>
              <a:latin typeface="Libre Baskerville"/>
              <a:ea typeface="Libre Baskerville"/>
              <a:cs typeface="Libre Baskerville"/>
              <a:sym typeface="Libre Baskerville"/>
            </a:endParaRPr>
          </a:p>
          <a:p>
            <a:pPr marL="457200" lvl="0" indent="-317500" algn="just" rtl="0">
              <a:lnSpc>
                <a:spcPct val="100000"/>
              </a:lnSpc>
              <a:spcBef>
                <a:spcPts val="1000"/>
              </a:spcBef>
              <a:spcAft>
                <a:spcPts val="1200"/>
              </a:spcAft>
              <a:buClr>
                <a:schemeClr val="dk1"/>
              </a:buClr>
              <a:buSzPts val="1400"/>
              <a:buFont typeface="Libre Baskerville"/>
              <a:buAutoNum type="arabicPeriod"/>
            </a:pPr>
            <a:r>
              <a:rPr lang="en-GB" sz="1400">
                <a:solidFill>
                  <a:schemeClr val="dk1"/>
                </a:solidFill>
                <a:latin typeface="Libre Baskerville"/>
                <a:ea typeface="Libre Baskerville"/>
                <a:cs typeface="Libre Baskerville"/>
                <a:sym typeface="Libre Baskerville"/>
              </a:rPr>
              <a:t>Hvis programmet har flere iterasjoner, kan du bruke tilbakemeldingene for å vurdere hvilken type eller hvilken kombinasjon som fungerer best for adeptene dine.</a:t>
            </a:r>
            <a:endParaRPr sz="1400"/>
          </a:p>
        </p:txBody>
      </p:sp>
      <p:sp>
        <p:nvSpPr>
          <p:cNvPr id="345" name="Google Shape;345;p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26</a:t>
            </a:fld>
            <a:endParaRPr/>
          </a:p>
        </p:txBody>
      </p:sp>
      <p:sp>
        <p:nvSpPr>
          <p:cNvPr id="346" name="Google Shape;346;p51"/>
          <p:cNvSpPr/>
          <p:nvPr/>
        </p:nvSpPr>
        <p:spPr>
          <a:xfrm>
            <a:off x="7870525" y="-228000"/>
            <a:ext cx="1925400" cy="1756500"/>
          </a:xfrm>
          <a:prstGeom prst="ellipse">
            <a:avLst/>
          </a:prstGeom>
          <a:solidFill>
            <a:srgbClr val="FFA3B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52"/>
          <p:cNvSpPr/>
          <p:nvPr/>
        </p:nvSpPr>
        <p:spPr>
          <a:xfrm>
            <a:off x="198600" y="237975"/>
            <a:ext cx="8746800" cy="4741200"/>
          </a:xfrm>
          <a:prstGeom prst="bracketPair">
            <a:avLst/>
          </a:prstGeom>
          <a:noFill/>
          <a:ln w="38100" cap="flat" cmpd="sng">
            <a:solidFill>
              <a:srgbClr val="F0EAD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52" name="Google Shape;352;p52"/>
          <p:cNvSpPr txBox="1">
            <a:spLocks noGrp="1"/>
          </p:cNvSpPr>
          <p:nvPr>
            <p:ph type="title"/>
          </p:nvPr>
        </p:nvSpPr>
        <p:spPr>
          <a:xfrm>
            <a:off x="258100" y="633600"/>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Clr>
                <a:schemeClr val="dk1"/>
              </a:buClr>
              <a:buSzPct val="39285"/>
              <a:buFont typeface="Arial"/>
              <a:buNone/>
            </a:pPr>
            <a:r>
              <a:rPr lang="en-GB" b="1">
                <a:latin typeface="Libre Baskerville"/>
                <a:ea typeface="Libre Baskerville"/>
                <a:cs typeface="Libre Baskerville"/>
                <a:sym typeface="Libre Baskerville"/>
              </a:rPr>
              <a:t>Hvorfor er dette viktig?</a:t>
            </a:r>
            <a:endParaRPr b="1">
              <a:latin typeface="Libre Baskerville"/>
              <a:ea typeface="Libre Baskerville"/>
              <a:cs typeface="Libre Baskerville"/>
              <a:sym typeface="Libre Baskerville"/>
            </a:endParaRPr>
          </a:p>
        </p:txBody>
      </p:sp>
      <p:sp>
        <p:nvSpPr>
          <p:cNvPr id="353" name="Google Shape;353;p52"/>
          <p:cNvSpPr txBox="1">
            <a:spLocks noGrp="1"/>
          </p:cNvSpPr>
          <p:nvPr>
            <p:ph type="body" idx="1"/>
          </p:nvPr>
        </p:nvSpPr>
        <p:spPr>
          <a:xfrm>
            <a:off x="543600" y="1400400"/>
            <a:ext cx="8056800" cy="3416400"/>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None/>
            </a:pPr>
            <a:r>
              <a:rPr lang="en-GB" sz="1400">
                <a:solidFill>
                  <a:schemeClr val="dk1"/>
                </a:solidFill>
                <a:latin typeface="Libre Baskerville"/>
                <a:ea typeface="Libre Baskerville"/>
                <a:cs typeface="Libre Baskerville"/>
                <a:sym typeface="Libre Baskerville"/>
              </a:rPr>
              <a:t>Folk har forskjellige </a:t>
            </a:r>
            <a:r>
              <a:rPr lang="en-GB" sz="1400" b="1">
                <a:solidFill>
                  <a:schemeClr val="dk1"/>
                </a:solidFill>
                <a:latin typeface="Libre Baskerville"/>
                <a:ea typeface="Libre Baskerville"/>
                <a:cs typeface="Libre Baskerville"/>
                <a:sym typeface="Libre Baskerville"/>
              </a:rPr>
              <a:t>kommunikasjonsstiler og behov</a:t>
            </a:r>
            <a:r>
              <a:rPr lang="en-GB" sz="1400">
                <a:solidFill>
                  <a:schemeClr val="dk1"/>
                </a:solidFill>
                <a:latin typeface="Libre Baskerville"/>
                <a:ea typeface="Libre Baskerville"/>
                <a:cs typeface="Libre Baskerville"/>
                <a:sym typeface="Libre Baskerville"/>
              </a:rPr>
              <a:t>; derfor kan </a:t>
            </a:r>
            <a:r>
              <a:rPr lang="en-GB" sz="1400" b="1">
                <a:solidFill>
                  <a:schemeClr val="dk1"/>
                </a:solidFill>
                <a:latin typeface="Libre Baskerville"/>
                <a:ea typeface="Libre Baskerville"/>
                <a:cs typeface="Libre Baskerville"/>
                <a:sym typeface="Libre Baskerville"/>
              </a:rPr>
              <a:t>ulike typer oppsett</a:t>
            </a:r>
            <a:r>
              <a:rPr lang="en-GB" sz="1400">
                <a:solidFill>
                  <a:schemeClr val="dk1"/>
                </a:solidFill>
                <a:latin typeface="Libre Baskerville"/>
                <a:ea typeface="Libre Baskerville"/>
                <a:cs typeface="Libre Baskerville"/>
                <a:sym typeface="Libre Baskerville"/>
              </a:rPr>
              <a:t> være bedre for forskjellige mennesker.</a:t>
            </a:r>
            <a:endParaRPr sz="1400">
              <a:solidFill>
                <a:schemeClr val="dk1"/>
              </a:solidFill>
              <a:latin typeface="Libre Baskerville"/>
              <a:ea typeface="Libre Baskerville"/>
              <a:cs typeface="Libre Baskerville"/>
              <a:sym typeface="Libre Baskerville"/>
            </a:endParaRPr>
          </a:p>
          <a:p>
            <a:pPr marL="0" lvl="0" indent="0" algn="just" rtl="0">
              <a:spcBef>
                <a:spcPts val="1200"/>
              </a:spcBef>
              <a:spcAft>
                <a:spcPts val="0"/>
              </a:spcAft>
              <a:buNone/>
            </a:pPr>
            <a:r>
              <a:rPr lang="en-GB" sz="1400">
                <a:solidFill>
                  <a:schemeClr val="dk1"/>
                </a:solidFill>
                <a:latin typeface="Libre Baskerville"/>
                <a:ea typeface="Libre Baskerville"/>
                <a:cs typeface="Libre Baskerville"/>
                <a:sym typeface="Libre Baskerville"/>
              </a:rPr>
              <a:t>I individuell mentoring får adepten </a:t>
            </a:r>
            <a:r>
              <a:rPr lang="en-GB" sz="1400" b="1">
                <a:solidFill>
                  <a:schemeClr val="dk1"/>
                </a:solidFill>
                <a:latin typeface="Libre Baskerville"/>
                <a:ea typeface="Libre Baskerville"/>
                <a:cs typeface="Libre Baskerville"/>
                <a:sym typeface="Libre Baskerville"/>
              </a:rPr>
              <a:t>mer oppmerksomhet</a:t>
            </a:r>
            <a:r>
              <a:rPr lang="en-GB" sz="1400">
                <a:solidFill>
                  <a:schemeClr val="dk1"/>
                </a:solidFill>
                <a:latin typeface="Libre Baskerville"/>
                <a:ea typeface="Libre Baskerville"/>
                <a:cs typeface="Libre Baskerville"/>
                <a:sym typeface="Libre Baskerville"/>
              </a:rPr>
              <a:t>, men det kan bli </a:t>
            </a:r>
            <a:r>
              <a:rPr lang="en-GB" sz="1400" b="1">
                <a:solidFill>
                  <a:schemeClr val="dk1"/>
                </a:solidFill>
                <a:latin typeface="Libre Baskerville"/>
                <a:ea typeface="Libre Baskerville"/>
                <a:cs typeface="Libre Baskerville"/>
                <a:sym typeface="Libre Baskerville"/>
              </a:rPr>
              <a:t>for intenst</a:t>
            </a:r>
            <a:r>
              <a:rPr lang="en-GB" sz="1400">
                <a:solidFill>
                  <a:schemeClr val="dk1"/>
                </a:solidFill>
                <a:latin typeface="Libre Baskerville"/>
                <a:ea typeface="Libre Baskerville"/>
                <a:cs typeface="Libre Baskerville"/>
                <a:sym typeface="Libre Baskerville"/>
              </a:rPr>
              <a:t> for noen og fordi det kun er én person involvert, kan det bli ensidig.</a:t>
            </a:r>
            <a:endParaRPr sz="1400">
              <a:solidFill>
                <a:schemeClr val="dk1"/>
              </a:solidFill>
              <a:latin typeface="Libre Baskerville"/>
              <a:ea typeface="Libre Baskerville"/>
              <a:cs typeface="Libre Baskerville"/>
              <a:sym typeface="Libre Baskerville"/>
            </a:endParaRPr>
          </a:p>
          <a:p>
            <a:pPr marL="0" lvl="0" indent="0" algn="just" rtl="0">
              <a:spcBef>
                <a:spcPts val="1200"/>
              </a:spcBef>
              <a:spcAft>
                <a:spcPts val="0"/>
              </a:spcAft>
              <a:buNone/>
            </a:pPr>
            <a:r>
              <a:rPr lang="en-GB" sz="1400">
                <a:solidFill>
                  <a:schemeClr val="dk1"/>
                </a:solidFill>
                <a:latin typeface="Libre Baskerville"/>
                <a:ea typeface="Libre Baskerville"/>
                <a:cs typeface="Libre Baskerville"/>
                <a:sym typeface="Libre Baskerville"/>
              </a:rPr>
              <a:t>I gruppementoring kan adepten dra nytte av </a:t>
            </a:r>
            <a:r>
              <a:rPr lang="en-GB" sz="1400" b="1">
                <a:solidFill>
                  <a:schemeClr val="dk1"/>
                </a:solidFill>
                <a:latin typeface="Libre Baskerville"/>
                <a:ea typeface="Libre Baskerville"/>
                <a:cs typeface="Libre Baskerville"/>
                <a:sym typeface="Libre Baskerville"/>
              </a:rPr>
              <a:t>interaksjoner med flere personer</a:t>
            </a:r>
            <a:r>
              <a:rPr lang="en-GB" sz="1400">
                <a:solidFill>
                  <a:schemeClr val="dk1"/>
                </a:solidFill>
                <a:latin typeface="Libre Baskerville"/>
                <a:ea typeface="Libre Baskerville"/>
                <a:cs typeface="Libre Baskerville"/>
                <a:sym typeface="Libre Baskerville"/>
              </a:rPr>
              <a:t>, noe som øker deres eksponering for ulike erfaringer og løsninger. Imidlertid føler ikke alle seg komfortable med å delta i gruppesamtaler, så sjansen for at noen </a:t>
            </a:r>
            <a:r>
              <a:rPr lang="en-GB" sz="1400" b="1">
                <a:solidFill>
                  <a:schemeClr val="dk1"/>
                </a:solidFill>
                <a:latin typeface="Libre Baskerville"/>
                <a:ea typeface="Libre Baskerville"/>
                <a:cs typeface="Libre Baskerville"/>
                <a:sym typeface="Libre Baskerville"/>
              </a:rPr>
              <a:t>adepter føler seg oversett</a:t>
            </a:r>
            <a:r>
              <a:rPr lang="en-GB" sz="1400">
                <a:solidFill>
                  <a:schemeClr val="dk1"/>
                </a:solidFill>
                <a:latin typeface="Libre Baskerville"/>
                <a:ea typeface="Libre Baskerville"/>
                <a:cs typeface="Libre Baskerville"/>
                <a:sym typeface="Libre Baskerville"/>
              </a:rPr>
              <a:t> er større. </a:t>
            </a:r>
            <a:endParaRPr sz="1400">
              <a:solidFill>
                <a:schemeClr val="dk1"/>
              </a:solidFill>
              <a:latin typeface="Libre Baskerville"/>
              <a:ea typeface="Libre Baskerville"/>
              <a:cs typeface="Libre Baskerville"/>
              <a:sym typeface="Libre Baskerville"/>
            </a:endParaRPr>
          </a:p>
          <a:p>
            <a:pPr marL="0" lvl="0" indent="0" algn="just" rtl="0">
              <a:spcBef>
                <a:spcPts val="1200"/>
              </a:spcBef>
              <a:spcAft>
                <a:spcPts val="1200"/>
              </a:spcAft>
              <a:buNone/>
            </a:pPr>
            <a:r>
              <a:rPr lang="en-GB" sz="1400">
                <a:solidFill>
                  <a:schemeClr val="dk1"/>
                </a:solidFill>
                <a:latin typeface="Libre Baskerville"/>
                <a:ea typeface="Libre Baskerville"/>
                <a:cs typeface="Libre Baskerville"/>
                <a:sym typeface="Libre Baskerville"/>
              </a:rPr>
              <a:t>Merk at det kan kreve opplæring og øvelse for en mentor å effektivt fasilitere for gruppementoring. Hvis mentorene skal lede gruppementoringsøkter, er </a:t>
            </a:r>
            <a:r>
              <a:rPr lang="en-GB" sz="1400" b="1">
                <a:solidFill>
                  <a:schemeClr val="dk1"/>
                </a:solidFill>
                <a:latin typeface="Libre Baskerville"/>
                <a:ea typeface="Libre Baskerville"/>
                <a:cs typeface="Libre Baskerville"/>
                <a:sym typeface="Libre Baskerville"/>
              </a:rPr>
              <a:t>opplæring og støtte</a:t>
            </a:r>
            <a:r>
              <a:rPr lang="en-GB" sz="1400">
                <a:solidFill>
                  <a:schemeClr val="dk1"/>
                </a:solidFill>
                <a:latin typeface="Libre Baskerville"/>
                <a:ea typeface="Libre Baskerville"/>
                <a:cs typeface="Libre Baskerville"/>
                <a:sym typeface="Libre Baskerville"/>
              </a:rPr>
              <a:t> rundt dette viktig. </a:t>
            </a:r>
            <a:endParaRPr sz="1400">
              <a:solidFill>
                <a:schemeClr val="dk1"/>
              </a:solidFill>
              <a:latin typeface="Libre Baskerville"/>
              <a:ea typeface="Libre Baskerville"/>
              <a:cs typeface="Libre Baskerville"/>
              <a:sym typeface="Libre Baskerville"/>
            </a:endParaRPr>
          </a:p>
        </p:txBody>
      </p:sp>
      <p:sp>
        <p:nvSpPr>
          <p:cNvPr id="354" name="Google Shape;354;p5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781F71"/>
        </a:solidFill>
        <a:effectLst/>
      </p:bgPr>
    </p:bg>
    <p:spTree>
      <p:nvGrpSpPr>
        <p:cNvPr id="1" name="Shape 358"/>
        <p:cNvGrpSpPr/>
        <p:nvPr/>
      </p:nvGrpSpPr>
      <p:grpSpPr>
        <a:xfrm>
          <a:off x="0" y="0"/>
          <a:ext cx="0" cy="0"/>
          <a:chOff x="0" y="0"/>
          <a:chExt cx="0" cy="0"/>
        </a:xfrm>
      </p:grpSpPr>
      <p:sp>
        <p:nvSpPr>
          <p:cNvPr id="359" name="Google Shape;359;p53"/>
          <p:cNvSpPr/>
          <p:nvPr/>
        </p:nvSpPr>
        <p:spPr>
          <a:xfrm>
            <a:off x="1635000" y="832500"/>
            <a:ext cx="5880000" cy="3472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0EADE"/>
              </a:solidFill>
            </a:endParaRPr>
          </a:p>
        </p:txBody>
      </p:sp>
      <p:sp>
        <p:nvSpPr>
          <p:cNvPr id="360" name="Google Shape;360;p5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28</a:t>
            </a:fld>
            <a:endParaRPr/>
          </a:p>
        </p:txBody>
      </p:sp>
      <p:pic>
        <p:nvPicPr>
          <p:cNvPr id="361" name="Google Shape;361;p53" descr="This is the fourth video of a learning video series about how to design and run a mentoring program to increase gender balance in STEM, and specifically informatics. In this video, we talk about how to decide whether group mentoring or one-on-one mentoring is better for your program.&#10;&#10;This learning video series was created within the Erasmus+ Women STEM UP project." title="How to Design and Run a Mentoring Program? - Relation type">
            <a:hlinkClick r:id="rId3"/>
          </p:cNvPr>
          <p:cNvPicPr preferRelativeResize="0"/>
          <p:nvPr/>
        </p:nvPicPr>
        <p:blipFill>
          <a:blip r:embed="rId4">
            <a:alphaModFix/>
          </a:blip>
          <a:stretch>
            <a:fillRect/>
          </a:stretch>
        </p:blipFill>
        <p:spPr>
          <a:xfrm>
            <a:off x="1810200" y="1020100"/>
            <a:ext cx="5529600" cy="3097299"/>
          </a:xfrm>
          <a:prstGeom prst="rect">
            <a:avLst/>
          </a:prstGeom>
          <a:noFill/>
          <a:ln>
            <a:noFill/>
          </a:ln>
        </p:spPr>
      </p:pic>
      <p:sp>
        <p:nvSpPr>
          <p:cNvPr id="362" name="Google Shape;362;p53"/>
          <p:cNvSpPr txBox="1"/>
          <p:nvPr/>
        </p:nvSpPr>
        <p:spPr>
          <a:xfrm>
            <a:off x="1505400" y="4410275"/>
            <a:ext cx="6210600" cy="573900"/>
          </a:xfrm>
          <a:prstGeom prst="rect">
            <a:avLst/>
          </a:prstGeom>
          <a:noFill/>
          <a:ln>
            <a:noFill/>
          </a:ln>
        </p:spPr>
        <p:txBody>
          <a:bodyPr spcFirstLastPara="1" wrap="square" lIns="91425" tIns="91425" rIns="91425" bIns="91425" anchor="t" anchorCtr="0">
            <a:normAutofit fontScale="77500" lnSpcReduction="10000"/>
          </a:bodyPr>
          <a:lstStyle/>
          <a:p>
            <a:pPr marL="0" lvl="0" indent="0" algn="just" rtl="0">
              <a:lnSpc>
                <a:spcPct val="115000"/>
              </a:lnSpc>
              <a:spcBef>
                <a:spcPts val="0"/>
              </a:spcBef>
              <a:spcAft>
                <a:spcPts val="1200"/>
              </a:spcAft>
              <a:buNone/>
            </a:pPr>
            <a:r>
              <a:rPr lang="en-GB" sz="1600">
                <a:solidFill>
                  <a:schemeClr val="lt1"/>
                </a:solidFill>
                <a:latin typeface="Libre Baskerville"/>
                <a:ea typeface="Libre Baskerville"/>
                <a:cs typeface="Libre Baskerville"/>
                <a:sym typeface="Libre Baskerville"/>
              </a:rPr>
              <a:t>Videoen drøfter ulike aspekter med individuell og gruppementoring.</a:t>
            </a:r>
            <a:br>
              <a:rPr lang="en-GB" sz="1600">
                <a:solidFill>
                  <a:schemeClr val="lt1"/>
                </a:solidFill>
                <a:latin typeface="Libre Baskerville"/>
                <a:ea typeface="Libre Baskerville"/>
                <a:cs typeface="Libre Baskerville"/>
                <a:sym typeface="Libre Baskerville"/>
              </a:rPr>
            </a:br>
            <a:r>
              <a:rPr lang="en-GB" sz="1600">
                <a:solidFill>
                  <a:schemeClr val="lt1"/>
                </a:solidFill>
                <a:latin typeface="Libre Baskerville"/>
                <a:ea typeface="Libre Baskerville"/>
                <a:cs typeface="Libre Baskerville"/>
                <a:sym typeface="Libre Baskerville"/>
              </a:rPr>
              <a:t>NB: Videoen er på engelsk.</a:t>
            </a:r>
            <a:endParaRPr sz="1600" b="1">
              <a:solidFill>
                <a:schemeClr val="lt1"/>
              </a:solidFill>
              <a:latin typeface="Libre Baskerville"/>
              <a:ea typeface="Libre Baskerville"/>
              <a:cs typeface="Libre Baskerville"/>
              <a:sym typeface="Libre Baskervill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1"/>
                                        </p:tgtEl>
                                        <p:attrNameLst>
                                          <p:attrName>style.visibility</p:attrName>
                                        </p:attrNameLst>
                                      </p:cBhvr>
                                      <p:to>
                                        <p:strVal val="visible"/>
                                      </p:to>
                                    </p:set>
                                    <p:animEffect transition="in" filter="fade">
                                      <p:cBhvr>
                                        <p:cTn id="7" dur="1000"/>
                                        <p:tgtEl>
                                          <p:spTgt spid="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54"/>
          <p:cNvSpPr txBox="1">
            <a:spLocks noGrp="1"/>
          </p:cNvSpPr>
          <p:nvPr>
            <p:ph type="title"/>
          </p:nvPr>
        </p:nvSpPr>
        <p:spPr>
          <a:xfrm>
            <a:off x="531300" y="2135852"/>
            <a:ext cx="8328300" cy="1329600"/>
          </a:xfrm>
          <a:prstGeom prst="rect">
            <a:avLst/>
          </a:prstGeom>
          <a:noFill/>
          <a:ln>
            <a:noFill/>
          </a:ln>
        </p:spPr>
        <p:txBody>
          <a:bodyPr spcFirstLastPara="1" wrap="square" lIns="68575" tIns="34275" rIns="68575" bIns="34275" anchor="ctr" anchorCtr="0">
            <a:normAutofit/>
          </a:bodyPr>
          <a:lstStyle/>
          <a:p>
            <a:pPr marL="0" lvl="0" indent="0" algn="ctr" rtl="0">
              <a:lnSpc>
                <a:spcPct val="100000"/>
              </a:lnSpc>
              <a:spcBef>
                <a:spcPts val="0"/>
              </a:spcBef>
              <a:spcAft>
                <a:spcPts val="0"/>
              </a:spcAft>
              <a:buClr>
                <a:schemeClr val="dk1"/>
              </a:buClr>
              <a:buSzPts val="1100"/>
              <a:buFont typeface="Arial"/>
              <a:buNone/>
            </a:pPr>
            <a:r>
              <a:rPr lang="en-GB" sz="3600">
                <a:latin typeface="Libre Baskerville"/>
                <a:ea typeface="Libre Baskerville"/>
                <a:cs typeface="Libre Baskerville"/>
                <a:sym typeface="Libre Baskerville"/>
              </a:rPr>
              <a:t>Hva er fordelene med nettbasert vs fysisk mentoring?</a:t>
            </a:r>
            <a:endParaRPr sz="3600">
              <a:latin typeface="Libre Baskerville"/>
              <a:ea typeface="Libre Baskerville"/>
              <a:cs typeface="Libre Baskerville"/>
              <a:sym typeface="Libre Baskerville"/>
            </a:endParaRPr>
          </a:p>
        </p:txBody>
      </p:sp>
      <p:sp>
        <p:nvSpPr>
          <p:cNvPr id="368" name="Google Shape;368;p54"/>
          <p:cNvSpPr txBox="1"/>
          <p:nvPr/>
        </p:nvSpPr>
        <p:spPr>
          <a:xfrm flipH="1">
            <a:off x="-152400" y="60475"/>
            <a:ext cx="770100" cy="153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800" b="1">
                <a:solidFill>
                  <a:schemeClr val="dk2"/>
                </a:solidFill>
              </a:rPr>
              <a:t>6</a:t>
            </a:r>
            <a:endParaRPr sz="8800" b="1">
              <a:solidFill>
                <a:schemeClr val="dk2"/>
              </a:solidFill>
            </a:endParaRPr>
          </a:p>
        </p:txBody>
      </p:sp>
      <p:sp>
        <p:nvSpPr>
          <p:cNvPr id="369" name="Google Shape;369;p54"/>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GB"/>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8"/>
          <p:cNvSpPr/>
          <p:nvPr/>
        </p:nvSpPr>
        <p:spPr>
          <a:xfrm>
            <a:off x="198000" y="381150"/>
            <a:ext cx="8748000" cy="4381200"/>
          </a:xfrm>
          <a:prstGeom prst="bracketPair">
            <a:avLst/>
          </a:prstGeom>
          <a:noFill/>
          <a:ln w="38100" cap="flat" cmpd="sng">
            <a:solidFill>
              <a:srgbClr val="F0EAD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8" name="Google Shape;168;p28"/>
          <p:cNvSpPr txBox="1">
            <a:spLocks noGrp="1"/>
          </p:cNvSpPr>
          <p:nvPr>
            <p:ph type="title"/>
          </p:nvPr>
        </p:nvSpPr>
        <p:spPr>
          <a:xfrm>
            <a:off x="795000" y="616950"/>
            <a:ext cx="7425000" cy="3909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SzPts val="990"/>
              <a:buNone/>
            </a:pPr>
            <a:r>
              <a:rPr lang="en-GB" sz="1600">
                <a:latin typeface="Libre Baskerville"/>
                <a:ea typeface="Libre Baskerville"/>
                <a:cs typeface="Libre Baskerville"/>
                <a:sym typeface="Libre Baskerville"/>
              </a:rPr>
              <a:t>Denne veiledningen er laget for </a:t>
            </a:r>
            <a:r>
              <a:rPr lang="en-GB" sz="1600" b="1">
                <a:latin typeface="Libre Baskerville"/>
                <a:ea typeface="Libre Baskerville"/>
                <a:cs typeface="Libre Baskerville"/>
                <a:sym typeface="Libre Baskerville"/>
              </a:rPr>
              <a:t>universitetsansatte </a:t>
            </a:r>
            <a:r>
              <a:rPr lang="en-GB" sz="1600">
                <a:latin typeface="Libre Baskerville"/>
                <a:ea typeface="Libre Baskerville"/>
                <a:cs typeface="Libre Baskerville"/>
                <a:sym typeface="Libre Baskerville"/>
              </a:rPr>
              <a:t>som er interessert i å sette i gang eller relansere et </a:t>
            </a:r>
            <a:r>
              <a:rPr lang="en-GB" sz="1600" b="1">
                <a:latin typeface="Libre Baskerville"/>
                <a:ea typeface="Libre Baskerville"/>
                <a:cs typeface="Libre Baskerville"/>
                <a:sym typeface="Libre Baskerville"/>
              </a:rPr>
              <a:t>mentorprogram for kvinner, spesielt studenter, i mannsdominerte MNT</a:t>
            </a:r>
            <a:r>
              <a:rPr lang="en-GB" sz="1600">
                <a:latin typeface="Libre Baskerville"/>
                <a:ea typeface="Libre Baskerville"/>
                <a:cs typeface="Libre Baskerville"/>
                <a:sym typeface="Libre Baskerville"/>
              </a:rPr>
              <a:t>-felt (Matte, Naturvitenskap og Teknologi). Innenfor rammene til Women STEM Up prosjektet, ble veiledningen designet spesifikt for våre partneruniversiteter, men </a:t>
            </a:r>
            <a:r>
              <a:rPr lang="en-GB" sz="1600" b="1">
                <a:latin typeface="Libre Baskerville"/>
                <a:ea typeface="Libre Baskerville"/>
                <a:cs typeface="Libre Baskerville"/>
                <a:sym typeface="Libre Baskerville"/>
              </a:rPr>
              <a:t>kan brukes av alle</a:t>
            </a:r>
            <a:r>
              <a:rPr lang="en-GB" sz="1600">
                <a:latin typeface="Libre Baskerville"/>
                <a:ea typeface="Libre Baskerville"/>
                <a:cs typeface="Libre Baskerville"/>
                <a:sym typeface="Libre Baskerville"/>
              </a:rPr>
              <a:t>.</a:t>
            </a:r>
            <a:endParaRPr sz="1600">
              <a:latin typeface="Libre Baskerville"/>
              <a:ea typeface="Libre Baskerville"/>
              <a:cs typeface="Libre Baskerville"/>
              <a:sym typeface="Libre Baskerville"/>
            </a:endParaRPr>
          </a:p>
          <a:p>
            <a:pPr marL="0" lvl="0" indent="0" algn="l" rtl="0">
              <a:spcBef>
                <a:spcPts val="0"/>
              </a:spcBef>
              <a:spcAft>
                <a:spcPts val="0"/>
              </a:spcAft>
              <a:buSzPts val="990"/>
              <a:buNone/>
            </a:pPr>
            <a:endParaRPr sz="1600">
              <a:latin typeface="Libre Baskerville"/>
              <a:ea typeface="Libre Baskerville"/>
              <a:cs typeface="Libre Baskerville"/>
              <a:sym typeface="Libre Baskerville"/>
            </a:endParaRPr>
          </a:p>
          <a:p>
            <a:pPr marL="0" lvl="0" indent="0" algn="l" rtl="0">
              <a:spcBef>
                <a:spcPts val="0"/>
              </a:spcBef>
              <a:spcAft>
                <a:spcPts val="0"/>
              </a:spcAft>
              <a:buSzPts val="990"/>
              <a:buNone/>
            </a:pPr>
            <a:r>
              <a:rPr lang="en-GB" sz="1600">
                <a:latin typeface="Libre Baskerville"/>
                <a:ea typeface="Libre Baskerville"/>
                <a:cs typeface="Libre Baskerville"/>
                <a:sym typeface="Libre Baskerville"/>
              </a:rPr>
              <a:t>Mentoring har vist seg å være en </a:t>
            </a:r>
            <a:r>
              <a:rPr lang="en-GB" sz="1600" b="1">
                <a:latin typeface="Libre Baskerville"/>
                <a:ea typeface="Libre Baskerville"/>
                <a:cs typeface="Libre Baskerville"/>
                <a:sym typeface="Libre Baskerville"/>
              </a:rPr>
              <a:t>nøkkelfaktor for suksess</a:t>
            </a:r>
            <a:r>
              <a:rPr lang="en-GB" sz="1600">
                <a:latin typeface="Libre Baskerville"/>
                <a:ea typeface="Libre Baskerville"/>
                <a:cs typeface="Libre Baskerville"/>
                <a:sym typeface="Libre Baskerville"/>
              </a:rPr>
              <a:t> for marginaliserte grupper innenfor MNT. Spesielt for </a:t>
            </a:r>
            <a:r>
              <a:rPr lang="en-GB" sz="1600" b="1">
                <a:latin typeface="Libre Baskerville"/>
                <a:ea typeface="Libre Baskerville"/>
                <a:cs typeface="Libre Baskerville"/>
                <a:sym typeface="Libre Baskerville"/>
              </a:rPr>
              <a:t>kvinner </a:t>
            </a:r>
            <a:r>
              <a:rPr lang="en-GB" sz="1600">
                <a:latin typeface="Libre Baskerville"/>
                <a:ea typeface="Libre Baskerville"/>
                <a:cs typeface="Libre Baskerville"/>
                <a:sym typeface="Libre Baskerville"/>
              </a:rPr>
              <a:t>har det vist seg å fungere som en fasilitator for å gå inn og bli værende i MNT-felt.</a:t>
            </a:r>
            <a:endParaRPr sz="1600">
              <a:latin typeface="Libre Baskerville"/>
              <a:ea typeface="Libre Baskerville"/>
              <a:cs typeface="Libre Baskerville"/>
              <a:sym typeface="Libre Baskerville"/>
            </a:endParaRPr>
          </a:p>
          <a:p>
            <a:pPr marL="0" lvl="0" indent="0" algn="l" rtl="0">
              <a:spcBef>
                <a:spcPts val="0"/>
              </a:spcBef>
              <a:spcAft>
                <a:spcPts val="0"/>
              </a:spcAft>
              <a:buSzPts val="990"/>
              <a:buNone/>
            </a:pPr>
            <a:endParaRPr sz="1600">
              <a:latin typeface="Libre Baskerville"/>
              <a:ea typeface="Libre Baskerville"/>
              <a:cs typeface="Libre Baskerville"/>
              <a:sym typeface="Libre Baskerville"/>
            </a:endParaRPr>
          </a:p>
          <a:p>
            <a:pPr marL="0" lvl="0" indent="0" algn="l" rtl="0">
              <a:spcBef>
                <a:spcPts val="0"/>
              </a:spcBef>
              <a:spcAft>
                <a:spcPts val="0"/>
              </a:spcAft>
              <a:buSzPts val="990"/>
              <a:buNone/>
            </a:pPr>
            <a:r>
              <a:rPr lang="en-GB" sz="1600">
                <a:latin typeface="Libre Baskerville"/>
                <a:ea typeface="Libre Baskerville"/>
                <a:cs typeface="Libre Baskerville"/>
                <a:sym typeface="Libre Baskerville"/>
              </a:rPr>
              <a:t>Mentoring kan brukes både til </a:t>
            </a:r>
            <a:r>
              <a:rPr lang="en-GB" sz="1600" b="1">
                <a:latin typeface="Libre Baskerville"/>
                <a:ea typeface="Libre Baskerville"/>
                <a:cs typeface="Libre Baskerville"/>
                <a:sym typeface="Libre Baskerville"/>
              </a:rPr>
              <a:t>rekruttering og for å beholde kvinner</a:t>
            </a:r>
            <a:r>
              <a:rPr lang="en-GB" sz="1600">
                <a:latin typeface="Libre Baskerville"/>
                <a:ea typeface="Libre Baskerville"/>
                <a:cs typeface="Libre Baskerville"/>
                <a:sym typeface="Libre Baskerville"/>
              </a:rPr>
              <a:t> gjennom hele utdannings- og karriereløpet.</a:t>
            </a:r>
            <a:endParaRPr sz="1600">
              <a:latin typeface="Libre Baskerville"/>
              <a:ea typeface="Libre Baskerville"/>
              <a:cs typeface="Libre Baskerville"/>
              <a:sym typeface="Libre Baskerville"/>
            </a:endParaRPr>
          </a:p>
        </p:txBody>
      </p:sp>
      <p:sp>
        <p:nvSpPr>
          <p:cNvPr id="169" name="Google Shape;169;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55"/>
          <p:cNvSpPr txBox="1">
            <a:spLocks noGrp="1"/>
          </p:cNvSpPr>
          <p:nvPr>
            <p:ph type="title"/>
          </p:nvPr>
        </p:nvSpPr>
        <p:spPr>
          <a:xfrm>
            <a:off x="311700" y="633600"/>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Clr>
                <a:schemeClr val="dk1"/>
              </a:buClr>
              <a:buSzPct val="39285"/>
              <a:buFont typeface="Arial"/>
              <a:buNone/>
            </a:pPr>
            <a:r>
              <a:rPr lang="en-GB" b="1">
                <a:latin typeface="Libre Baskerville"/>
                <a:ea typeface="Libre Baskerville"/>
                <a:cs typeface="Libre Baskerville"/>
                <a:sym typeface="Libre Baskerville"/>
              </a:rPr>
              <a:t>Hovedpunkter som bør vurderes</a:t>
            </a:r>
            <a:endParaRPr b="1">
              <a:latin typeface="Libre Baskerville"/>
              <a:ea typeface="Libre Baskerville"/>
              <a:cs typeface="Libre Baskerville"/>
              <a:sym typeface="Libre Baskerville"/>
            </a:endParaRPr>
          </a:p>
        </p:txBody>
      </p:sp>
      <p:sp>
        <p:nvSpPr>
          <p:cNvPr id="375" name="Google Shape;375;p55"/>
          <p:cNvSpPr txBox="1">
            <a:spLocks noGrp="1"/>
          </p:cNvSpPr>
          <p:nvPr>
            <p:ph type="body" idx="1"/>
          </p:nvPr>
        </p:nvSpPr>
        <p:spPr>
          <a:xfrm>
            <a:off x="311700" y="1405500"/>
            <a:ext cx="8520600" cy="3738000"/>
          </a:xfrm>
          <a:prstGeom prst="rect">
            <a:avLst/>
          </a:prstGeom>
        </p:spPr>
        <p:txBody>
          <a:bodyPr spcFirstLastPara="1" wrap="square" lIns="91425" tIns="91425" rIns="91425" bIns="91425" anchor="t" anchorCtr="0">
            <a:noAutofit/>
          </a:bodyPr>
          <a:lstStyle/>
          <a:p>
            <a:pPr marL="457200" lvl="0" indent="-317500" algn="just" rtl="0">
              <a:lnSpc>
                <a:spcPct val="100000"/>
              </a:lnSpc>
              <a:spcBef>
                <a:spcPts val="1000"/>
              </a:spcBef>
              <a:spcAft>
                <a:spcPts val="0"/>
              </a:spcAft>
              <a:buClr>
                <a:schemeClr val="dk1"/>
              </a:buClr>
              <a:buSzPts val="1400"/>
              <a:buFont typeface="Libre Baskerville"/>
              <a:buAutoNum type="arabicPeriod"/>
            </a:pPr>
            <a:r>
              <a:rPr lang="en-GB" sz="1400">
                <a:solidFill>
                  <a:schemeClr val="dk1"/>
                </a:solidFill>
                <a:latin typeface="Libre Baskerville"/>
                <a:ea typeface="Libre Baskerville"/>
                <a:cs typeface="Libre Baskerville"/>
                <a:sym typeface="Libre Baskerville"/>
              </a:rPr>
              <a:t>Når du lanserer et mentorprogram, må du bestemme om du vil bruke nettbasert mentoring, fysisk mentoring, hybridmodeller, eller en blanding.</a:t>
            </a:r>
            <a:endParaRPr sz="1400">
              <a:solidFill>
                <a:schemeClr val="dk1"/>
              </a:solidFill>
              <a:latin typeface="Libre Baskerville"/>
              <a:ea typeface="Libre Baskerville"/>
              <a:cs typeface="Libre Baskerville"/>
              <a:sym typeface="Libre Baskerville"/>
            </a:endParaRPr>
          </a:p>
          <a:p>
            <a:pPr marL="457200" lvl="0" indent="-317500" algn="just" rtl="0">
              <a:lnSpc>
                <a:spcPct val="100000"/>
              </a:lnSpc>
              <a:spcBef>
                <a:spcPts val="1000"/>
              </a:spcBef>
              <a:spcAft>
                <a:spcPts val="0"/>
              </a:spcAft>
              <a:buClr>
                <a:schemeClr val="dk1"/>
              </a:buClr>
              <a:buSzPts val="1400"/>
              <a:buFont typeface="Libre Baskerville"/>
              <a:buAutoNum type="arabicPeriod"/>
            </a:pPr>
            <a:r>
              <a:rPr lang="en-GB" sz="1400">
                <a:solidFill>
                  <a:schemeClr val="dk1"/>
                </a:solidFill>
                <a:latin typeface="Libre Baskerville"/>
                <a:ea typeface="Libre Baskerville"/>
                <a:cs typeface="Libre Baskerville"/>
                <a:sym typeface="Libre Baskerville"/>
              </a:rPr>
              <a:t>Både nettbasert og fysisk mentoring har fordeler, og hvilken som brukes avhenger mye av omstendighetene og budsjettet.</a:t>
            </a:r>
            <a:endParaRPr sz="1400">
              <a:solidFill>
                <a:schemeClr val="dk1"/>
              </a:solidFill>
              <a:latin typeface="Libre Baskerville"/>
              <a:ea typeface="Libre Baskerville"/>
              <a:cs typeface="Libre Baskerville"/>
              <a:sym typeface="Libre Baskerville"/>
            </a:endParaRPr>
          </a:p>
          <a:p>
            <a:pPr marL="457200" lvl="0" indent="-317500" algn="just" rtl="0">
              <a:spcBef>
                <a:spcPts val="1000"/>
              </a:spcBef>
              <a:spcAft>
                <a:spcPts val="0"/>
              </a:spcAft>
              <a:buClr>
                <a:schemeClr val="dk1"/>
              </a:buClr>
              <a:buSzPts val="1400"/>
              <a:buFont typeface="Libre Baskerville"/>
              <a:buAutoNum type="arabicPeriod"/>
            </a:pPr>
            <a:r>
              <a:rPr lang="en-GB" sz="1400">
                <a:solidFill>
                  <a:schemeClr val="dk1"/>
                </a:solidFill>
                <a:latin typeface="Libre Baskerville"/>
                <a:ea typeface="Libre Baskerville"/>
                <a:cs typeface="Libre Baskerville"/>
                <a:sym typeface="Libre Baskerville"/>
              </a:rPr>
              <a:t>Det gir vanligvis </a:t>
            </a:r>
            <a:r>
              <a:rPr lang="en-GB" sz="1400" b="1">
                <a:solidFill>
                  <a:schemeClr val="dk1"/>
                </a:solidFill>
                <a:latin typeface="Libre Baskerville"/>
                <a:ea typeface="Libre Baskerville"/>
                <a:cs typeface="Libre Baskerville"/>
                <a:sym typeface="Libre Baskerville"/>
              </a:rPr>
              <a:t>økt verdi</a:t>
            </a:r>
            <a:r>
              <a:rPr lang="en-GB" sz="1400">
                <a:solidFill>
                  <a:schemeClr val="dk1"/>
                </a:solidFill>
                <a:latin typeface="Libre Baskerville"/>
                <a:ea typeface="Libre Baskerville"/>
                <a:cs typeface="Libre Baskerville"/>
                <a:sym typeface="Libre Baskerville"/>
              </a:rPr>
              <a:t> å ha mentor og adept i samme rom, da det kan </a:t>
            </a:r>
            <a:r>
              <a:rPr lang="en-GB" sz="1400" b="1">
                <a:solidFill>
                  <a:schemeClr val="dk1"/>
                </a:solidFill>
                <a:latin typeface="Libre Baskerville"/>
                <a:ea typeface="Libre Baskerville"/>
                <a:cs typeface="Libre Baskerville"/>
                <a:sym typeface="Libre Baskerville"/>
              </a:rPr>
              <a:t>styrke båndet mellom dem</a:t>
            </a:r>
            <a:r>
              <a:rPr lang="en-GB" sz="1400">
                <a:solidFill>
                  <a:schemeClr val="dk1"/>
                </a:solidFill>
                <a:latin typeface="Libre Baskerville"/>
                <a:ea typeface="Libre Baskerville"/>
                <a:cs typeface="Libre Baskerville"/>
                <a:sym typeface="Libre Baskerville"/>
              </a:rPr>
              <a:t>, og øke den opplevde effektiviteten av mentoringen. </a:t>
            </a:r>
            <a:endParaRPr sz="1400">
              <a:solidFill>
                <a:schemeClr val="dk1"/>
              </a:solidFill>
              <a:latin typeface="Libre Baskerville"/>
              <a:ea typeface="Libre Baskerville"/>
              <a:cs typeface="Libre Baskerville"/>
              <a:sym typeface="Libre Baskerville"/>
            </a:endParaRPr>
          </a:p>
          <a:p>
            <a:pPr marL="457200" lvl="0" indent="-317500" algn="just" rtl="0">
              <a:spcBef>
                <a:spcPts val="1000"/>
              </a:spcBef>
              <a:spcAft>
                <a:spcPts val="0"/>
              </a:spcAft>
              <a:buClr>
                <a:schemeClr val="dk1"/>
              </a:buClr>
              <a:buSzPts val="1400"/>
              <a:buFont typeface="Libre Baskerville"/>
              <a:buAutoNum type="arabicPeriod"/>
            </a:pPr>
            <a:r>
              <a:rPr lang="en-GB" sz="1400">
                <a:solidFill>
                  <a:schemeClr val="dk1"/>
                </a:solidFill>
                <a:latin typeface="Libre Baskerville"/>
                <a:ea typeface="Libre Baskerville"/>
                <a:cs typeface="Libre Baskerville"/>
                <a:sym typeface="Libre Baskerville"/>
              </a:rPr>
              <a:t>Når koronapandemien tvang mentorprogrammer til å gå over til nettbaserte løsninger, åpnet det opp for flere muligheter. </a:t>
            </a:r>
            <a:r>
              <a:rPr lang="en-GB" sz="1400" b="1">
                <a:solidFill>
                  <a:schemeClr val="dk1"/>
                </a:solidFill>
                <a:latin typeface="Libre Baskerville"/>
                <a:ea typeface="Libre Baskerville"/>
                <a:cs typeface="Libre Baskerville"/>
                <a:sym typeface="Libre Baskerville"/>
              </a:rPr>
              <a:t>Nettbasert </a:t>
            </a:r>
            <a:r>
              <a:rPr lang="en-GB" sz="1400">
                <a:solidFill>
                  <a:schemeClr val="dk1"/>
                </a:solidFill>
                <a:latin typeface="Libre Baskerville"/>
                <a:ea typeface="Libre Baskerville"/>
                <a:cs typeface="Libre Baskerville"/>
                <a:sym typeface="Libre Baskerville"/>
              </a:rPr>
              <a:t>mentoring gjør det mulig for folk som ellers er langt unna hverandre, å lære av hverandre, noe som kan </a:t>
            </a:r>
            <a:r>
              <a:rPr lang="en-GB" sz="1400" b="1">
                <a:solidFill>
                  <a:schemeClr val="dk1"/>
                </a:solidFill>
                <a:latin typeface="Libre Baskerville"/>
                <a:ea typeface="Libre Baskerville"/>
                <a:cs typeface="Libre Baskerville"/>
                <a:sym typeface="Libre Baskerville"/>
              </a:rPr>
              <a:t>utvide perspektiver</a:t>
            </a:r>
            <a:r>
              <a:rPr lang="en-GB" sz="1400">
                <a:solidFill>
                  <a:schemeClr val="dk1"/>
                </a:solidFill>
                <a:latin typeface="Libre Baskerville"/>
                <a:ea typeface="Libre Baskerville"/>
                <a:cs typeface="Libre Baskerville"/>
                <a:sym typeface="Libre Baskerville"/>
              </a:rPr>
              <a:t>. </a:t>
            </a:r>
            <a:endParaRPr sz="1400">
              <a:solidFill>
                <a:schemeClr val="dk1"/>
              </a:solidFill>
              <a:latin typeface="Libre Baskerville"/>
              <a:ea typeface="Libre Baskerville"/>
              <a:cs typeface="Libre Baskerville"/>
              <a:sym typeface="Libre Baskerville"/>
            </a:endParaRPr>
          </a:p>
          <a:p>
            <a:pPr marL="457200" lvl="0" indent="-317500" algn="just" rtl="0">
              <a:spcBef>
                <a:spcPts val="1000"/>
              </a:spcBef>
              <a:spcAft>
                <a:spcPts val="0"/>
              </a:spcAft>
              <a:buClr>
                <a:schemeClr val="dk1"/>
              </a:buClr>
              <a:buSzPts val="1400"/>
              <a:buFont typeface="Libre Baskerville"/>
              <a:buAutoNum type="arabicPeriod"/>
            </a:pPr>
            <a:r>
              <a:rPr lang="en-GB" sz="1400">
                <a:solidFill>
                  <a:schemeClr val="dk1"/>
                </a:solidFill>
                <a:latin typeface="Libre Baskerville"/>
                <a:ea typeface="Libre Baskerville"/>
                <a:cs typeface="Libre Baskerville"/>
                <a:sym typeface="Libre Baskerville"/>
              </a:rPr>
              <a:t>For å møte de </a:t>
            </a:r>
            <a:r>
              <a:rPr lang="en-GB" sz="1400" b="1">
                <a:solidFill>
                  <a:schemeClr val="dk1"/>
                </a:solidFill>
                <a:latin typeface="Libre Baskerville"/>
                <a:ea typeface="Libre Baskerville"/>
                <a:cs typeface="Libre Baskerville"/>
                <a:sym typeface="Libre Baskerville"/>
              </a:rPr>
              <a:t>ulike behovene til adeptene dine</a:t>
            </a:r>
            <a:r>
              <a:rPr lang="en-GB" sz="1400">
                <a:solidFill>
                  <a:schemeClr val="dk1"/>
                </a:solidFill>
                <a:latin typeface="Libre Baskerville"/>
                <a:ea typeface="Libre Baskerville"/>
                <a:cs typeface="Libre Baskerville"/>
                <a:sym typeface="Libre Baskerville"/>
              </a:rPr>
              <a:t> når du holder et mentorprogram for en gruppe mennesker samtidig, er det en god idé å prøve begge deler.</a:t>
            </a:r>
            <a:endParaRPr sz="1400">
              <a:solidFill>
                <a:schemeClr val="dk1"/>
              </a:solidFill>
              <a:latin typeface="Libre Baskerville"/>
              <a:ea typeface="Libre Baskerville"/>
              <a:cs typeface="Libre Baskerville"/>
              <a:sym typeface="Libre Baskerville"/>
            </a:endParaRPr>
          </a:p>
        </p:txBody>
      </p:sp>
      <p:sp>
        <p:nvSpPr>
          <p:cNvPr id="376" name="Google Shape;376;p5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30</a:t>
            </a:fld>
            <a:endParaRPr/>
          </a:p>
        </p:txBody>
      </p:sp>
      <p:sp>
        <p:nvSpPr>
          <p:cNvPr id="377" name="Google Shape;377;p55"/>
          <p:cNvSpPr/>
          <p:nvPr/>
        </p:nvSpPr>
        <p:spPr>
          <a:xfrm>
            <a:off x="7870525" y="-228000"/>
            <a:ext cx="1925400" cy="1756500"/>
          </a:xfrm>
          <a:prstGeom prst="ellipse">
            <a:avLst/>
          </a:prstGeom>
          <a:solidFill>
            <a:srgbClr val="FFA3B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56"/>
          <p:cNvSpPr/>
          <p:nvPr/>
        </p:nvSpPr>
        <p:spPr>
          <a:xfrm>
            <a:off x="198600" y="237975"/>
            <a:ext cx="8746800" cy="4741200"/>
          </a:xfrm>
          <a:prstGeom prst="bracketPair">
            <a:avLst/>
          </a:prstGeom>
          <a:noFill/>
          <a:ln w="38100" cap="flat" cmpd="sng">
            <a:solidFill>
              <a:srgbClr val="F0EAD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83" name="Google Shape;383;p56"/>
          <p:cNvSpPr txBox="1">
            <a:spLocks noGrp="1"/>
          </p:cNvSpPr>
          <p:nvPr>
            <p:ph type="title"/>
          </p:nvPr>
        </p:nvSpPr>
        <p:spPr>
          <a:xfrm>
            <a:off x="311700" y="633600"/>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Clr>
                <a:schemeClr val="dk1"/>
              </a:buClr>
              <a:buSzPct val="39285"/>
              <a:buFont typeface="Arial"/>
              <a:buNone/>
            </a:pPr>
            <a:r>
              <a:rPr lang="en-GB" b="1">
                <a:latin typeface="Libre Baskerville"/>
                <a:ea typeface="Libre Baskerville"/>
                <a:cs typeface="Libre Baskerville"/>
                <a:sym typeface="Libre Baskerville"/>
              </a:rPr>
              <a:t>Hvorfor er dette viktig?</a:t>
            </a:r>
            <a:endParaRPr b="1">
              <a:latin typeface="Libre Baskerville"/>
              <a:ea typeface="Libre Baskerville"/>
              <a:cs typeface="Libre Baskerville"/>
              <a:sym typeface="Libre Baskerville"/>
            </a:endParaRPr>
          </a:p>
        </p:txBody>
      </p:sp>
      <p:sp>
        <p:nvSpPr>
          <p:cNvPr id="384" name="Google Shape;384;p56"/>
          <p:cNvSpPr txBox="1">
            <a:spLocks noGrp="1"/>
          </p:cNvSpPr>
          <p:nvPr>
            <p:ph type="body" idx="1"/>
          </p:nvPr>
        </p:nvSpPr>
        <p:spPr>
          <a:xfrm>
            <a:off x="543600" y="1400400"/>
            <a:ext cx="8056800" cy="3912600"/>
          </a:xfrm>
          <a:prstGeom prst="rect">
            <a:avLst/>
          </a:prstGeom>
        </p:spPr>
        <p:txBody>
          <a:bodyPr spcFirstLastPara="1" wrap="square" lIns="91425" tIns="91425" rIns="91425" bIns="91425" anchor="t" anchorCtr="0">
            <a:normAutofit/>
          </a:bodyPr>
          <a:lstStyle/>
          <a:p>
            <a:pPr marL="0" lvl="0" indent="0" algn="just" rtl="0">
              <a:lnSpc>
                <a:spcPct val="110000"/>
              </a:lnSpc>
              <a:spcBef>
                <a:spcPts val="1000"/>
              </a:spcBef>
              <a:spcAft>
                <a:spcPts val="0"/>
              </a:spcAft>
              <a:buNone/>
            </a:pPr>
            <a:r>
              <a:rPr lang="en-GB" sz="1400">
                <a:solidFill>
                  <a:schemeClr val="dk1"/>
                </a:solidFill>
                <a:latin typeface="Libre Baskerville"/>
                <a:ea typeface="Libre Baskerville"/>
                <a:cs typeface="Libre Baskerville"/>
                <a:sym typeface="Libre Baskerville"/>
              </a:rPr>
              <a:t>Det er vannligvis mer effektivt når mentor og adept er til stede fysisk, men </a:t>
            </a:r>
            <a:r>
              <a:rPr lang="en-GB" sz="1400" b="1">
                <a:solidFill>
                  <a:schemeClr val="dk1"/>
                </a:solidFill>
                <a:latin typeface="Libre Baskerville"/>
                <a:ea typeface="Libre Baskerville"/>
                <a:cs typeface="Libre Baskerville"/>
                <a:sym typeface="Libre Baskerville"/>
              </a:rPr>
              <a:t>nettbaserte/hybride løsninger kan overkomme geografiske begrensninger</a:t>
            </a:r>
            <a:r>
              <a:rPr lang="en-GB" sz="1400">
                <a:solidFill>
                  <a:schemeClr val="dk1"/>
                </a:solidFill>
                <a:latin typeface="Libre Baskerville"/>
                <a:ea typeface="Libre Baskerville"/>
                <a:cs typeface="Libre Baskerville"/>
                <a:sym typeface="Libre Baskerville"/>
              </a:rPr>
              <a:t>. Dette er kritisk i dagens internasjonale akademiske miljø og næringsliv, hvor unge forskere og fagfolk oppfordres til å være mobile. Nettbasert mentoring kan ofte hjelpe med å få innsikt i andre nasjonale kontekster. </a:t>
            </a:r>
            <a:endParaRPr sz="1400">
              <a:solidFill>
                <a:schemeClr val="dk1"/>
              </a:solidFill>
              <a:latin typeface="Libre Baskerville"/>
              <a:ea typeface="Libre Baskerville"/>
              <a:cs typeface="Libre Baskerville"/>
              <a:sym typeface="Libre Baskerville"/>
            </a:endParaRPr>
          </a:p>
          <a:p>
            <a:pPr marL="0" lvl="0" indent="0" algn="just" rtl="0">
              <a:lnSpc>
                <a:spcPct val="110000"/>
              </a:lnSpc>
              <a:spcBef>
                <a:spcPts val="1000"/>
              </a:spcBef>
              <a:spcAft>
                <a:spcPts val="0"/>
              </a:spcAft>
              <a:buNone/>
            </a:pPr>
            <a:r>
              <a:rPr lang="en-GB" sz="1400">
                <a:solidFill>
                  <a:schemeClr val="dk1"/>
                </a:solidFill>
                <a:latin typeface="Libre Baskerville"/>
                <a:ea typeface="Libre Baskerville"/>
                <a:cs typeface="Libre Baskerville"/>
                <a:sym typeface="Libre Baskerville"/>
              </a:rPr>
              <a:t>Det er imidlertid viktig å </a:t>
            </a:r>
            <a:r>
              <a:rPr lang="en-GB" sz="1400" b="1">
                <a:solidFill>
                  <a:schemeClr val="dk1"/>
                </a:solidFill>
                <a:latin typeface="Libre Baskerville"/>
                <a:ea typeface="Libre Baskerville"/>
                <a:cs typeface="Libre Baskerville"/>
                <a:sym typeface="Libre Baskerville"/>
              </a:rPr>
              <a:t>kompensere for mangelen på forbindelsen man får ansikt til ansikt</a:t>
            </a:r>
            <a:r>
              <a:rPr lang="en-GB" sz="1400">
                <a:solidFill>
                  <a:schemeClr val="dk1"/>
                </a:solidFill>
                <a:latin typeface="Libre Baskerville"/>
                <a:ea typeface="Libre Baskerville"/>
                <a:cs typeface="Libre Baskerville"/>
                <a:sym typeface="Libre Baskerville"/>
              </a:rPr>
              <a:t> under nettbasert mentoring ved å sette av mer tid til å bygge opp den personlige kontakten. Når man møtes ansikt til ansikt, er det lettere å variere konteksten for møtene, for eksempel ved å ta en kaffe eller spise middag sammen, noe som kan bidra til å bygge opp et bånd. Dette </a:t>
            </a:r>
            <a:r>
              <a:rPr lang="en-GB" sz="1400" b="1">
                <a:solidFill>
                  <a:schemeClr val="dk1"/>
                </a:solidFill>
                <a:latin typeface="Libre Baskerville"/>
                <a:ea typeface="Libre Baskerville"/>
                <a:cs typeface="Libre Baskerville"/>
                <a:sym typeface="Libre Baskerville"/>
              </a:rPr>
              <a:t>båndet </a:t>
            </a:r>
            <a:r>
              <a:rPr lang="en-GB" sz="1400">
                <a:solidFill>
                  <a:schemeClr val="dk1"/>
                </a:solidFill>
                <a:latin typeface="Libre Baskerville"/>
                <a:ea typeface="Libre Baskerville"/>
                <a:cs typeface="Libre Baskerville"/>
                <a:sym typeface="Libre Baskerville"/>
              </a:rPr>
              <a:t>er avgjørende for tillit, som gjør at begge deltakerne kan åpne seg, noe som øker engasjementet.</a:t>
            </a:r>
            <a:endParaRPr sz="1400">
              <a:solidFill>
                <a:schemeClr val="dk1"/>
              </a:solidFill>
              <a:latin typeface="Libre Baskerville"/>
              <a:ea typeface="Libre Baskerville"/>
              <a:cs typeface="Libre Baskerville"/>
              <a:sym typeface="Libre Baskerville"/>
            </a:endParaRPr>
          </a:p>
          <a:p>
            <a:pPr marL="0" lvl="0" indent="0" algn="just" rtl="0">
              <a:lnSpc>
                <a:spcPct val="110000"/>
              </a:lnSpc>
              <a:spcBef>
                <a:spcPts val="1000"/>
              </a:spcBef>
              <a:spcAft>
                <a:spcPts val="0"/>
              </a:spcAft>
              <a:buNone/>
            </a:pPr>
            <a:r>
              <a:rPr lang="en-GB" sz="1400">
                <a:solidFill>
                  <a:schemeClr val="dk1"/>
                </a:solidFill>
                <a:latin typeface="Libre Baskerville"/>
                <a:ea typeface="Libre Baskerville"/>
                <a:cs typeface="Libre Baskerville"/>
                <a:sym typeface="Libre Baskerville"/>
              </a:rPr>
              <a:t>For å øke programmets effektivitet er det best å ha </a:t>
            </a:r>
            <a:r>
              <a:rPr lang="en-GB" sz="1400" b="1">
                <a:solidFill>
                  <a:schemeClr val="dk1"/>
                </a:solidFill>
                <a:latin typeface="Libre Baskerville"/>
                <a:ea typeface="Libre Baskerville"/>
                <a:cs typeface="Libre Baskerville"/>
                <a:sym typeface="Libre Baskerville"/>
              </a:rPr>
              <a:t>flere iterasjoner</a:t>
            </a:r>
            <a:r>
              <a:rPr lang="en-GB" sz="1400">
                <a:solidFill>
                  <a:schemeClr val="dk1"/>
                </a:solidFill>
                <a:latin typeface="Libre Baskerville"/>
                <a:ea typeface="Libre Baskerville"/>
                <a:cs typeface="Libre Baskerville"/>
                <a:sym typeface="Libre Baskerville"/>
              </a:rPr>
              <a:t> for å samle tilbakemeldinger om hvor godt de to metodene fungerte.</a:t>
            </a:r>
            <a:endParaRPr sz="1400">
              <a:solidFill>
                <a:schemeClr val="dk1"/>
              </a:solidFill>
              <a:latin typeface="Libre Baskerville"/>
              <a:ea typeface="Libre Baskerville"/>
              <a:cs typeface="Libre Baskerville"/>
              <a:sym typeface="Libre Baskerville"/>
            </a:endParaRPr>
          </a:p>
        </p:txBody>
      </p:sp>
      <p:sp>
        <p:nvSpPr>
          <p:cNvPr id="385" name="Google Shape;385;p5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781F71"/>
        </a:solidFill>
        <a:effectLst/>
      </p:bgPr>
    </p:bg>
    <p:spTree>
      <p:nvGrpSpPr>
        <p:cNvPr id="1" name="Shape 389"/>
        <p:cNvGrpSpPr/>
        <p:nvPr/>
      </p:nvGrpSpPr>
      <p:grpSpPr>
        <a:xfrm>
          <a:off x="0" y="0"/>
          <a:ext cx="0" cy="0"/>
          <a:chOff x="0" y="0"/>
          <a:chExt cx="0" cy="0"/>
        </a:xfrm>
      </p:grpSpPr>
      <p:sp>
        <p:nvSpPr>
          <p:cNvPr id="390" name="Google Shape;390;p57"/>
          <p:cNvSpPr/>
          <p:nvPr/>
        </p:nvSpPr>
        <p:spPr>
          <a:xfrm>
            <a:off x="1635000" y="832500"/>
            <a:ext cx="5880000" cy="3472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0EADE"/>
              </a:solidFill>
            </a:endParaRPr>
          </a:p>
        </p:txBody>
      </p:sp>
      <p:sp>
        <p:nvSpPr>
          <p:cNvPr id="391" name="Google Shape;391;p5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32</a:t>
            </a:fld>
            <a:endParaRPr/>
          </a:p>
        </p:txBody>
      </p:sp>
      <p:pic>
        <p:nvPicPr>
          <p:cNvPr id="392" name="Google Shape;392;p57" descr="This is the fifth video of a learning video series about how to design and run a mentoring program to increase gender balance in STEM, and specifically informatics. In this video, we talk about how to decide whether virtual, hybrid, or face-to-face mentoring works better.&#10;&#10;This learning video series was created within the Erasmus+ Women STEM UP project." title="How to Design and Run a Mentoring Program? - Delivery Method">
            <a:hlinkClick r:id="rId3"/>
          </p:cNvPr>
          <p:cNvPicPr preferRelativeResize="0"/>
          <p:nvPr/>
        </p:nvPicPr>
        <p:blipFill>
          <a:blip r:embed="rId4">
            <a:alphaModFix/>
          </a:blip>
          <a:stretch>
            <a:fillRect/>
          </a:stretch>
        </p:blipFill>
        <p:spPr>
          <a:xfrm>
            <a:off x="1807200" y="1020100"/>
            <a:ext cx="5529600" cy="3097299"/>
          </a:xfrm>
          <a:prstGeom prst="rect">
            <a:avLst/>
          </a:prstGeom>
          <a:noFill/>
          <a:ln>
            <a:noFill/>
          </a:ln>
        </p:spPr>
      </p:pic>
      <p:sp>
        <p:nvSpPr>
          <p:cNvPr id="393" name="Google Shape;393;p57"/>
          <p:cNvSpPr txBox="1"/>
          <p:nvPr/>
        </p:nvSpPr>
        <p:spPr>
          <a:xfrm>
            <a:off x="1505400" y="4410275"/>
            <a:ext cx="6210600" cy="573900"/>
          </a:xfrm>
          <a:prstGeom prst="rect">
            <a:avLst/>
          </a:prstGeom>
          <a:noFill/>
          <a:ln>
            <a:noFill/>
          </a:ln>
        </p:spPr>
        <p:txBody>
          <a:bodyPr spcFirstLastPara="1" wrap="square" lIns="91425" tIns="91425" rIns="91425" bIns="91425" anchor="t" anchorCtr="0">
            <a:normAutofit fontScale="77500" lnSpcReduction="10000"/>
          </a:bodyPr>
          <a:lstStyle/>
          <a:p>
            <a:pPr marL="0" lvl="0" indent="0" algn="just" rtl="0">
              <a:lnSpc>
                <a:spcPct val="115000"/>
              </a:lnSpc>
              <a:spcBef>
                <a:spcPts val="0"/>
              </a:spcBef>
              <a:spcAft>
                <a:spcPts val="1200"/>
              </a:spcAft>
              <a:buNone/>
            </a:pPr>
            <a:r>
              <a:rPr lang="en-GB" sz="1600">
                <a:solidFill>
                  <a:schemeClr val="lt1"/>
                </a:solidFill>
                <a:latin typeface="Libre Baskerville"/>
                <a:ea typeface="Libre Baskerville"/>
                <a:cs typeface="Libre Baskerville"/>
                <a:sym typeface="Libre Baskerville"/>
              </a:rPr>
              <a:t>Videoen drøfter fordelene og ulempene ved de ulike løsningene. </a:t>
            </a:r>
            <a:br>
              <a:rPr lang="en-GB" sz="1600">
                <a:solidFill>
                  <a:schemeClr val="lt1"/>
                </a:solidFill>
                <a:latin typeface="Libre Baskerville"/>
                <a:ea typeface="Libre Baskerville"/>
                <a:cs typeface="Libre Baskerville"/>
                <a:sym typeface="Libre Baskerville"/>
              </a:rPr>
            </a:br>
            <a:r>
              <a:rPr lang="en-GB" sz="1600">
                <a:solidFill>
                  <a:schemeClr val="lt1"/>
                </a:solidFill>
                <a:latin typeface="Libre Baskerville"/>
                <a:ea typeface="Libre Baskerville"/>
                <a:cs typeface="Libre Baskerville"/>
                <a:sym typeface="Libre Baskerville"/>
              </a:rPr>
              <a:t>NB: Videoen er på engelsk.</a:t>
            </a:r>
            <a:endParaRPr sz="1600" b="1">
              <a:solidFill>
                <a:schemeClr val="lt1"/>
              </a:solidFill>
              <a:latin typeface="Libre Baskerville"/>
              <a:ea typeface="Libre Baskerville"/>
              <a:cs typeface="Libre Baskerville"/>
              <a:sym typeface="Libre Baskervill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2"/>
                                        </p:tgtEl>
                                        <p:attrNameLst>
                                          <p:attrName>style.visibility</p:attrName>
                                        </p:attrNameLst>
                                      </p:cBhvr>
                                      <p:to>
                                        <p:strVal val="visible"/>
                                      </p:to>
                                    </p:set>
                                    <p:animEffect transition="in" filter="fade">
                                      <p:cBhvr>
                                        <p:cTn id="7" dur="1000"/>
                                        <p:tgtEl>
                                          <p:spTgt spid="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58"/>
          <p:cNvSpPr txBox="1">
            <a:spLocks noGrp="1"/>
          </p:cNvSpPr>
          <p:nvPr>
            <p:ph type="title"/>
          </p:nvPr>
        </p:nvSpPr>
        <p:spPr>
          <a:xfrm>
            <a:off x="1854450" y="2145450"/>
            <a:ext cx="5435100" cy="1329600"/>
          </a:xfrm>
          <a:prstGeom prst="rect">
            <a:avLst/>
          </a:prstGeom>
          <a:noFill/>
          <a:ln>
            <a:noFill/>
          </a:ln>
        </p:spPr>
        <p:txBody>
          <a:bodyPr spcFirstLastPara="1" wrap="square" lIns="68575" tIns="34275" rIns="68575" bIns="34275" anchor="ctr" anchorCtr="0">
            <a:normAutofit/>
          </a:bodyPr>
          <a:lstStyle/>
          <a:p>
            <a:pPr marL="0" lvl="0" indent="0" algn="ctr" rtl="0">
              <a:lnSpc>
                <a:spcPct val="100000"/>
              </a:lnSpc>
              <a:spcBef>
                <a:spcPts val="0"/>
              </a:spcBef>
              <a:spcAft>
                <a:spcPts val="0"/>
              </a:spcAft>
              <a:buClr>
                <a:schemeClr val="dk1"/>
              </a:buClr>
              <a:buSzPts val="1100"/>
              <a:buFont typeface="Arial"/>
              <a:buNone/>
            </a:pPr>
            <a:r>
              <a:rPr lang="en-GB" sz="3600">
                <a:latin typeface="Libre Baskerville"/>
                <a:ea typeface="Libre Baskerville"/>
                <a:cs typeface="Libre Baskerville"/>
                <a:sym typeface="Libre Baskerville"/>
              </a:rPr>
              <a:t>Hvilke egenskaper bør en mentor ha?</a:t>
            </a:r>
            <a:endParaRPr sz="3600">
              <a:latin typeface="Libre Baskerville"/>
              <a:ea typeface="Libre Baskerville"/>
              <a:cs typeface="Libre Baskerville"/>
              <a:sym typeface="Libre Baskerville"/>
            </a:endParaRPr>
          </a:p>
        </p:txBody>
      </p:sp>
      <p:sp>
        <p:nvSpPr>
          <p:cNvPr id="399" name="Google Shape;399;p58"/>
          <p:cNvSpPr txBox="1"/>
          <p:nvPr/>
        </p:nvSpPr>
        <p:spPr>
          <a:xfrm flipH="1">
            <a:off x="-152400" y="60475"/>
            <a:ext cx="770100" cy="153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800" b="1">
                <a:solidFill>
                  <a:schemeClr val="dk2"/>
                </a:solidFill>
              </a:rPr>
              <a:t>7</a:t>
            </a:r>
            <a:endParaRPr sz="8800" b="1">
              <a:solidFill>
                <a:schemeClr val="dk2"/>
              </a:solidFill>
            </a:endParaRPr>
          </a:p>
        </p:txBody>
      </p:sp>
      <p:sp>
        <p:nvSpPr>
          <p:cNvPr id="400" name="Google Shape;400;p58"/>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GB"/>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59"/>
          <p:cNvSpPr txBox="1">
            <a:spLocks noGrp="1"/>
          </p:cNvSpPr>
          <p:nvPr>
            <p:ph type="title"/>
          </p:nvPr>
        </p:nvSpPr>
        <p:spPr>
          <a:xfrm>
            <a:off x="311700" y="633600"/>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Clr>
                <a:schemeClr val="dk1"/>
              </a:buClr>
              <a:buSzPct val="39285"/>
              <a:buFont typeface="Arial"/>
              <a:buNone/>
            </a:pPr>
            <a:r>
              <a:rPr lang="en-GB" b="1">
                <a:latin typeface="Libre Baskerville"/>
                <a:ea typeface="Libre Baskerville"/>
                <a:cs typeface="Libre Baskerville"/>
                <a:sym typeface="Libre Baskerville"/>
              </a:rPr>
              <a:t>Hovedpunkter som bør vurderes</a:t>
            </a:r>
            <a:endParaRPr b="1">
              <a:latin typeface="Libre Baskerville"/>
              <a:ea typeface="Libre Baskerville"/>
              <a:cs typeface="Libre Baskerville"/>
              <a:sym typeface="Libre Baskerville"/>
            </a:endParaRPr>
          </a:p>
          <a:p>
            <a:pPr marL="0" lvl="0" indent="0" algn="ctr" rtl="0">
              <a:spcBef>
                <a:spcPts val="0"/>
              </a:spcBef>
              <a:spcAft>
                <a:spcPts val="0"/>
              </a:spcAft>
              <a:buClr>
                <a:schemeClr val="dk1"/>
              </a:buClr>
              <a:buSzPct val="39285"/>
              <a:buFont typeface="Arial"/>
              <a:buNone/>
            </a:pPr>
            <a:endParaRPr b="1">
              <a:latin typeface="Libre Baskerville"/>
              <a:ea typeface="Libre Baskerville"/>
              <a:cs typeface="Libre Baskerville"/>
              <a:sym typeface="Libre Baskerville"/>
            </a:endParaRPr>
          </a:p>
        </p:txBody>
      </p:sp>
      <p:sp>
        <p:nvSpPr>
          <p:cNvPr id="406" name="Google Shape;406;p59"/>
          <p:cNvSpPr txBox="1">
            <a:spLocks noGrp="1"/>
          </p:cNvSpPr>
          <p:nvPr>
            <p:ph type="body" idx="1"/>
          </p:nvPr>
        </p:nvSpPr>
        <p:spPr>
          <a:xfrm>
            <a:off x="311700" y="1400400"/>
            <a:ext cx="8520600" cy="3547800"/>
          </a:xfrm>
          <a:prstGeom prst="rect">
            <a:avLst/>
          </a:prstGeom>
        </p:spPr>
        <p:txBody>
          <a:bodyPr spcFirstLastPara="1" wrap="square" lIns="91425" tIns="91425" rIns="91425" bIns="91425" anchor="t" anchorCtr="0">
            <a:noAutofit/>
          </a:bodyPr>
          <a:lstStyle/>
          <a:p>
            <a:pPr marL="457200" lvl="0" indent="-317500" algn="just" rtl="0">
              <a:lnSpc>
                <a:spcPct val="100000"/>
              </a:lnSpc>
              <a:spcBef>
                <a:spcPts val="0"/>
              </a:spcBef>
              <a:spcAft>
                <a:spcPts val="0"/>
              </a:spcAft>
              <a:buClr>
                <a:schemeClr val="dk1"/>
              </a:buClr>
              <a:buSzPts val="1400"/>
              <a:buFont typeface="Libre Baskerville"/>
              <a:buAutoNum type="arabicPeriod"/>
            </a:pPr>
            <a:r>
              <a:rPr lang="en-GB" sz="1400">
                <a:solidFill>
                  <a:schemeClr val="dk1"/>
                </a:solidFill>
                <a:latin typeface="Libre Baskerville"/>
                <a:ea typeface="Libre Baskerville"/>
                <a:cs typeface="Libre Baskerville"/>
                <a:sym typeface="Libre Baskerville"/>
              </a:rPr>
              <a:t>Vær tydelig på hvilke </a:t>
            </a:r>
            <a:r>
              <a:rPr lang="en-GB" sz="1400" b="1">
                <a:solidFill>
                  <a:schemeClr val="dk1"/>
                </a:solidFill>
                <a:latin typeface="Libre Baskerville"/>
                <a:ea typeface="Libre Baskerville"/>
                <a:cs typeface="Libre Baskerville"/>
                <a:sym typeface="Libre Baskerville"/>
              </a:rPr>
              <a:t>egenskaper </a:t>
            </a:r>
            <a:r>
              <a:rPr lang="en-GB" sz="1400">
                <a:solidFill>
                  <a:schemeClr val="dk1"/>
                </a:solidFill>
                <a:latin typeface="Libre Baskerville"/>
                <a:ea typeface="Libre Baskerville"/>
                <a:cs typeface="Libre Baskerville"/>
                <a:sym typeface="Libre Baskerville"/>
              </a:rPr>
              <a:t>og </a:t>
            </a:r>
            <a:r>
              <a:rPr lang="en-GB" sz="1400" b="1">
                <a:solidFill>
                  <a:schemeClr val="dk1"/>
                </a:solidFill>
                <a:latin typeface="Libre Baskerville"/>
                <a:ea typeface="Libre Baskerville"/>
                <a:cs typeface="Libre Baskerville"/>
                <a:sym typeface="Libre Baskerville"/>
              </a:rPr>
              <a:t>holdninger </a:t>
            </a:r>
            <a:r>
              <a:rPr lang="en-GB" sz="1400">
                <a:solidFill>
                  <a:schemeClr val="dk1"/>
                </a:solidFill>
                <a:latin typeface="Libre Baskerville"/>
                <a:ea typeface="Libre Baskerville"/>
                <a:cs typeface="Libre Baskerville"/>
                <a:sym typeface="Libre Baskerville"/>
              </a:rPr>
              <a:t>mentorene dine må ha for å lykkes i mentorprogrammet ditt, og vær forberedt på å tilby en serie med </a:t>
            </a:r>
            <a:r>
              <a:rPr lang="en-GB" sz="1400" b="1">
                <a:solidFill>
                  <a:schemeClr val="dk1"/>
                </a:solidFill>
                <a:latin typeface="Libre Baskerville"/>
                <a:ea typeface="Libre Baskerville"/>
                <a:cs typeface="Libre Baskerville"/>
                <a:sym typeface="Libre Baskerville"/>
              </a:rPr>
              <a:t>mentortreninger</a:t>
            </a:r>
            <a:r>
              <a:rPr lang="en-GB" sz="1400">
                <a:solidFill>
                  <a:schemeClr val="dk1"/>
                </a:solidFill>
                <a:latin typeface="Libre Baskerville"/>
                <a:ea typeface="Libre Baskerville"/>
                <a:cs typeface="Libre Baskerville"/>
                <a:sym typeface="Libre Baskerville"/>
              </a:rPr>
              <a:t>. For en </a:t>
            </a:r>
            <a:r>
              <a:rPr lang="en-GB" sz="1400" b="1">
                <a:solidFill>
                  <a:schemeClr val="dk1"/>
                </a:solidFill>
                <a:latin typeface="Libre Baskerville"/>
                <a:ea typeface="Libre Baskerville"/>
                <a:cs typeface="Libre Baskerville"/>
                <a:sym typeface="Libre Baskerville"/>
              </a:rPr>
              <a:t>gratis og nedlastbar veiledning til mentoropplæringspakke</a:t>
            </a:r>
            <a:r>
              <a:rPr lang="en-GB" sz="1400">
                <a:solidFill>
                  <a:schemeClr val="dk1"/>
                </a:solidFill>
                <a:latin typeface="Libre Baskerville"/>
                <a:ea typeface="Libre Baskerville"/>
                <a:cs typeface="Libre Baskerville"/>
                <a:sym typeface="Libre Baskerville"/>
              </a:rPr>
              <a:t>, sjekk </a:t>
            </a:r>
            <a:r>
              <a:rPr lang="en-GB" sz="1400" u="sng">
                <a:solidFill>
                  <a:schemeClr val="accent5"/>
                </a:solidFill>
                <a:latin typeface="Libre Baskerville"/>
                <a:ea typeface="Libre Baskerville"/>
                <a:cs typeface="Libre Baskerville"/>
                <a:sym typeface="Libre Baskerville"/>
                <a:hlinkClick r:id="rId3">
                  <a:extLst>
                    <a:ext uri="{A12FA001-AC4F-418D-AE19-62706E023703}">
                      <ahyp:hlinkClr xmlns:ahyp="http://schemas.microsoft.com/office/drawing/2018/hyperlinkcolor" val="tx"/>
                    </a:ext>
                  </a:extLst>
                </a:hlinkClick>
              </a:rPr>
              <a:t>vår nettside</a:t>
            </a:r>
            <a:r>
              <a:rPr lang="en-GB" sz="1400">
                <a:solidFill>
                  <a:schemeClr val="dk1"/>
                </a:solidFill>
                <a:latin typeface="Libre Baskerville"/>
                <a:ea typeface="Libre Baskerville"/>
                <a:cs typeface="Libre Baskerville"/>
                <a:sym typeface="Libre Baskerville"/>
              </a:rPr>
              <a:t>.</a:t>
            </a:r>
            <a:endParaRPr sz="1400">
              <a:solidFill>
                <a:schemeClr val="dk1"/>
              </a:solidFill>
              <a:latin typeface="Libre Baskerville"/>
              <a:ea typeface="Libre Baskerville"/>
              <a:cs typeface="Libre Baskerville"/>
              <a:sym typeface="Libre Baskerville"/>
            </a:endParaRPr>
          </a:p>
          <a:p>
            <a:pPr marL="457200" lvl="0" indent="-317500" algn="just" rtl="0">
              <a:lnSpc>
                <a:spcPct val="100000"/>
              </a:lnSpc>
              <a:spcBef>
                <a:spcPts val="1000"/>
              </a:spcBef>
              <a:spcAft>
                <a:spcPts val="0"/>
              </a:spcAft>
              <a:buClr>
                <a:schemeClr val="dk1"/>
              </a:buClr>
              <a:buSzPts val="1400"/>
              <a:buFont typeface="Libre Baskerville"/>
              <a:buAutoNum type="arabicPeriod"/>
            </a:pPr>
            <a:r>
              <a:rPr lang="en-GB" sz="1400">
                <a:solidFill>
                  <a:schemeClr val="dk1"/>
                </a:solidFill>
                <a:latin typeface="Libre Baskerville"/>
                <a:ea typeface="Libre Baskerville"/>
                <a:cs typeface="Libre Baskerville"/>
                <a:sym typeface="Libre Baskerville"/>
              </a:rPr>
              <a:t>Vanligvis er de viktigste egenskapene til en mentor å være </a:t>
            </a:r>
            <a:r>
              <a:rPr lang="en-GB" sz="1400" b="1">
                <a:solidFill>
                  <a:schemeClr val="dk1"/>
                </a:solidFill>
                <a:latin typeface="Libre Baskerville"/>
                <a:ea typeface="Libre Baskerville"/>
                <a:cs typeface="Libre Baskerville"/>
                <a:sym typeface="Libre Baskerville"/>
              </a:rPr>
              <a:t>empatisk </a:t>
            </a:r>
            <a:r>
              <a:rPr lang="en-GB" sz="1400">
                <a:solidFill>
                  <a:schemeClr val="dk1"/>
                </a:solidFill>
                <a:latin typeface="Libre Baskerville"/>
                <a:ea typeface="Libre Baskerville"/>
                <a:cs typeface="Libre Baskerville"/>
                <a:sym typeface="Libre Baskerville"/>
              </a:rPr>
              <a:t>og </a:t>
            </a:r>
            <a:r>
              <a:rPr lang="en-GB" sz="1400" b="1">
                <a:solidFill>
                  <a:schemeClr val="dk1"/>
                </a:solidFill>
                <a:latin typeface="Libre Baskerville"/>
                <a:ea typeface="Libre Baskerville"/>
                <a:cs typeface="Libre Baskerville"/>
                <a:sym typeface="Libre Baskerville"/>
              </a:rPr>
              <a:t>støttende</a:t>
            </a:r>
            <a:r>
              <a:rPr lang="en-GB" sz="1400">
                <a:solidFill>
                  <a:schemeClr val="dk1"/>
                </a:solidFill>
                <a:latin typeface="Libre Baskerville"/>
                <a:ea typeface="Libre Baskerville"/>
                <a:cs typeface="Libre Baskerville"/>
                <a:sym typeface="Libre Baskerville"/>
              </a:rPr>
              <a:t>. Bruk av </a:t>
            </a:r>
            <a:r>
              <a:rPr lang="en-GB" sz="1400" b="1">
                <a:solidFill>
                  <a:schemeClr val="dk1"/>
                </a:solidFill>
                <a:latin typeface="Libre Baskerville"/>
                <a:ea typeface="Libre Baskerville"/>
                <a:cs typeface="Libre Baskerville"/>
                <a:sym typeface="Libre Baskerville"/>
              </a:rPr>
              <a:t>inkluderende språk</a:t>
            </a:r>
            <a:r>
              <a:rPr lang="en-GB" sz="1400">
                <a:solidFill>
                  <a:schemeClr val="dk1"/>
                </a:solidFill>
                <a:latin typeface="Libre Baskerville"/>
                <a:ea typeface="Libre Baskerville"/>
                <a:cs typeface="Libre Baskerville"/>
                <a:sym typeface="Libre Baskerville"/>
              </a:rPr>
              <a:t> er avgjørende.</a:t>
            </a:r>
            <a:endParaRPr sz="1400">
              <a:solidFill>
                <a:schemeClr val="dk1"/>
              </a:solidFill>
              <a:latin typeface="Libre Baskerville"/>
              <a:ea typeface="Libre Baskerville"/>
              <a:cs typeface="Libre Baskerville"/>
              <a:sym typeface="Libre Baskerville"/>
            </a:endParaRPr>
          </a:p>
          <a:p>
            <a:pPr marL="457200" lvl="0" indent="-317500" algn="just" rtl="0">
              <a:lnSpc>
                <a:spcPct val="100000"/>
              </a:lnSpc>
              <a:spcBef>
                <a:spcPts val="1000"/>
              </a:spcBef>
              <a:spcAft>
                <a:spcPts val="0"/>
              </a:spcAft>
              <a:buClr>
                <a:schemeClr val="dk1"/>
              </a:buClr>
              <a:buSzPts val="1400"/>
              <a:buFont typeface="Libre Baskerville"/>
              <a:buAutoNum type="arabicPeriod"/>
            </a:pPr>
            <a:r>
              <a:rPr lang="en-GB" sz="1400">
                <a:solidFill>
                  <a:schemeClr val="dk1"/>
                </a:solidFill>
                <a:latin typeface="Libre Baskerville"/>
                <a:ea typeface="Libre Baskerville"/>
                <a:cs typeface="Libre Baskerville"/>
                <a:sym typeface="Libre Baskerville"/>
              </a:rPr>
              <a:t>Det hjelper ofte om mentoren er </a:t>
            </a:r>
            <a:r>
              <a:rPr lang="en-GB" sz="1400" b="1">
                <a:solidFill>
                  <a:schemeClr val="dk1"/>
                </a:solidFill>
                <a:latin typeface="Libre Baskerville"/>
                <a:ea typeface="Libre Baskerville"/>
                <a:cs typeface="Libre Baskerville"/>
                <a:sym typeface="Libre Baskerville"/>
              </a:rPr>
              <a:t>relaterbar</a:t>
            </a:r>
            <a:r>
              <a:rPr lang="en-GB" sz="1400">
                <a:solidFill>
                  <a:schemeClr val="dk1"/>
                </a:solidFill>
                <a:latin typeface="Libre Baskerville"/>
                <a:ea typeface="Libre Baskerville"/>
                <a:cs typeface="Libre Baskerville"/>
                <a:sym typeface="Libre Baskerville"/>
              </a:rPr>
              <a:t>. Det er en god idé å instruere mentorene dine om hvor mye personlig informasjon de skal dele, samtidig som du minner dem på å unngå å dele for mye, da det kan ta fokuset fra mentorøktene.</a:t>
            </a:r>
            <a:endParaRPr sz="1400">
              <a:solidFill>
                <a:schemeClr val="dk1"/>
              </a:solidFill>
              <a:latin typeface="Libre Baskerville"/>
              <a:ea typeface="Libre Baskerville"/>
              <a:cs typeface="Libre Baskerville"/>
              <a:sym typeface="Libre Baskerville"/>
            </a:endParaRPr>
          </a:p>
          <a:p>
            <a:pPr marL="457200" lvl="0" indent="-317500" algn="just" rtl="0">
              <a:lnSpc>
                <a:spcPct val="100000"/>
              </a:lnSpc>
              <a:spcBef>
                <a:spcPts val="1000"/>
              </a:spcBef>
              <a:spcAft>
                <a:spcPts val="0"/>
              </a:spcAft>
              <a:buClr>
                <a:schemeClr val="dk1"/>
              </a:buClr>
              <a:buSzPts val="1400"/>
              <a:buFont typeface="Libre Baskerville"/>
              <a:buAutoNum type="arabicPeriod"/>
            </a:pPr>
            <a:r>
              <a:rPr lang="en-GB" sz="1400">
                <a:solidFill>
                  <a:schemeClr val="dk1"/>
                </a:solidFill>
                <a:latin typeface="Libre Baskerville"/>
                <a:ea typeface="Libre Baskerville"/>
                <a:cs typeface="Libre Baskerville"/>
                <a:sym typeface="Libre Baskerville"/>
              </a:rPr>
              <a:t>Tren dem på å være </a:t>
            </a:r>
            <a:r>
              <a:rPr lang="en-GB" sz="1400" b="1">
                <a:solidFill>
                  <a:schemeClr val="dk1"/>
                </a:solidFill>
                <a:latin typeface="Libre Baskerville"/>
                <a:ea typeface="Libre Baskerville"/>
                <a:cs typeface="Libre Baskerville"/>
                <a:sym typeface="Libre Baskerville"/>
              </a:rPr>
              <a:t>proaktive </a:t>
            </a:r>
            <a:r>
              <a:rPr lang="en-GB" sz="1400">
                <a:solidFill>
                  <a:schemeClr val="dk1"/>
                </a:solidFill>
                <a:latin typeface="Libre Baskerville"/>
                <a:ea typeface="Libre Baskerville"/>
                <a:cs typeface="Libre Baskerville"/>
                <a:sym typeface="Libre Baskerville"/>
              </a:rPr>
              <a:t>og klare for å bruke et </a:t>
            </a:r>
            <a:r>
              <a:rPr lang="en-GB" sz="1400" b="1">
                <a:solidFill>
                  <a:schemeClr val="dk1"/>
                </a:solidFill>
                <a:latin typeface="Libre Baskerville"/>
                <a:ea typeface="Libre Baskerville"/>
                <a:cs typeface="Libre Baskerville"/>
                <a:sym typeface="Libre Baskerville"/>
              </a:rPr>
              <a:t>“coaching”-tankesett</a:t>
            </a:r>
            <a:r>
              <a:rPr lang="en-GB" sz="1400">
                <a:solidFill>
                  <a:schemeClr val="dk1"/>
                </a:solidFill>
                <a:latin typeface="Libre Baskerville"/>
                <a:ea typeface="Libre Baskerville"/>
                <a:cs typeface="Libre Baskerville"/>
                <a:sym typeface="Libre Baskerville"/>
              </a:rPr>
              <a:t> når de driver med mentoring. Dersom adepten vil ha nytte av spesifikke oppgaver utover de vanlige samtalene, bør mentorene være forberedt på å tilby skreddersydde aktiviteter.</a:t>
            </a:r>
            <a:endParaRPr sz="1400">
              <a:solidFill>
                <a:schemeClr val="dk1"/>
              </a:solidFill>
              <a:latin typeface="Libre Baskerville"/>
              <a:ea typeface="Libre Baskerville"/>
              <a:cs typeface="Libre Baskerville"/>
              <a:sym typeface="Libre Baskerville"/>
            </a:endParaRPr>
          </a:p>
          <a:p>
            <a:pPr marL="457200" lvl="0" indent="-317500" algn="just" rtl="0">
              <a:lnSpc>
                <a:spcPct val="100000"/>
              </a:lnSpc>
              <a:spcBef>
                <a:spcPts val="1000"/>
              </a:spcBef>
              <a:spcAft>
                <a:spcPts val="1000"/>
              </a:spcAft>
              <a:buClr>
                <a:schemeClr val="dk1"/>
              </a:buClr>
              <a:buSzPts val="1400"/>
              <a:buFont typeface="Libre Baskerville"/>
              <a:buAutoNum type="arabicPeriod"/>
            </a:pPr>
            <a:r>
              <a:rPr lang="en-GB" sz="1400">
                <a:solidFill>
                  <a:schemeClr val="dk1"/>
                </a:solidFill>
                <a:latin typeface="Libre Baskerville"/>
                <a:ea typeface="Libre Baskerville"/>
                <a:cs typeface="Libre Baskerville"/>
                <a:sym typeface="Libre Baskerville"/>
              </a:rPr>
              <a:t>Påminn dem også om at mentoring handler om å hjelpe adepten med å utvikle seg profesjonelt, så mentorer bør være åpne for å </a:t>
            </a:r>
            <a:r>
              <a:rPr lang="en-GB" sz="1400" b="1">
                <a:solidFill>
                  <a:schemeClr val="dk1"/>
                </a:solidFill>
                <a:latin typeface="Libre Baskerville"/>
                <a:ea typeface="Libre Baskerville"/>
                <a:cs typeface="Libre Baskerville"/>
                <a:sym typeface="Libre Baskerville"/>
              </a:rPr>
              <a:t>dele sine ressurser</a:t>
            </a:r>
            <a:r>
              <a:rPr lang="en-GB" sz="1400">
                <a:solidFill>
                  <a:schemeClr val="dk1"/>
                </a:solidFill>
                <a:latin typeface="Libre Baskerville"/>
                <a:ea typeface="Libre Baskerville"/>
                <a:cs typeface="Libre Baskerville"/>
                <a:sym typeface="Libre Baskerville"/>
              </a:rPr>
              <a:t> med adepten når de er komfortable med det.</a:t>
            </a:r>
            <a:endParaRPr sz="1400">
              <a:latin typeface="Libre Baskerville"/>
              <a:ea typeface="Libre Baskerville"/>
              <a:cs typeface="Libre Baskerville"/>
              <a:sym typeface="Libre Baskerville"/>
            </a:endParaRPr>
          </a:p>
        </p:txBody>
      </p:sp>
      <p:sp>
        <p:nvSpPr>
          <p:cNvPr id="407" name="Google Shape;407;p5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34</a:t>
            </a:fld>
            <a:endParaRPr/>
          </a:p>
        </p:txBody>
      </p:sp>
      <p:sp>
        <p:nvSpPr>
          <p:cNvPr id="408" name="Google Shape;408;p59"/>
          <p:cNvSpPr/>
          <p:nvPr/>
        </p:nvSpPr>
        <p:spPr>
          <a:xfrm>
            <a:off x="7870525" y="-228000"/>
            <a:ext cx="1925400" cy="1756500"/>
          </a:xfrm>
          <a:prstGeom prst="ellipse">
            <a:avLst/>
          </a:prstGeom>
          <a:solidFill>
            <a:srgbClr val="FFA3B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60"/>
          <p:cNvSpPr/>
          <p:nvPr/>
        </p:nvSpPr>
        <p:spPr>
          <a:xfrm>
            <a:off x="198600" y="237975"/>
            <a:ext cx="8746800" cy="4741200"/>
          </a:xfrm>
          <a:prstGeom prst="bracketPair">
            <a:avLst/>
          </a:prstGeom>
          <a:noFill/>
          <a:ln w="38100" cap="flat" cmpd="sng">
            <a:solidFill>
              <a:srgbClr val="F0EAD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14" name="Google Shape;414;p60"/>
          <p:cNvSpPr txBox="1">
            <a:spLocks noGrp="1"/>
          </p:cNvSpPr>
          <p:nvPr>
            <p:ph type="title"/>
          </p:nvPr>
        </p:nvSpPr>
        <p:spPr>
          <a:xfrm>
            <a:off x="311700" y="633600"/>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Clr>
                <a:schemeClr val="dk1"/>
              </a:buClr>
              <a:buSzPct val="39285"/>
              <a:buFont typeface="Arial"/>
              <a:buNone/>
            </a:pPr>
            <a:r>
              <a:rPr lang="en-GB" b="1">
                <a:latin typeface="Libre Baskerville"/>
                <a:ea typeface="Libre Baskerville"/>
                <a:cs typeface="Libre Baskerville"/>
                <a:sym typeface="Libre Baskerville"/>
              </a:rPr>
              <a:t>Hvorfor er dette viktig?</a:t>
            </a:r>
            <a:endParaRPr b="1">
              <a:latin typeface="Libre Baskerville"/>
              <a:ea typeface="Libre Baskerville"/>
              <a:cs typeface="Libre Baskerville"/>
              <a:sym typeface="Libre Baskerville"/>
            </a:endParaRPr>
          </a:p>
        </p:txBody>
      </p:sp>
      <p:sp>
        <p:nvSpPr>
          <p:cNvPr id="415" name="Google Shape;415;p60"/>
          <p:cNvSpPr txBox="1">
            <a:spLocks noGrp="1"/>
          </p:cNvSpPr>
          <p:nvPr>
            <p:ph type="body" idx="1"/>
          </p:nvPr>
        </p:nvSpPr>
        <p:spPr>
          <a:xfrm>
            <a:off x="543600" y="1400400"/>
            <a:ext cx="8056800" cy="2605200"/>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Clr>
                <a:schemeClr val="dk1"/>
              </a:buClr>
              <a:buSzPts val="1100"/>
              <a:buFont typeface="Arial"/>
              <a:buNone/>
            </a:pPr>
            <a:r>
              <a:rPr lang="en-GB" sz="1400">
                <a:solidFill>
                  <a:schemeClr val="dk1"/>
                </a:solidFill>
                <a:latin typeface="Libre Baskerville"/>
                <a:ea typeface="Libre Baskerville"/>
                <a:cs typeface="Libre Baskerville"/>
                <a:sym typeface="Libre Baskerville"/>
              </a:rPr>
              <a:t>Hvor </a:t>
            </a:r>
            <a:r>
              <a:rPr lang="en-GB" sz="1400" b="1">
                <a:solidFill>
                  <a:schemeClr val="dk1"/>
                </a:solidFill>
                <a:latin typeface="Libre Baskerville"/>
                <a:ea typeface="Libre Baskerville"/>
                <a:cs typeface="Libre Baskerville"/>
                <a:sym typeface="Libre Baskerville"/>
              </a:rPr>
              <a:t>vellykket </a:t>
            </a:r>
            <a:r>
              <a:rPr lang="en-GB" sz="1400">
                <a:solidFill>
                  <a:schemeClr val="dk1"/>
                </a:solidFill>
                <a:latin typeface="Libre Baskerville"/>
                <a:ea typeface="Libre Baskerville"/>
                <a:cs typeface="Libre Baskerville"/>
                <a:sym typeface="Libre Baskerville"/>
              </a:rPr>
              <a:t>mentoring blir, avhenger i stor grad av </a:t>
            </a:r>
            <a:r>
              <a:rPr lang="en-GB" sz="1400" b="1">
                <a:solidFill>
                  <a:schemeClr val="dk1"/>
                </a:solidFill>
                <a:latin typeface="Libre Baskerville"/>
                <a:ea typeface="Libre Baskerville"/>
                <a:cs typeface="Libre Baskerville"/>
                <a:sym typeface="Libre Baskerville"/>
              </a:rPr>
              <a:t>mentorens personlige egenskaper og holdning</a:t>
            </a:r>
            <a:r>
              <a:rPr lang="en-GB" sz="1400">
                <a:solidFill>
                  <a:schemeClr val="dk1"/>
                </a:solidFill>
                <a:latin typeface="Libre Baskerville"/>
                <a:ea typeface="Libre Baskerville"/>
                <a:cs typeface="Libre Baskerville"/>
                <a:sym typeface="Libre Baskerville"/>
              </a:rPr>
              <a:t>. Det er derfor avgjørende å </a:t>
            </a:r>
            <a:r>
              <a:rPr lang="en-GB" sz="1400" b="1">
                <a:solidFill>
                  <a:schemeClr val="dk1"/>
                </a:solidFill>
                <a:latin typeface="Libre Baskerville"/>
                <a:ea typeface="Libre Baskerville"/>
                <a:cs typeface="Libre Baskerville"/>
                <a:sym typeface="Libre Baskerville"/>
              </a:rPr>
              <a:t>trene mentorene</a:t>
            </a:r>
            <a:r>
              <a:rPr lang="en-GB" sz="1400">
                <a:solidFill>
                  <a:schemeClr val="dk1"/>
                </a:solidFill>
                <a:latin typeface="Libre Baskerville"/>
                <a:ea typeface="Libre Baskerville"/>
                <a:cs typeface="Libre Baskerville"/>
                <a:sym typeface="Libre Baskerville"/>
              </a:rPr>
              <a:t> og </a:t>
            </a:r>
            <a:r>
              <a:rPr lang="en-GB" sz="1400" b="1">
                <a:solidFill>
                  <a:schemeClr val="dk1"/>
                </a:solidFill>
                <a:latin typeface="Libre Baskerville"/>
                <a:ea typeface="Libre Baskerville"/>
                <a:cs typeface="Libre Baskerville"/>
                <a:sym typeface="Libre Baskerville"/>
              </a:rPr>
              <a:t>samle inn, samt å innhente og gi tilbakemeldinger regelmessig</a:t>
            </a:r>
            <a:r>
              <a:rPr lang="en-GB" sz="1400">
                <a:solidFill>
                  <a:schemeClr val="dk1"/>
                </a:solidFill>
                <a:latin typeface="Libre Baskerville"/>
                <a:ea typeface="Libre Baskerville"/>
                <a:cs typeface="Libre Baskerville"/>
                <a:sym typeface="Libre Baskerville"/>
              </a:rPr>
              <a:t>.</a:t>
            </a:r>
            <a:endParaRPr sz="1400">
              <a:solidFill>
                <a:schemeClr val="dk1"/>
              </a:solidFill>
              <a:latin typeface="Libre Baskerville"/>
              <a:ea typeface="Libre Baskerville"/>
              <a:cs typeface="Libre Baskerville"/>
              <a:sym typeface="Libre Baskerville"/>
            </a:endParaRPr>
          </a:p>
          <a:p>
            <a:pPr marL="0" lvl="0" indent="0" algn="just" rtl="0">
              <a:spcBef>
                <a:spcPts val="1200"/>
              </a:spcBef>
              <a:spcAft>
                <a:spcPts val="1200"/>
              </a:spcAft>
              <a:buClr>
                <a:schemeClr val="dk1"/>
              </a:buClr>
              <a:buSzPts val="1100"/>
              <a:buFont typeface="Arial"/>
              <a:buNone/>
            </a:pPr>
            <a:r>
              <a:rPr lang="en-GB" sz="1400">
                <a:solidFill>
                  <a:schemeClr val="dk1"/>
                </a:solidFill>
                <a:latin typeface="Libre Baskerville"/>
                <a:ea typeface="Libre Baskerville"/>
                <a:cs typeface="Libre Baskerville"/>
                <a:sym typeface="Libre Baskerville"/>
              </a:rPr>
              <a:t>I tillegg til å tilby mentortrening, må du sørge for at du også tilbyr </a:t>
            </a:r>
            <a:r>
              <a:rPr lang="en-GB" sz="1400" b="1">
                <a:solidFill>
                  <a:schemeClr val="dk1"/>
                </a:solidFill>
                <a:latin typeface="Libre Baskerville"/>
                <a:ea typeface="Libre Baskerville"/>
                <a:cs typeface="Libre Baskerville"/>
                <a:sym typeface="Libre Baskerville"/>
              </a:rPr>
              <a:t>kjønnsopplæring</a:t>
            </a:r>
            <a:r>
              <a:rPr lang="en-GB" sz="1400">
                <a:solidFill>
                  <a:schemeClr val="dk1"/>
                </a:solidFill>
                <a:latin typeface="Libre Baskerville"/>
                <a:ea typeface="Libre Baskerville"/>
                <a:cs typeface="Libre Baskerville"/>
                <a:sym typeface="Libre Baskerville"/>
              </a:rPr>
              <a:t>, noe som er viktig for enhver mentor, men spesielt innenfor rammene av et </a:t>
            </a:r>
            <a:r>
              <a:rPr lang="en-GB" sz="1400" b="1">
                <a:solidFill>
                  <a:schemeClr val="dk1"/>
                </a:solidFill>
                <a:latin typeface="Libre Baskerville"/>
                <a:ea typeface="Libre Baskerville"/>
                <a:cs typeface="Libre Baskerville"/>
                <a:sym typeface="Libre Baskerville"/>
              </a:rPr>
              <a:t>mentorprogram for kvinner i MNT</a:t>
            </a:r>
            <a:r>
              <a:rPr lang="en-GB" sz="1400">
                <a:solidFill>
                  <a:schemeClr val="dk1"/>
                </a:solidFill>
                <a:latin typeface="Libre Baskerville"/>
                <a:ea typeface="Libre Baskerville"/>
                <a:cs typeface="Libre Baskerville"/>
                <a:sym typeface="Libre Baskerville"/>
              </a:rPr>
              <a:t>, som krever selvrefleksjon rundt </a:t>
            </a:r>
            <a:r>
              <a:rPr lang="en-GB" sz="1400" b="1">
                <a:solidFill>
                  <a:schemeClr val="dk1"/>
                </a:solidFill>
                <a:latin typeface="Libre Baskerville"/>
                <a:ea typeface="Libre Baskerville"/>
                <a:cs typeface="Libre Baskerville"/>
                <a:sym typeface="Libre Baskerville"/>
              </a:rPr>
              <a:t>kjønnsstereotypier og egne fordommer</a:t>
            </a:r>
            <a:r>
              <a:rPr lang="en-GB" sz="1400">
                <a:solidFill>
                  <a:schemeClr val="dk1"/>
                </a:solidFill>
                <a:latin typeface="Libre Baskerville"/>
                <a:ea typeface="Libre Baskerville"/>
                <a:cs typeface="Libre Baskerville"/>
                <a:sym typeface="Libre Baskerville"/>
              </a:rPr>
              <a:t>.</a:t>
            </a:r>
            <a:endParaRPr>
              <a:solidFill>
                <a:schemeClr val="dk1"/>
              </a:solidFill>
              <a:latin typeface="Libre Baskerville"/>
              <a:ea typeface="Libre Baskerville"/>
              <a:cs typeface="Libre Baskerville"/>
              <a:sym typeface="Libre Baskerville"/>
            </a:endParaRPr>
          </a:p>
        </p:txBody>
      </p:sp>
      <p:sp>
        <p:nvSpPr>
          <p:cNvPr id="416" name="Google Shape;416;p6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781F71"/>
        </a:solidFill>
        <a:effectLst/>
      </p:bgPr>
    </p:bg>
    <p:spTree>
      <p:nvGrpSpPr>
        <p:cNvPr id="1" name="Shape 420"/>
        <p:cNvGrpSpPr/>
        <p:nvPr/>
      </p:nvGrpSpPr>
      <p:grpSpPr>
        <a:xfrm>
          <a:off x="0" y="0"/>
          <a:ext cx="0" cy="0"/>
          <a:chOff x="0" y="0"/>
          <a:chExt cx="0" cy="0"/>
        </a:xfrm>
      </p:grpSpPr>
      <p:sp>
        <p:nvSpPr>
          <p:cNvPr id="421" name="Google Shape;421;p61"/>
          <p:cNvSpPr/>
          <p:nvPr/>
        </p:nvSpPr>
        <p:spPr>
          <a:xfrm>
            <a:off x="1635000" y="832500"/>
            <a:ext cx="5880000" cy="3472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0EADE"/>
              </a:solidFill>
            </a:endParaRPr>
          </a:p>
        </p:txBody>
      </p:sp>
      <p:sp>
        <p:nvSpPr>
          <p:cNvPr id="422" name="Google Shape;422;p6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36</a:t>
            </a:fld>
            <a:endParaRPr/>
          </a:p>
        </p:txBody>
      </p:sp>
      <p:pic>
        <p:nvPicPr>
          <p:cNvPr id="423" name="Google Shape;423;p61" descr="This is the sixth video of a learning video series about how to design and run a mentoring program to increase gender balance in STEM, and specifically informatics. In this video, we talk about which are the qualities your mentors need to have to be successful.&#10;&#10;This learning video series was created within the Erasmus+ Women STEM UP project." title="How to Design and Run a Mentoring Program? - Mentor's qualities">
            <a:hlinkClick r:id="rId3"/>
          </p:cNvPr>
          <p:cNvPicPr preferRelativeResize="0"/>
          <p:nvPr/>
        </p:nvPicPr>
        <p:blipFill>
          <a:blip r:embed="rId4">
            <a:alphaModFix/>
          </a:blip>
          <a:stretch>
            <a:fillRect/>
          </a:stretch>
        </p:blipFill>
        <p:spPr>
          <a:xfrm>
            <a:off x="1810200" y="1020750"/>
            <a:ext cx="5529600" cy="3096000"/>
          </a:xfrm>
          <a:prstGeom prst="rect">
            <a:avLst/>
          </a:prstGeom>
          <a:noFill/>
          <a:ln>
            <a:noFill/>
          </a:ln>
        </p:spPr>
      </p:pic>
      <p:sp>
        <p:nvSpPr>
          <p:cNvPr id="424" name="Google Shape;424;p61"/>
          <p:cNvSpPr txBox="1"/>
          <p:nvPr/>
        </p:nvSpPr>
        <p:spPr>
          <a:xfrm>
            <a:off x="1505400" y="4410275"/>
            <a:ext cx="6210600" cy="573900"/>
          </a:xfrm>
          <a:prstGeom prst="rect">
            <a:avLst/>
          </a:prstGeom>
          <a:noFill/>
          <a:ln>
            <a:noFill/>
          </a:ln>
        </p:spPr>
        <p:txBody>
          <a:bodyPr spcFirstLastPara="1" wrap="square" lIns="91425" tIns="91425" rIns="91425" bIns="91425" anchor="t" anchorCtr="0">
            <a:normAutofit fontScale="77500" lnSpcReduction="10000"/>
          </a:bodyPr>
          <a:lstStyle/>
          <a:p>
            <a:pPr marL="0" lvl="0" indent="0" algn="just" rtl="0">
              <a:lnSpc>
                <a:spcPct val="115000"/>
              </a:lnSpc>
              <a:spcBef>
                <a:spcPts val="0"/>
              </a:spcBef>
              <a:spcAft>
                <a:spcPts val="1200"/>
              </a:spcAft>
              <a:buNone/>
            </a:pPr>
            <a:r>
              <a:rPr lang="en-GB" sz="1600">
                <a:solidFill>
                  <a:schemeClr val="lt1"/>
                </a:solidFill>
                <a:latin typeface="Libre Baskerville"/>
                <a:ea typeface="Libre Baskerville"/>
                <a:cs typeface="Libre Baskerville"/>
                <a:sym typeface="Libre Baskerville"/>
              </a:rPr>
              <a:t>Videoen drøfter hvilke egenskaper en mentor bør ha.</a:t>
            </a:r>
            <a:br>
              <a:rPr lang="en-GB" sz="1600">
                <a:solidFill>
                  <a:schemeClr val="lt1"/>
                </a:solidFill>
                <a:latin typeface="Libre Baskerville"/>
                <a:ea typeface="Libre Baskerville"/>
                <a:cs typeface="Libre Baskerville"/>
                <a:sym typeface="Libre Baskerville"/>
              </a:rPr>
            </a:br>
            <a:r>
              <a:rPr lang="en-GB" sz="1600">
                <a:solidFill>
                  <a:schemeClr val="lt1"/>
                </a:solidFill>
                <a:latin typeface="Libre Baskerville"/>
                <a:ea typeface="Libre Baskerville"/>
                <a:cs typeface="Libre Baskerville"/>
                <a:sym typeface="Libre Baskerville"/>
              </a:rPr>
              <a:t>NB: Videoen er på engelsk.</a:t>
            </a:r>
            <a:endParaRPr sz="1600" b="1">
              <a:solidFill>
                <a:schemeClr val="lt1"/>
              </a:solidFill>
              <a:latin typeface="Libre Baskerville"/>
              <a:ea typeface="Libre Baskerville"/>
              <a:cs typeface="Libre Baskerville"/>
              <a:sym typeface="Libre Baskervill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3"/>
                                        </p:tgtEl>
                                        <p:attrNameLst>
                                          <p:attrName>style.visibility</p:attrName>
                                        </p:attrNameLst>
                                      </p:cBhvr>
                                      <p:to>
                                        <p:strVal val="visible"/>
                                      </p:to>
                                    </p:set>
                                    <p:animEffect transition="in" filter="fade">
                                      <p:cBhvr>
                                        <p:cTn id="7" dur="1000"/>
                                        <p:tgtEl>
                                          <p:spTgt spid="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62"/>
          <p:cNvSpPr txBox="1">
            <a:spLocks noGrp="1"/>
          </p:cNvSpPr>
          <p:nvPr>
            <p:ph type="title"/>
          </p:nvPr>
        </p:nvSpPr>
        <p:spPr>
          <a:xfrm>
            <a:off x="450175" y="2130452"/>
            <a:ext cx="8328300" cy="1329600"/>
          </a:xfrm>
          <a:prstGeom prst="rect">
            <a:avLst/>
          </a:prstGeom>
          <a:noFill/>
          <a:ln>
            <a:noFill/>
          </a:ln>
        </p:spPr>
        <p:txBody>
          <a:bodyPr spcFirstLastPara="1" wrap="square" lIns="68575" tIns="34275" rIns="68575" bIns="34275" anchor="ctr" anchorCtr="0">
            <a:normAutofit/>
          </a:bodyPr>
          <a:lstStyle/>
          <a:p>
            <a:pPr marL="0" lvl="0" indent="0" algn="ctr" rtl="0">
              <a:lnSpc>
                <a:spcPct val="100000"/>
              </a:lnSpc>
              <a:spcBef>
                <a:spcPts val="0"/>
              </a:spcBef>
              <a:spcAft>
                <a:spcPts val="0"/>
              </a:spcAft>
              <a:buClr>
                <a:schemeClr val="dk1"/>
              </a:buClr>
              <a:buSzPts val="1100"/>
              <a:buFont typeface="Arial"/>
              <a:buNone/>
            </a:pPr>
            <a:r>
              <a:rPr lang="en-GB" sz="3600">
                <a:latin typeface="Libre Baskerville"/>
                <a:ea typeface="Libre Baskerville"/>
                <a:cs typeface="Libre Baskerville"/>
                <a:sym typeface="Libre Baskerville"/>
              </a:rPr>
              <a:t>Hva er fordelene med å drive et mentorprogram? </a:t>
            </a:r>
            <a:endParaRPr sz="3600">
              <a:latin typeface="Libre Baskerville"/>
              <a:ea typeface="Libre Baskerville"/>
              <a:cs typeface="Libre Baskerville"/>
              <a:sym typeface="Libre Baskerville"/>
            </a:endParaRPr>
          </a:p>
        </p:txBody>
      </p:sp>
      <p:sp>
        <p:nvSpPr>
          <p:cNvPr id="430" name="Google Shape;430;p62"/>
          <p:cNvSpPr txBox="1"/>
          <p:nvPr/>
        </p:nvSpPr>
        <p:spPr>
          <a:xfrm flipH="1">
            <a:off x="-152400" y="60475"/>
            <a:ext cx="770100" cy="153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800" b="1">
                <a:solidFill>
                  <a:schemeClr val="dk2"/>
                </a:solidFill>
              </a:rPr>
              <a:t>8</a:t>
            </a:r>
            <a:endParaRPr sz="8800" b="1">
              <a:solidFill>
                <a:schemeClr val="dk2"/>
              </a:solidFill>
            </a:endParaRPr>
          </a:p>
        </p:txBody>
      </p:sp>
      <p:sp>
        <p:nvSpPr>
          <p:cNvPr id="431" name="Google Shape;431;p62"/>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GB"/>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63"/>
          <p:cNvSpPr/>
          <p:nvPr/>
        </p:nvSpPr>
        <p:spPr>
          <a:xfrm>
            <a:off x="198600" y="237975"/>
            <a:ext cx="8746800" cy="4741200"/>
          </a:xfrm>
          <a:prstGeom prst="bracketPair">
            <a:avLst/>
          </a:prstGeom>
          <a:noFill/>
          <a:ln w="38100" cap="flat" cmpd="sng">
            <a:solidFill>
              <a:srgbClr val="F0EAD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37" name="Google Shape;437;p63"/>
          <p:cNvSpPr txBox="1">
            <a:spLocks noGrp="1"/>
          </p:cNvSpPr>
          <p:nvPr>
            <p:ph type="title"/>
          </p:nvPr>
        </p:nvSpPr>
        <p:spPr>
          <a:xfrm>
            <a:off x="311700" y="633600"/>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b="1">
                <a:latin typeface="Libre Baskerville"/>
                <a:ea typeface="Libre Baskerville"/>
                <a:cs typeface="Libre Baskerville"/>
                <a:sym typeface="Libre Baskerville"/>
              </a:rPr>
              <a:t>Hvorfor er det en fordel?</a:t>
            </a:r>
            <a:endParaRPr b="1">
              <a:latin typeface="Libre Baskerville"/>
              <a:ea typeface="Libre Baskerville"/>
              <a:cs typeface="Libre Baskerville"/>
              <a:sym typeface="Libre Baskerville"/>
            </a:endParaRPr>
          </a:p>
        </p:txBody>
      </p:sp>
      <p:sp>
        <p:nvSpPr>
          <p:cNvPr id="438" name="Google Shape;438;p63"/>
          <p:cNvSpPr txBox="1">
            <a:spLocks noGrp="1"/>
          </p:cNvSpPr>
          <p:nvPr>
            <p:ph type="body" idx="1"/>
          </p:nvPr>
        </p:nvSpPr>
        <p:spPr>
          <a:xfrm>
            <a:off x="543600" y="1407900"/>
            <a:ext cx="8056800" cy="2980200"/>
          </a:xfrm>
          <a:prstGeom prst="rect">
            <a:avLst/>
          </a:prstGeom>
        </p:spPr>
        <p:txBody>
          <a:bodyPr spcFirstLastPara="1" wrap="square" lIns="91425" tIns="91425" rIns="91425" bIns="91425" anchor="t" anchorCtr="0">
            <a:normAutofit lnSpcReduction="20000"/>
          </a:bodyPr>
          <a:lstStyle/>
          <a:p>
            <a:pPr marL="0" lvl="0" indent="0" algn="just" rtl="0">
              <a:spcBef>
                <a:spcPts val="0"/>
              </a:spcBef>
              <a:spcAft>
                <a:spcPts val="0"/>
              </a:spcAft>
              <a:buNone/>
            </a:pPr>
            <a:r>
              <a:rPr lang="en-GB" sz="1400">
                <a:solidFill>
                  <a:schemeClr val="dk1"/>
                </a:solidFill>
                <a:latin typeface="Libre Baskerville"/>
                <a:ea typeface="Libre Baskerville"/>
                <a:cs typeface="Libre Baskerville"/>
                <a:sym typeface="Libre Baskerville"/>
              </a:rPr>
              <a:t>Et </a:t>
            </a:r>
            <a:r>
              <a:rPr lang="en-GB" sz="1400" b="1">
                <a:solidFill>
                  <a:schemeClr val="dk1"/>
                </a:solidFill>
                <a:latin typeface="Libre Baskerville"/>
                <a:ea typeface="Libre Baskerville"/>
                <a:cs typeface="Libre Baskerville"/>
                <a:sym typeface="Libre Baskerville"/>
              </a:rPr>
              <a:t>mentorprogram for kvinner i MNT</a:t>
            </a:r>
            <a:r>
              <a:rPr lang="en-GB" sz="1400">
                <a:solidFill>
                  <a:schemeClr val="dk1"/>
                </a:solidFill>
                <a:latin typeface="Libre Baskerville"/>
                <a:ea typeface="Libre Baskerville"/>
                <a:cs typeface="Libre Baskerville"/>
                <a:sym typeface="Libre Baskerville"/>
              </a:rPr>
              <a:t> er fordelaktig fordi det kan </a:t>
            </a:r>
            <a:r>
              <a:rPr lang="en-GB" sz="1400" b="1">
                <a:solidFill>
                  <a:schemeClr val="dk1"/>
                </a:solidFill>
                <a:latin typeface="Libre Baskerville"/>
                <a:ea typeface="Libre Baskerville"/>
                <a:cs typeface="Libre Baskerville"/>
                <a:sym typeface="Libre Baskerville"/>
              </a:rPr>
              <a:t>øke kvinners deltakelse i feltet</a:t>
            </a:r>
            <a:r>
              <a:rPr lang="en-GB" sz="1400">
                <a:solidFill>
                  <a:schemeClr val="dk1"/>
                </a:solidFill>
                <a:latin typeface="Libre Baskerville"/>
                <a:ea typeface="Libre Baskerville"/>
                <a:cs typeface="Libre Baskerville"/>
                <a:sym typeface="Libre Baskerville"/>
              </a:rPr>
              <a:t>, som ikke bare er et spørsmål om sosial rettferdighet, men også om verdens økonomiske og teknologiske interesser.</a:t>
            </a:r>
            <a:endParaRPr sz="1400">
              <a:solidFill>
                <a:schemeClr val="dk1"/>
              </a:solidFill>
              <a:latin typeface="Libre Baskerville"/>
              <a:ea typeface="Libre Baskerville"/>
              <a:cs typeface="Libre Baskerville"/>
              <a:sym typeface="Libre Baskerville"/>
            </a:endParaRPr>
          </a:p>
          <a:p>
            <a:pPr marL="0" lvl="0" indent="0" algn="just" rtl="0">
              <a:spcBef>
                <a:spcPts val="1200"/>
              </a:spcBef>
              <a:spcAft>
                <a:spcPts val="0"/>
              </a:spcAft>
              <a:buNone/>
            </a:pPr>
            <a:r>
              <a:rPr lang="en-GB" sz="1400" b="1">
                <a:solidFill>
                  <a:schemeClr val="dk1"/>
                </a:solidFill>
                <a:latin typeface="Libre Baskerville"/>
                <a:ea typeface="Libre Baskerville"/>
                <a:cs typeface="Libre Baskerville"/>
                <a:sym typeface="Libre Baskerville"/>
              </a:rPr>
              <a:t>Adeptene </a:t>
            </a:r>
            <a:r>
              <a:rPr lang="en-GB" sz="1400">
                <a:solidFill>
                  <a:schemeClr val="dk1"/>
                </a:solidFill>
                <a:latin typeface="Libre Baskerville"/>
                <a:ea typeface="Libre Baskerville"/>
                <a:cs typeface="Libre Baskerville"/>
                <a:sym typeface="Libre Baskerville"/>
              </a:rPr>
              <a:t>kan dra nytte av mentoring når de </a:t>
            </a:r>
            <a:r>
              <a:rPr lang="en-GB" sz="1400" b="1">
                <a:solidFill>
                  <a:schemeClr val="dk1"/>
                </a:solidFill>
                <a:latin typeface="Libre Baskerville"/>
                <a:ea typeface="Libre Baskerville"/>
                <a:cs typeface="Libre Baskerville"/>
                <a:sym typeface="Libre Baskerville"/>
              </a:rPr>
              <a:t>eksponeres for rollemodeller, profesjonell tilbakemelding</a:t>
            </a:r>
            <a:r>
              <a:rPr lang="en-GB" sz="1400">
                <a:solidFill>
                  <a:schemeClr val="dk1"/>
                </a:solidFill>
                <a:latin typeface="Libre Baskerville"/>
                <a:ea typeface="Libre Baskerville"/>
                <a:cs typeface="Libre Baskerville"/>
                <a:sym typeface="Libre Baskerville"/>
              </a:rPr>
              <a:t> om sitt potensial og vekst, og får </a:t>
            </a:r>
            <a:r>
              <a:rPr lang="en-GB" sz="1400" b="1">
                <a:solidFill>
                  <a:schemeClr val="dk1"/>
                </a:solidFill>
                <a:latin typeface="Libre Baskerville"/>
                <a:ea typeface="Libre Baskerville"/>
                <a:cs typeface="Libre Baskerville"/>
                <a:sym typeface="Libre Baskerville"/>
              </a:rPr>
              <a:t>støtte </a:t>
            </a:r>
            <a:r>
              <a:rPr lang="en-GB" sz="1400">
                <a:solidFill>
                  <a:schemeClr val="dk1"/>
                </a:solidFill>
                <a:latin typeface="Libre Baskerville"/>
                <a:ea typeface="Libre Baskerville"/>
                <a:cs typeface="Libre Baskerville"/>
                <a:sym typeface="Libre Baskerville"/>
              </a:rPr>
              <a:t>fra en mentor og sine jevnaldrende. </a:t>
            </a:r>
            <a:endParaRPr sz="1400">
              <a:solidFill>
                <a:schemeClr val="dk1"/>
              </a:solidFill>
              <a:latin typeface="Libre Baskerville"/>
              <a:ea typeface="Libre Baskerville"/>
              <a:cs typeface="Libre Baskerville"/>
              <a:sym typeface="Libre Baskerville"/>
            </a:endParaRPr>
          </a:p>
          <a:p>
            <a:pPr marL="0" lvl="0" indent="0" algn="just" rtl="0">
              <a:spcBef>
                <a:spcPts val="1200"/>
              </a:spcBef>
              <a:spcAft>
                <a:spcPts val="0"/>
              </a:spcAft>
              <a:buNone/>
            </a:pPr>
            <a:r>
              <a:rPr lang="en-GB" sz="1400">
                <a:solidFill>
                  <a:schemeClr val="dk1"/>
                </a:solidFill>
                <a:latin typeface="Libre Baskerville"/>
                <a:ea typeface="Libre Baskerville"/>
                <a:cs typeface="Libre Baskerville"/>
                <a:sym typeface="Libre Baskerville"/>
              </a:rPr>
              <a:t>Men </a:t>
            </a:r>
            <a:r>
              <a:rPr lang="en-GB" sz="1400" b="1">
                <a:solidFill>
                  <a:schemeClr val="dk1"/>
                </a:solidFill>
                <a:latin typeface="Libre Baskerville"/>
                <a:ea typeface="Libre Baskerville"/>
                <a:cs typeface="Libre Baskerville"/>
                <a:sym typeface="Libre Baskerville"/>
              </a:rPr>
              <a:t>mentorene </a:t>
            </a:r>
            <a:r>
              <a:rPr lang="en-GB" sz="1400">
                <a:solidFill>
                  <a:schemeClr val="dk1"/>
                </a:solidFill>
                <a:latin typeface="Libre Baskerville"/>
                <a:ea typeface="Libre Baskerville"/>
                <a:cs typeface="Libre Baskerville"/>
                <a:sym typeface="Libre Baskerville"/>
              </a:rPr>
              <a:t>kan også dra nytte av å delta i et mentorprogram. De kan </a:t>
            </a:r>
            <a:r>
              <a:rPr lang="en-GB" sz="1400" b="1">
                <a:solidFill>
                  <a:schemeClr val="dk1"/>
                </a:solidFill>
                <a:latin typeface="Libre Baskerville"/>
                <a:ea typeface="Libre Baskerville"/>
                <a:cs typeface="Libre Baskerville"/>
                <a:sym typeface="Libre Baskerville"/>
              </a:rPr>
              <a:t>lære </a:t>
            </a:r>
            <a:r>
              <a:rPr lang="en-GB" sz="1400">
                <a:solidFill>
                  <a:schemeClr val="dk1"/>
                </a:solidFill>
                <a:latin typeface="Libre Baskerville"/>
                <a:ea typeface="Libre Baskerville"/>
                <a:cs typeface="Libre Baskerville"/>
                <a:sym typeface="Libre Baskerville"/>
              </a:rPr>
              <a:t>og </a:t>
            </a:r>
            <a:r>
              <a:rPr lang="en-GB" sz="1400" b="1">
                <a:solidFill>
                  <a:schemeClr val="dk1"/>
                </a:solidFill>
                <a:latin typeface="Libre Baskerville"/>
                <a:ea typeface="Libre Baskerville"/>
                <a:cs typeface="Libre Baskerville"/>
                <a:sym typeface="Libre Baskerville"/>
              </a:rPr>
              <a:t>få inspirasjon</a:t>
            </a:r>
            <a:r>
              <a:rPr lang="en-GB" sz="1400">
                <a:solidFill>
                  <a:schemeClr val="dk1"/>
                </a:solidFill>
                <a:latin typeface="Libre Baskerville"/>
                <a:ea typeface="Libre Baskerville"/>
                <a:cs typeface="Libre Baskerville"/>
                <a:sym typeface="Libre Baskerville"/>
              </a:rPr>
              <a:t> fra adepten også, og gjennom mentorprosessen kan de utvikle sine </a:t>
            </a:r>
            <a:r>
              <a:rPr lang="en-GB" sz="1400" b="1">
                <a:solidFill>
                  <a:schemeClr val="dk1"/>
                </a:solidFill>
                <a:latin typeface="Libre Baskerville"/>
                <a:ea typeface="Libre Baskerville"/>
                <a:cs typeface="Libre Baskerville"/>
                <a:sym typeface="Libre Baskerville"/>
              </a:rPr>
              <a:t>ledelses-, coaching- og kommunikasjonsevner</a:t>
            </a:r>
            <a:r>
              <a:rPr lang="en-GB" sz="1400">
                <a:solidFill>
                  <a:schemeClr val="dk1"/>
                </a:solidFill>
                <a:latin typeface="Libre Baskerville"/>
                <a:ea typeface="Libre Baskerville"/>
                <a:cs typeface="Libre Baskerville"/>
                <a:sym typeface="Libre Baskerville"/>
              </a:rPr>
              <a:t>. Dette betyr at mentoring kan føre til profesjonell utvikling.</a:t>
            </a:r>
            <a:endParaRPr sz="1400"/>
          </a:p>
          <a:p>
            <a:pPr marL="0" lvl="0" indent="0" algn="just" rtl="0">
              <a:spcBef>
                <a:spcPts val="1200"/>
              </a:spcBef>
              <a:spcAft>
                <a:spcPts val="1200"/>
              </a:spcAft>
              <a:buNone/>
            </a:pPr>
            <a:endParaRPr sz="1400">
              <a:solidFill>
                <a:schemeClr val="dk1"/>
              </a:solidFill>
              <a:latin typeface="Libre Baskerville"/>
              <a:ea typeface="Libre Baskerville"/>
              <a:cs typeface="Libre Baskerville"/>
              <a:sym typeface="Libre Baskerville"/>
            </a:endParaRPr>
          </a:p>
        </p:txBody>
      </p:sp>
      <p:sp>
        <p:nvSpPr>
          <p:cNvPr id="439" name="Google Shape;439;p6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781F71"/>
        </a:solidFill>
        <a:effectLst/>
      </p:bgPr>
    </p:bg>
    <p:spTree>
      <p:nvGrpSpPr>
        <p:cNvPr id="1" name="Shape 443"/>
        <p:cNvGrpSpPr/>
        <p:nvPr/>
      </p:nvGrpSpPr>
      <p:grpSpPr>
        <a:xfrm>
          <a:off x="0" y="0"/>
          <a:ext cx="0" cy="0"/>
          <a:chOff x="0" y="0"/>
          <a:chExt cx="0" cy="0"/>
        </a:xfrm>
      </p:grpSpPr>
      <p:sp>
        <p:nvSpPr>
          <p:cNvPr id="444" name="Google Shape;444;p64"/>
          <p:cNvSpPr/>
          <p:nvPr/>
        </p:nvSpPr>
        <p:spPr>
          <a:xfrm>
            <a:off x="1635000" y="832500"/>
            <a:ext cx="5880000" cy="3472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0EADE"/>
              </a:solidFill>
            </a:endParaRPr>
          </a:p>
        </p:txBody>
      </p:sp>
      <p:sp>
        <p:nvSpPr>
          <p:cNvPr id="445" name="Google Shape;445;p6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39</a:t>
            </a:fld>
            <a:endParaRPr/>
          </a:p>
        </p:txBody>
      </p:sp>
      <p:pic>
        <p:nvPicPr>
          <p:cNvPr id="446" name="Google Shape;446;p64" descr="This is the seventh and last video of a learning video series about how to design and run a mentoring program to increase gender balance in STEM, and specifically informatics. In this video, we talk about how to motivate your mentors to take part in the program.&#10;&#10;This learning video series was created within the Erasmus+ Women STEM UP project." title="How to Design and Run a Mentoring Program? - Mentor's benefits">
            <a:hlinkClick r:id="rId3"/>
          </p:cNvPr>
          <p:cNvPicPr preferRelativeResize="0"/>
          <p:nvPr/>
        </p:nvPicPr>
        <p:blipFill>
          <a:blip r:embed="rId4">
            <a:alphaModFix/>
          </a:blip>
          <a:stretch>
            <a:fillRect/>
          </a:stretch>
        </p:blipFill>
        <p:spPr>
          <a:xfrm>
            <a:off x="1807200" y="1023100"/>
            <a:ext cx="5529600" cy="3097299"/>
          </a:xfrm>
          <a:prstGeom prst="rect">
            <a:avLst/>
          </a:prstGeom>
          <a:noFill/>
          <a:ln>
            <a:noFill/>
          </a:ln>
        </p:spPr>
      </p:pic>
      <p:sp>
        <p:nvSpPr>
          <p:cNvPr id="447" name="Google Shape;447;p64"/>
          <p:cNvSpPr txBox="1"/>
          <p:nvPr/>
        </p:nvSpPr>
        <p:spPr>
          <a:xfrm>
            <a:off x="1505400" y="4410275"/>
            <a:ext cx="6210600" cy="573900"/>
          </a:xfrm>
          <a:prstGeom prst="rect">
            <a:avLst/>
          </a:prstGeom>
          <a:noFill/>
          <a:ln>
            <a:noFill/>
          </a:ln>
        </p:spPr>
        <p:txBody>
          <a:bodyPr spcFirstLastPara="1" wrap="square" lIns="91425" tIns="91425" rIns="91425" bIns="91425" anchor="t" anchorCtr="0">
            <a:normAutofit fontScale="70000"/>
          </a:bodyPr>
          <a:lstStyle/>
          <a:p>
            <a:pPr marL="0" lvl="0" indent="0" algn="just" rtl="0">
              <a:lnSpc>
                <a:spcPct val="115000"/>
              </a:lnSpc>
              <a:spcBef>
                <a:spcPts val="0"/>
              </a:spcBef>
              <a:spcAft>
                <a:spcPts val="1200"/>
              </a:spcAft>
              <a:buNone/>
            </a:pPr>
            <a:r>
              <a:rPr lang="en-GB" sz="1600">
                <a:solidFill>
                  <a:schemeClr val="lt1"/>
                </a:solidFill>
                <a:latin typeface="Libre Baskerville"/>
                <a:ea typeface="Libre Baskerville"/>
                <a:cs typeface="Libre Baskerville"/>
                <a:sym typeface="Libre Baskerville"/>
              </a:rPr>
              <a:t>Videoen drøfter hvilke fordeler en mentor kan dra nytte av i et mentorprogram.</a:t>
            </a:r>
            <a:br>
              <a:rPr lang="en-GB" sz="1600">
                <a:solidFill>
                  <a:schemeClr val="lt1"/>
                </a:solidFill>
                <a:latin typeface="Libre Baskerville"/>
                <a:ea typeface="Libre Baskerville"/>
                <a:cs typeface="Libre Baskerville"/>
                <a:sym typeface="Libre Baskerville"/>
              </a:rPr>
            </a:br>
            <a:r>
              <a:rPr lang="en-GB" sz="1600">
                <a:solidFill>
                  <a:schemeClr val="lt1"/>
                </a:solidFill>
                <a:latin typeface="Libre Baskerville"/>
                <a:ea typeface="Libre Baskerville"/>
                <a:cs typeface="Libre Baskerville"/>
                <a:sym typeface="Libre Baskerville"/>
              </a:rPr>
              <a:t>NB: Videoen er på engelsk.</a:t>
            </a:r>
            <a:endParaRPr sz="1600" b="1">
              <a:solidFill>
                <a:schemeClr val="lt1"/>
              </a:solidFill>
              <a:latin typeface="Libre Baskerville"/>
              <a:ea typeface="Libre Baskerville"/>
              <a:cs typeface="Libre Baskerville"/>
              <a:sym typeface="Libre Baskervill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6"/>
                                        </p:tgtEl>
                                        <p:attrNameLst>
                                          <p:attrName>style.visibility</p:attrName>
                                        </p:attrNameLst>
                                      </p:cBhvr>
                                      <p:to>
                                        <p:strVal val="visible"/>
                                      </p:to>
                                    </p:set>
                                    <p:animEffect transition="in" filter="fade">
                                      <p:cBhvr>
                                        <p:cTn id="7" dur="1000"/>
                                        <p:tgtEl>
                                          <p:spTgt spid="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9"/>
          <p:cNvSpPr/>
          <p:nvPr/>
        </p:nvSpPr>
        <p:spPr>
          <a:xfrm>
            <a:off x="198600" y="381300"/>
            <a:ext cx="8746800" cy="4380900"/>
          </a:xfrm>
          <a:prstGeom prst="bracketPair">
            <a:avLst/>
          </a:prstGeom>
          <a:noFill/>
          <a:ln w="38100" cap="flat" cmpd="sng">
            <a:solidFill>
              <a:srgbClr val="F0EAD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5" name="Google Shape;175;p29"/>
          <p:cNvSpPr txBox="1">
            <a:spLocks noGrp="1"/>
          </p:cNvSpPr>
          <p:nvPr>
            <p:ph type="title"/>
          </p:nvPr>
        </p:nvSpPr>
        <p:spPr>
          <a:xfrm>
            <a:off x="1549775" y="555650"/>
            <a:ext cx="54921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b="1">
                <a:latin typeface="Libre Baskerville"/>
                <a:ea typeface="Libre Baskerville"/>
                <a:cs typeface="Libre Baskerville"/>
                <a:sym typeface="Libre Baskerville"/>
              </a:rPr>
              <a:t>Innhold</a:t>
            </a:r>
            <a:endParaRPr b="1">
              <a:latin typeface="Libre Baskerville"/>
              <a:ea typeface="Libre Baskerville"/>
              <a:cs typeface="Libre Baskerville"/>
              <a:sym typeface="Libre Baskerville"/>
            </a:endParaRPr>
          </a:p>
        </p:txBody>
      </p:sp>
      <p:sp>
        <p:nvSpPr>
          <p:cNvPr id="176" name="Google Shape;176;p29"/>
          <p:cNvSpPr txBox="1">
            <a:spLocks noGrp="1"/>
          </p:cNvSpPr>
          <p:nvPr>
            <p:ph type="body" idx="1"/>
          </p:nvPr>
        </p:nvSpPr>
        <p:spPr>
          <a:xfrm>
            <a:off x="1103950" y="1284325"/>
            <a:ext cx="65733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Font typeface="Libre Baskerville"/>
              <a:buAutoNum type="arabicParenR"/>
            </a:pPr>
            <a:r>
              <a:rPr lang="en-GB">
                <a:solidFill>
                  <a:schemeClr val="dk1"/>
                </a:solidFill>
                <a:latin typeface="Libre Baskerville"/>
                <a:ea typeface="Libre Baskerville"/>
                <a:cs typeface="Libre Baskerville"/>
                <a:sym typeface="Libre Baskerville"/>
              </a:rPr>
              <a:t>Nøkkelkonsepter</a:t>
            </a:r>
            <a:endParaRPr>
              <a:solidFill>
                <a:schemeClr val="dk1"/>
              </a:solidFill>
              <a:latin typeface="Libre Baskerville"/>
              <a:ea typeface="Libre Baskerville"/>
              <a:cs typeface="Libre Baskerville"/>
              <a:sym typeface="Libre Baskerville"/>
            </a:endParaRPr>
          </a:p>
          <a:p>
            <a:pPr marL="457200" lvl="0" indent="-342900" algn="l" rtl="0">
              <a:spcBef>
                <a:spcPts val="0"/>
              </a:spcBef>
              <a:spcAft>
                <a:spcPts val="0"/>
              </a:spcAft>
              <a:buClr>
                <a:schemeClr val="dk1"/>
              </a:buClr>
              <a:buSzPts val="1800"/>
              <a:buFont typeface="Libre Baskerville"/>
              <a:buAutoNum type="arabicParenR"/>
            </a:pPr>
            <a:r>
              <a:rPr lang="en-GB">
                <a:solidFill>
                  <a:schemeClr val="dk1"/>
                </a:solidFill>
                <a:latin typeface="Libre Baskerville"/>
                <a:ea typeface="Libre Baskerville"/>
                <a:cs typeface="Libre Baskerville"/>
                <a:sym typeface="Libre Baskerville"/>
              </a:rPr>
              <a:t>Håndtering av forventninger</a:t>
            </a:r>
            <a:endParaRPr>
              <a:solidFill>
                <a:schemeClr val="dk1"/>
              </a:solidFill>
              <a:latin typeface="Libre Baskerville"/>
              <a:ea typeface="Libre Baskerville"/>
              <a:cs typeface="Libre Baskerville"/>
              <a:sym typeface="Libre Baskerville"/>
            </a:endParaRPr>
          </a:p>
          <a:p>
            <a:pPr marL="457200" lvl="0" indent="-342900" algn="l" rtl="0">
              <a:spcBef>
                <a:spcPts val="0"/>
              </a:spcBef>
              <a:spcAft>
                <a:spcPts val="0"/>
              </a:spcAft>
              <a:buClr>
                <a:schemeClr val="dk1"/>
              </a:buClr>
              <a:buSzPts val="1800"/>
              <a:buFont typeface="Libre Baskerville"/>
              <a:buAutoNum type="arabicParenR"/>
            </a:pPr>
            <a:r>
              <a:rPr lang="en-GB">
                <a:solidFill>
                  <a:schemeClr val="dk1"/>
                </a:solidFill>
                <a:latin typeface="Libre Baskerville"/>
                <a:ea typeface="Libre Baskerville"/>
                <a:cs typeface="Libre Baskerville"/>
                <a:sym typeface="Libre Baskerville"/>
              </a:rPr>
              <a:t>Matching av mentorer og adepter</a:t>
            </a:r>
            <a:endParaRPr>
              <a:solidFill>
                <a:schemeClr val="dk1"/>
              </a:solidFill>
              <a:latin typeface="Libre Baskerville"/>
              <a:ea typeface="Libre Baskerville"/>
              <a:cs typeface="Libre Baskerville"/>
              <a:sym typeface="Libre Baskerville"/>
            </a:endParaRPr>
          </a:p>
          <a:p>
            <a:pPr marL="457200" lvl="0" indent="-342900" algn="l" rtl="0">
              <a:spcBef>
                <a:spcPts val="0"/>
              </a:spcBef>
              <a:spcAft>
                <a:spcPts val="0"/>
              </a:spcAft>
              <a:buClr>
                <a:schemeClr val="dk1"/>
              </a:buClr>
              <a:buSzPts val="1800"/>
              <a:buFont typeface="Libre Baskerville"/>
              <a:buAutoNum type="arabicParenR"/>
            </a:pPr>
            <a:r>
              <a:rPr lang="en-GB">
                <a:solidFill>
                  <a:schemeClr val="dk1"/>
                </a:solidFill>
                <a:latin typeface="Libre Baskerville"/>
                <a:ea typeface="Libre Baskerville"/>
                <a:cs typeface="Libre Baskerville"/>
                <a:sym typeface="Libre Baskerville"/>
              </a:rPr>
              <a:t>Varighet av mentorprogram</a:t>
            </a:r>
            <a:endParaRPr>
              <a:solidFill>
                <a:schemeClr val="dk1"/>
              </a:solidFill>
              <a:latin typeface="Libre Baskerville"/>
              <a:ea typeface="Libre Baskerville"/>
              <a:cs typeface="Libre Baskerville"/>
              <a:sym typeface="Libre Baskerville"/>
            </a:endParaRPr>
          </a:p>
          <a:p>
            <a:pPr marL="457200" lvl="0" indent="-342900" algn="l" rtl="0">
              <a:spcBef>
                <a:spcPts val="0"/>
              </a:spcBef>
              <a:spcAft>
                <a:spcPts val="0"/>
              </a:spcAft>
              <a:buClr>
                <a:schemeClr val="dk1"/>
              </a:buClr>
              <a:buSzPts val="1800"/>
              <a:buFont typeface="Libre Baskerville"/>
              <a:buAutoNum type="arabicParenR"/>
            </a:pPr>
            <a:r>
              <a:rPr lang="en-GB">
                <a:solidFill>
                  <a:schemeClr val="dk1"/>
                </a:solidFill>
                <a:latin typeface="Libre Baskerville"/>
                <a:ea typeface="Libre Baskerville"/>
                <a:cs typeface="Libre Baskerville"/>
                <a:sym typeface="Libre Baskerville"/>
              </a:rPr>
              <a:t>En-til-en vs gruppementoring</a:t>
            </a:r>
            <a:endParaRPr>
              <a:solidFill>
                <a:schemeClr val="dk1"/>
              </a:solidFill>
              <a:latin typeface="Libre Baskerville"/>
              <a:ea typeface="Libre Baskerville"/>
              <a:cs typeface="Libre Baskerville"/>
              <a:sym typeface="Libre Baskerville"/>
            </a:endParaRPr>
          </a:p>
          <a:p>
            <a:pPr marL="457200" lvl="0" indent="-342900" algn="l" rtl="0">
              <a:spcBef>
                <a:spcPts val="0"/>
              </a:spcBef>
              <a:spcAft>
                <a:spcPts val="0"/>
              </a:spcAft>
              <a:buClr>
                <a:schemeClr val="dk1"/>
              </a:buClr>
              <a:buSzPts val="1800"/>
              <a:buFont typeface="Libre Baskerville"/>
              <a:buAutoNum type="arabicParenR"/>
            </a:pPr>
            <a:r>
              <a:rPr lang="en-GB">
                <a:solidFill>
                  <a:schemeClr val="dk1"/>
                </a:solidFill>
                <a:latin typeface="Libre Baskerville"/>
                <a:ea typeface="Libre Baskerville"/>
                <a:cs typeface="Libre Baskerville"/>
                <a:sym typeface="Libre Baskerville"/>
              </a:rPr>
              <a:t>Nettbasert vs fysisk mentoring</a:t>
            </a:r>
            <a:endParaRPr>
              <a:solidFill>
                <a:schemeClr val="dk1"/>
              </a:solidFill>
              <a:latin typeface="Libre Baskerville"/>
              <a:ea typeface="Libre Baskerville"/>
              <a:cs typeface="Libre Baskerville"/>
              <a:sym typeface="Libre Baskerville"/>
            </a:endParaRPr>
          </a:p>
          <a:p>
            <a:pPr marL="457200" lvl="0" indent="-342900" algn="l" rtl="0">
              <a:spcBef>
                <a:spcPts val="0"/>
              </a:spcBef>
              <a:spcAft>
                <a:spcPts val="0"/>
              </a:spcAft>
              <a:buClr>
                <a:schemeClr val="dk1"/>
              </a:buClr>
              <a:buSzPts val="1800"/>
              <a:buFont typeface="Libre Baskerville"/>
              <a:buAutoNum type="arabicParenR"/>
            </a:pPr>
            <a:r>
              <a:rPr lang="en-GB">
                <a:solidFill>
                  <a:schemeClr val="dk1"/>
                </a:solidFill>
                <a:latin typeface="Libre Baskerville"/>
                <a:ea typeface="Libre Baskerville"/>
                <a:cs typeface="Libre Baskerville"/>
                <a:sym typeface="Libre Baskerville"/>
              </a:rPr>
              <a:t>Valg og opplæring av mentorer</a:t>
            </a:r>
            <a:endParaRPr>
              <a:solidFill>
                <a:schemeClr val="dk1"/>
              </a:solidFill>
              <a:latin typeface="Libre Baskerville"/>
              <a:ea typeface="Libre Baskerville"/>
              <a:cs typeface="Libre Baskerville"/>
              <a:sym typeface="Libre Baskerville"/>
            </a:endParaRPr>
          </a:p>
          <a:p>
            <a:pPr marL="457200" lvl="0" indent="-342900" algn="l" rtl="0">
              <a:spcBef>
                <a:spcPts val="0"/>
              </a:spcBef>
              <a:spcAft>
                <a:spcPts val="0"/>
              </a:spcAft>
              <a:buClr>
                <a:schemeClr val="dk1"/>
              </a:buClr>
              <a:buSzPts val="1800"/>
              <a:buFont typeface="Libre Baskerville"/>
              <a:buAutoNum type="arabicParenR"/>
            </a:pPr>
            <a:r>
              <a:rPr lang="en-GB">
                <a:solidFill>
                  <a:schemeClr val="dk1"/>
                </a:solidFill>
                <a:latin typeface="Libre Baskerville"/>
                <a:ea typeface="Libre Baskerville"/>
                <a:cs typeface="Libre Baskerville"/>
                <a:sym typeface="Libre Baskerville"/>
              </a:rPr>
              <a:t>Fordeler med et mentorprogram</a:t>
            </a:r>
            <a:endParaRPr>
              <a:solidFill>
                <a:schemeClr val="dk1"/>
              </a:solidFill>
              <a:latin typeface="Libre Baskerville"/>
              <a:ea typeface="Libre Baskerville"/>
              <a:cs typeface="Libre Baskerville"/>
              <a:sym typeface="Libre Baskerville"/>
            </a:endParaRPr>
          </a:p>
          <a:p>
            <a:pPr marL="457200" lvl="0" indent="-342900" algn="l" rtl="0">
              <a:spcBef>
                <a:spcPts val="0"/>
              </a:spcBef>
              <a:spcAft>
                <a:spcPts val="0"/>
              </a:spcAft>
              <a:buClr>
                <a:schemeClr val="dk1"/>
              </a:buClr>
              <a:buSzPts val="1800"/>
              <a:buFont typeface="Libre Baskerville"/>
              <a:buAutoNum type="arabicParenR"/>
            </a:pPr>
            <a:r>
              <a:rPr lang="en-GB">
                <a:solidFill>
                  <a:schemeClr val="dk1"/>
                </a:solidFill>
                <a:latin typeface="Libre Baskerville"/>
                <a:ea typeface="Libre Baskerville"/>
                <a:cs typeface="Libre Baskerville"/>
                <a:sym typeface="Libre Baskerville"/>
              </a:rPr>
              <a:t>Attester</a:t>
            </a:r>
            <a:endParaRPr>
              <a:solidFill>
                <a:schemeClr val="dk1"/>
              </a:solidFill>
              <a:latin typeface="Libre Baskerville"/>
              <a:ea typeface="Libre Baskerville"/>
              <a:cs typeface="Libre Baskerville"/>
              <a:sym typeface="Libre Baskerville"/>
            </a:endParaRPr>
          </a:p>
        </p:txBody>
      </p:sp>
      <p:sp>
        <p:nvSpPr>
          <p:cNvPr id="177" name="Google Shape;177;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65"/>
          <p:cNvSpPr txBox="1">
            <a:spLocks noGrp="1"/>
          </p:cNvSpPr>
          <p:nvPr>
            <p:ph type="title"/>
          </p:nvPr>
        </p:nvSpPr>
        <p:spPr>
          <a:xfrm>
            <a:off x="504250" y="2119627"/>
            <a:ext cx="8328300" cy="1329600"/>
          </a:xfrm>
          <a:prstGeom prst="rect">
            <a:avLst/>
          </a:prstGeom>
          <a:noFill/>
          <a:ln>
            <a:noFill/>
          </a:ln>
        </p:spPr>
        <p:txBody>
          <a:bodyPr spcFirstLastPara="1" wrap="square" lIns="68575" tIns="34275" rIns="68575" bIns="34275" anchor="ctr" anchorCtr="0">
            <a:normAutofit/>
          </a:bodyPr>
          <a:lstStyle/>
          <a:p>
            <a:pPr marL="0" lvl="0" indent="0" algn="ctr" rtl="0">
              <a:lnSpc>
                <a:spcPct val="100000"/>
              </a:lnSpc>
              <a:spcBef>
                <a:spcPts val="0"/>
              </a:spcBef>
              <a:spcAft>
                <a:spcPts val="0"/>
              </a:spcAft>
              <a:buClr>
                <a:schemeClr val="dk1"/>
              </a:buClr>
              <a:buSzPts val="1100"/>
              <a:buFont typeface="Arial"/>
              <a:buNone/>
            </a:pPr>
            <a:r>
              <a:rPr lang="en-GB" sz="3600">
                <a:latin typeface="Libre Baskerville"/>
                <a:ea typeface="Libre Baskerville"/>
                <a:cs typeface="Libre Baskerville"/>
                <a:sym typeface="Libre Baskerville"/>
              </a:rPr>
              <a:t>Hva sier adepter og mentorer om sine erfaringer? </a:t>
            </a:r>
            <a:endParaRPr sz="3600">
              <a:latin typeface="Libre Baskerville"/>
              <a:ea typeface="Libre Baskerville"/>
              <a:cs typeface="Libre Baskerville"/>
              <a:sym typeface="Libre Baskerville"/>
            </a:endParaRPr>
          </a:p>
        </p:txBody>
      </p:sp>
      <p:sp>
        <p:nvSpPr>
          <p:cNvPr id="453" name="Google Shape;453;p65"/>
          <p:cNvSpPr txBox="1"/>
          <p:nvPr/>
        </p:nvSpPr>
        <p:spPr>
          <a:xfrm flipH="1">
            <a:off x="-152400" y="60475"/>
            <a:ext cx="770100" cy="153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800" b="1">
                <a:solidFill>
                  <a:schemeClr val="dk2"/>
                </a:solidFill>
              </a:rPr>
              <a:t>9</a:t>
            </a:r>
            <a:endParaRPr sz="8800" b="1">
              <a:solidFill>
                <a:schemeClr val="dk2"/>
              </a:solidFill>
            </a:endParaRPr>
          </a:p>
        </p:txBody>
      </p:sp>
      <p:sp>
        <p:nvSpPr>
          <p:cNvPr id="454" name="Google Shape;454;p65"/>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GB"/>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66"/>
          <p:cNvSpPr txBox="1"/>
          <p:nvPr/>
        </p:nvSpPr>
        <p:spPr>
          <a:xfrm>
            <a:off x="137525" y="2079150"/>
            <a:ext cx="4350000" cy="98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600" b="1">
                <a:solidFill>
                  <a:schemeClr val="dk1"/>
                </a:solidFill>
                <a:latin typeface="Libre Baskerville"/>
                <a:ea typeface="Libre Baskerville"/>
                <a:cs typeface="Libre Baskerville"/>
                <a:sym typeface="Libre Baskerville"/>
              </a:rPr>
              <a:t>Adept</a:t>
            </a:r>
            <a:endParaRPr sz="2600" b="1">
              <a:solidFill>
                <a:schemeClr val="dk1"/>
              </a:solidFill>
              <a:latin typeface="Libre Baskerville"/>
              <a:ea typeface="Libre Baskerville"/>
              <a:cs typeface="Libre Baskerville"/>
              <a:sym typeface="Libre Baskerville"/>
            </a:endParaRPr>
          </a:p>
          <a:p>
            <a:pPr marL="0" lvl="0" indent="0" algn="l" rtl="0">
              <a:spcBef>
                <a:spcPts val="0"/>
              </a:spcBef>
              <a:spcAft>
                <a:spcPts val="0"/>
              </a:spcAft>
              <a:buNone/>
            </a:pPr>
            <a:r>
              <a:rPr lang="en-GB" sz="2600" b="1">
                <a:solidFill>
                  <a:schemeClr val="dk1"/>
                </a:solidFill>
                <a:latin typeface="Libre Baskerville"/>
                <a:ea typeface="Libre Baskerville"/>
                <a:cs typeface="Libre Baskerville"/>
                <a:sym typeface="Libre Baskerville"/>
              </a:rPr>
              <a:t>Attest</a:t>
            </a:r>
            <a:endParaRPr sz="1200" b="1">
              <a:solidFill>
                <a:srgbClr val="0D453A"/>
              </a:solidFill>
              <a:latin typeface="Libre Baskerville"/>
              <a:ea typeface="Libre Baskerville"/>
              <a:cs typeface="Libre Baskerville"/>
              <a:sym typeface="Libre Baskerville"/>
            </a:endParaRPr>
          </a:p>
        </p:txBody>
      </p:sp>
      <p:pic>
        <p:nvPicPr>
          <p:cNvPr id="460" name="Google Shape;460;p66"/>
          <p:cNvPicPr preferRelativeResize="0"/>
          <p:nvPr/>
        </p:nvPicPr>
        <p:blipFill>
          <a:blip r:embed="rId3">
            <a:alphaModFix/>
          </a:blip>
          <a:stretch>
            <a:fillRect/>
          </a:stretch>
        </p:blipFill>
        <p:spPr>
          <a:xfrm>
            <a:off x="3008360" y="0"/>
            <a:ext cx="6135641" cy="5143501"/>
          </a:xfrm>
          <a:prstGeom prst="rect">
            <a:avLst/>
          </a:prstGeom>
          <a:noFill/>
          <a:ln>
            <a:noFill/>
          </a:ln>
        </p:spPr>
      </p:pic>
      <p:sp>
        <p:nvSpPr>
          <p:cNvPr id="461" name="Google Shape;461;p66"/>
          <p:cNvSpPr txBox="1">
            <a:spLocks noGrp="1"/>
          </p:cNvSpPr>
          <p:nvPr>
            <p:ph type="sldNum" idx="12"/>
          </p:nvPr>
        </p:nvSpPr>
        <p:spPr>
          <a:xfrm>
            <a:off x="7086600" y="4810538"/>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67"/>
          <p:cNvSpPr txBox="1"/>
          <p:nvPr/>
        </p:nvSpPr>
        <p:spPr>
          <a:xfrm>
            <a:off x="137525" y="2079150"/>
            <a:ext cx="4350000" cy="98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GB" sz="2600" b="1">
                <a:solidFill>
                  <a:schemeClr val="dk1"/>
                </a:solidFill>
                <a:latin typeface="Libre Baskerville"/>
                <a:ea typeface="Libre Baskerville"/>
                <a:cs typeface="Libre Baskerville"/>
                <a:sym typeface="Libre Baskerville"/>
              </a:rPr>
              <a:t>Adept</a:t>
            </a:r>
            <a:endParaRPr sz="2600" b="1">
              <a:solidFill>
                <a:schemeClr val="dk1"/>
              </a:solidFill>
              <a:latin typeface="Libre Baskerville"/>
              <a:ea typeface="Libre Baskerville"/>
              <a:cs typeface="Libre Baskerville"/>
              <a:sym typeface="Libre Baskerville"/>
            </a:endParaRPr>
          </a:p>
          <a:p>
            <a:pPr marL="0" lvl="0" indent="0" algn="l" rtl="0">
              <a:spcBef>
                <a:spcPts val="0"/>
              </a:spcBef>
              <a:spcAft>
                <a:spcPts val="0"/>
              </a:spcAft>
              <a:buClr>
                <a:schemeClr val="dk1"/>
              </a:buClr>
              <a:buSzPts val="1100"/>
              <a:buFont typeface="Arial"/>
              <a:buNone/>
            </a:pPr>
            <a:r>
              <a:rPr lang="en-GB" sz="2600" b="1">
                <a:solidFill>
                  <a:schemeClr val="dk1"/>
                </a:solidFill>
                <a:latin typeface="Libre Baskerville"/>
                <a:ea typeface="Libre Baskerville"/>
                <a:cs typeface="Libre Baskerville"/>
                <a:sym typeface="Libre Baskerville"/>
              </a:rPr>
              <a:t>Attest</a:t>
            </a:r>
            <a:endParaRPr sz="2600" b="1">
              <a:solidFill>
                <a:schemeClr val="dk1"/>
              </a:solidFill>
              <a:latin typeface="Libre Baskerville"/>
              <a:ea typeface="Libre Baskerville"/>
              <a:cs typeface="Libre Baskerville"/>
              <a:sym typeface="Libre Baskerville"/>
            </a:endParaRPr>
          </a:p>
        </p:txBody>
      </p:sp>
      <p:pic>
        <p:nvPicPr>
          <p:cNvPr id="467" name="Google Shape;467;p67"/>
          <p:cNvPicPr preferRelativeResize="0"/>
          <p:nvPr/>
        </p:nvPicPr>
        <p:blipFill>
          <a:blip r:embed="rId3">
            <a:alphaModFix/>
          </a:blip>
          <a:stretch>
            <a:fillRect/>
          </a:stretch>
        </p:blipFill>
        <p:spPr>
          <a:xfrm>
            <a:off x="3008353" y="0"/>
            <a:ext cx="6135648" cy="5143501"/>
          </a:xfrm>
          <a:prstGeom prst="rect">
            <a:avLst/>
          </a:prstGeom>
          <a:noFill/>
          <a:ln>
            <a:noFill/>
          </a:ln>
        </p:spPr>
      </p:pic>
      <p:sp>
        <p:nvSpPr>
          <p:cNvPr id="468" name="Google Shape;468;p67"/>
          <p:cNvSpPr txBox="1">
            <a:spLocks noGrp="1"/>
          </p:cNvSpPr>
          <p:nvPr>
            <p:ph type="sldNum" idx="12"/>
          </p:nvPr>
        </p:nvSpPr>
        <p:spPr>
          <a:xfrm>
            <a:off x="7086600" y="4810538"/>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42</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68"/>
          <p:cNvSpPr txBox="1"/>
          <p:nvPr/>
        </p:nvSpPr>
        <p:spPr>
          <a:xfrm>
            <a:off x="137525" y="2079150"/>
            <a:ext cx="4350000" cy="98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GB" sz="2600" b="1">
                <a:solidFill>
                  <a:schemeClr val="dk1"/>
                </a:solidFill>
                <a:latin typeface="Libre Baskerville"/>
                <a:ea typeface="Libre Baskerville"/>
                <a:cs typeface="Libre Baskerville"/>
                <a:sym typeface="Libre Baskerville"/>
              </a:rPr>
              <a:t>Adept</a:t>
            </a:r>
            <a:endParaRPr sz="2600" b="1">
              <a:solidFill>
                <a:schemeClr val="dk1"/>
              </a:solidFill>
              <a:latin typeface="Libre Baskerville"/>
              <a:ea typeface="Libre Baskerville"/>
              <a:cs typeface="Libre Baskerville"/>
              <a:sym typeface="Libre Baskerville"/>
            </a:endParaRPr>
          </a:p>
          <a:p>
            <a:pPr marL="0" lvl="0" indent="0" algn="l" rtl="0">
              <a:spcBef>
                <a:spcPts val="0"/>
              </a:spcBef>
              <a:spcAft>
                <a:spcPts val="0"/>
              </a:spcAft>
              <a:buClr>
                <a:schemeClr val="dk1"/>
              </a:buClr>
              <a:buSzPts val="1100"/>
              <a:buFont typeface="Arial"/>
              <a:buNone/>
            </a:pPr>
            <a:r>
              <a:rPr lang="en-GB" sz="2600" b="1">
                <a:solidFill>
                  <a:schemeClr val="dk1"/>
                </a:solidFill>
                <a:latin typeface="Libre Baskerville"/>
                <a:ea typeface="Libre Baskerville"/>
                <a:cs typeface="Libre Baskerville"/>
                <a:sym typeface="Libre Baskerville"/>
              </a:rPr>
              <a:t>Attest</a:t>
            </a:r>
            <a:endParaRPr sz="2600" b="1">
              <a:solidFill>
                <a:schemeClr val="dk1"/>
              </a:solidFill>
              <a:latin typeface="Libre Baskerville"/>
              <a:ea typeface="Libre Baskerville"/>
              <a:cs typeface="Libre Baskerville"/>
              <a:sym typeface="Libre Baskerville"/>
            </a:endParaRPr>
          </a:p>
        </p:txBody>
      </p:sp>
      <p:pic>
        <p:nvPicPr>
          <p:cNvPr id="474" name="Google Shape;474;p68"/>
          <p:cNvPicPr preferRelativeResize="0"/>
          <p:nvPr/>
        </p:nvPicPr>
        <p:blipFill>
          <a:blip r:embed="rId3">
            <a:alphaModFix/>
          </a:blip>
          <a:stretch>
            <a:fillRect/>
          </a:stretch>
        </p:blipFill>
        <p:spPr>
          <a:xfrm>
            <a:off x="3078793" y="0"/>
            <a:ext cx="6065207" cy="5084450"/>
          </a:xfrm>
          <a:prstGeom prst="rect">
            <a:avLst/>
          </a:prstGeom>
          <a:noFill/>
          <a:ln>
            <a:noFill/>
          </a:ln>
        </p:spPr>
      </p:pic>
      <p:sp>
        <p:nvSpPr>
          <p:cNvPr id="475" name="Google Shape;475;p68"/>
          <p:cNvSpPr txBox="1">
            <a:spLocks noGrp="1"/>
          </p:cNvSpPr>
          <p:nvPr>
            <p:ph type="sldNum" idx="12"/>
          </p:nvPr>
        </p:nvSpPr>
        <p:spPr>
          <a:xfrm>
            <a:off x="7086600" y="4810538"/>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69"/>
          <p:cNvSpPr txBox="1"/>
          <p:nvPr/>
        </p:nvSpPr>
        <p:spPr>
          <a:xfrm>
            <a:off x="137525" y="2079150"/>
            <a:ext cx="4350000" cy="98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600" b="1">
                <a:solidFill>
                  <a:schemeClr val="dk1"/>
                </a:solidFill>
                <a:latin typeface="Libre Baskerville"/>
                <a:ea typeface="Libre Baskerville"/>
                <a:cs typeface="Libre Baskerville"/>
                <a:sym typeface="Libre Baskerville"/>
              </a:rPr>
              <a:t>Mentor</a:t>
            </a:r>
            <a:endParaRPr sz="2600" b="1">
              <a:solidFill>
                <a:schemeClr val="dk1"/>
              </a:solidFill>
              <a:latin typeface="Libre Baskerville"/>
              <a:ea typeface="Libre Baskerville"/>
              <a:cs typeface="Libre Baskerville"/>
              <a:sym typeface="Libre Baskerville"/>
            </a:endParaRPr>
          </a:p>
          <a:p>
            <a:pPr marL="0" lvl="0" indent="0" algn="l" rtl="0">
              <a:spcBef>
                <a:spcPts val="0"/>
              </a:spcBef>
              <a:spcAft>
                <a:spcPts val="0"/>
              </a:spcAft>
              <a:buNone/>
            </a:pPr>
            <a:r>
              <a:rPr lang="en-GB" sz="2600" b="1">
                <a:solidFill>
                  <a:schemeClr val="dk1"/>
                </a:solidFill>
                <a:latin typeface="Libre Baskerville"/>
                <a:ea typeface="Libre Baskerville"/>
                <a:cs typeface="Libre Baskerville"/>
                <a:sym typeface="Libre Baskerville"/>
              </a:rPr>
              <a:t>Attest</a:t>
            </a:r>
            <a:endParaRPr sz="2600" b="1">
              <a:solidFill>
                <a:schemeClr val="dk1"/>
              </a:solidFill>
              <a:latin typeface="Libre Baskerville"/>
              <a:ea typeface="Libre Baskerville"/>
              <a:cs typeface="Libre Baskerville"/>
              <a:sym typeface="Libre Baskerville"/>
            </a:endParaRPr>
          </a:p>
        </p:txBody>
      </p:sp>
      <p:pic>
        <p:nvPicPr>
          <p:cNvPr id="481" name="Google Shape;481;p69"/>
          <p:cNvPicPr preferRelativeResize="0"/>
          <p:nvPr/>
        </p:nvPicPr>
        <p:blipFill>
          <a:blip r:embed="rId3">
            <a:alphaModFix/>
          </a:blip>
          <a:stretch>
            <a:fillRect/>
          </a:stretch>
        </p:blipFill>
        <p:spPr>
          <a:xfrm>
            <a:off x="3008353" y="0"/>
            <a:ext cx="6135648" cy="5143501"/>
          </a:xfrm>
          <a:prstGeom prst="rect">
            <a:avLst/>
          </a:prstGeom>
          <a:noFill/>
          <a:ln>
            <a:noFill/>
          </a:ln>
        </p:spPr>
      </p:pic>
      <p:sp>
        <p:nvSpPr>
          <p:cNvPr id="482" name="Google Shape;482;p69"/>
          <p:cNvSpPr txBox="1">
            <a:spLocks noGrp="1"/>
          </p:cNvSpPr>
          <p:nvPr>
            <p:ph type="sldNum" idx="12"/>
          </p:nvPr>
        </p:nvSpPr>
        <p:spPr>
          <a:xfrm>
            <a:off x="7086600" y="4869588"/>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70"/>
          <p:cNvSpPr txBox="1"/>
          <p:nvPr/>
        </p:nvSpPr>
        <p:spPr>
          <a:xfrm>
            <a:off x="137525" y="2079150"/>
            <a:ext cx="4350000" cy="98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GB" sz="2600" b="1">
                <a:solidFill>
                  <a:schemeClr val="dk1"/>
                </a:solidFill>
                <a:latin typeface="Libre Baskerville"/>
                <a:ea typeface="Libre Baskerville"/>
                <a:cs typeface="Libre Baskerville"/>
                <a:sym typeface="Libre Baskerville"/>
              </a:rPr>
              <a:t>Mentor</a:t>
            </a:r>
            <a:endParaRPr sz="2600" b="1">
              <a:solidFill>
                <a:schemeClr val="dk1"/>
              </a:solidFill>
              <a:latin typeface="Libre Baskerville"/>
              <a:ea typeface="Libre Baskerville"/>
              <a:cs typeface="Libre Baskerville"/>
              <a:sym typeface="Libre Baskerville"/>
            </a:endParaRPr>
          </a:p>
          <a:p>
            <a:pPr marL="0" lvl="0" indent="0" algn="l" rtl="0">
              <a:spcBef>
                <a:spcPts val="0"/>
              </a:spcBef>
              <a:spcAft>
                <a:spcPts val="0"/>
              </a:spcAft>
              <a:buClr>
                <a:schemeClr val="dk1"/>
              </a:buClr>
              <a:buSzPts val="1100"/>
              <a:buFont typeface="Arial"/>
              <a:buNone/>
            </a:pPr>
            <a:r>
              <a:rPr lang="en-GB" sz="2600" b="1">
                <a:solidFill>
                  <a:schemeClr val="dk1"/>
                </a:solidFill>
                <a:latin typeface="Libre Baskerville"/>
                <a:ea typeface="Libre Baskerville"/>
                <a:cs typeface="Libre Baskerville"/>
                <a:sym typeface="Libre Baskerville"/>
              </a:rPr>
              <a:t>Attest</a:t>
            </a:r>
            <a:endParaRPr sz="2600" b="1">
              <a:solidFill>
                <a:schemeClr val="dk1"/>
              </a:solidFill>
              <a:latin typeface="Libre Baskerville"/>
              <a:ea typeface="Libre Baskerville"/>
              <a:cs typeface="Libre Baskerville"/>
              <a:sym typeface="Libre Baskerville"/>
            </a:endParaRPr>
          </a:p>
        </p:txBody>
      </p:sp>
      <p:pic>
        <p:nvPicPr>
          <p:cNvPr id="488" name="Google Shape;488;p70"/>
          <p:cNvPicPr preferRelativeResize="0"/>
          <p:nvPr/>
        </p:nvPicPr>
        <p:blipFill>
          <a:blip r:embed="rId3">
            <a:alphaModFix/>
          </a:blip>
          <a:stretch>
            <a:fillRect/>
          </a:stretch>
        </p:blipFill>
        <p:spPr>
          <a:xfrm>
            <a:off x="3008375" y="0"/>
            <a:ext cx="6206573" cy="5202975"/>
          </a:xfrm>
          <a:prstGeom prst="rect">
            <a:avLst/>
          </a:prstGeom>
          <a:noFill/>
          <a:ln>
            <a:noFill/>
          </a:ln>
        </p:spPr>
      </p:pic>
      <p:sp>
        <p:nvSpPr>
          <p:cNvPr id="489" name="Google Shape;489;p70"/>
          <p:cNvSpPr txBox="1">
            <a:spLocks noGrp="1"/>
          </p:cNvSpPr>
          <p:nvPr>
            <p:ph type="sldNum" idx="12"/>
          </p:nvPr>
        </p:nvSpPr>
        <p:spPr>
          <a:xfrm>
            <a:off x="7086600" y="4869588"/>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45</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71"/>
          <p:cNvSpPr txBox="1"/>
          <p:nvPr/>
        </p:nvSpPr>
        <p:spPr>
          <a:xfrm>
            <a:off x="137525" y="2079150"/>
            <a:ext cx="4350000" cy="98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GB" sz="2600" b="1">
                <a:solidFill>
                  <a:schemeClr val="dk1"/>
                </a:solidFill>
                <a:latin typeface="Libre Baskerville"/>
                <a:ea typeface="Libre Baskerville"/>
                <a:cs typeface="Libre Baskerville"/>
                <a:sym typeface="Libre Baskerville"/>
              </a:rPr>
              <a:t>Mentor</a:t>
            </a:r>
            <a:endParaRPr sz="2600" b="1">
              <a:solidFill>
                <a:schemeClr val="dk1"/>
              </a:solidFill>
              <a:latin typeface="Libre Baskerville"/>
              <a:ea typeface="Libre Baskerville"/>
              <a:cs typeface="Libre Baskerville"/>
              <a:sym typeface="Libre Baskerville"/>
            </a:endParaRPr>
          </a:p>
          <a:p>
            <a:pPr marL="0" lvl="0" indent="0" algn="l" rtl="0">
              <a:spcBef>
                <a:spcPts val="0"/>
              </a:spcBef>
              <a:spcAft>
                <a:spcPts val="0"/>
              </a:spcAft>
              <a:buClr>
                <a:schemeClr val="dk1"/>
              </a:buClr>
              <a:buSzPts val="1100"/>
              <a:buFont typeface="Arial"/>
              <a:buNone/>
            </a:pPr>
            <a:r>
              <a:rPr lang="en-GB" sz="2600" b="1">
                <a:solidFill>
                  <a:schemeClr val="dk1"/>
                </a:solidFill>
                <a:latin typeface="Libre Baskerville"/>
                <a:ea typeface="Libre Baskerville"/>
                <a:cs typeface="Libre Baskerville"/>
                <a:sym typeface="Libre Baskerville"/>
              </a:rPr>
              <a:t>Attest</a:t>
            </a:r>
            <a:endParaRPr sz="2600" b="1">
              <a:solidFill>
                <a:schemeClr val="dk1"/>
              </a:solidFill>
              <a:latin typeface="Libre Baskerville"/>
              <a:ea typeface="Libre Baskerville"/>
              <a:cs typeface="Libre Baskerville"/>
              <a:sym typeface="Libre Baskerville"/>
            </a:endParaRPr>
          </a:p>
        </p:txBody>
      </p:sp>
      <p:pic>
        <p:nvPicPr>
          <p:cNvPr id="495" name="Google Shape;495;p71"/>
          <p:cNvPicPr preferRelativeResize="0"/>
          <p:nvPr/>
        </p:nvPicPr>
        <p:blipFill>
          <a:blip r:embed="rId3">
            <a:alphaModFix/>
          </a:blip>
          <a:stretch>
            <a:fillRect/>
          </a:stretch>
        </p:blipFill>
        <p:spPr>
          <a:xfrm>
            <a:off x="3008353" y="0"/>
            <a:ext cx="6135648" cy="5143501"/>
          </a:xfrm>
          <a:prstGeom prst="rect">
            <a:avLst/>
          </a:prstGeom>
          <a:noFill/>
          <a:ln>
            <a:noFill/>
          </a:ln>
        </p:spPr>
      </p:pic>
      <p:sp>
        <p:nvSpPr>
          <p:cNvPr id="496" name="Google Shape;496;p71"/>
          <p:cNvSpPr txBox="1">
            <a:spLocks noGrp="1"/>
          </p:cNvSpPr>
          <p:nvPr>
            <p:ph type="sldNum" idx="12"/>
          </p:nvPr>
        </p:nvSpPr>
        <p:spPr>
          <a:xfrm>
            <a:off x="7086600" y="4810538"/>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46</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72"/>
          <p:cNvSpPr txBox="1"/>
          <p:nvPr/>
        </p:nvSpPr>
        <p:spPr>
          <a:xfrm>
            <a:off x="137525" y="2079150"/>
            <a:ext cx="4350000" cy="98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GB" sz="2600" b="1">
                <a:solidFill>
                  <a:schemeClr val="dk1"/>
                </a:solidFill>
                <a:latin typeface="Libre Baskerville"/>
                <a:ea typeface="Libre Baskerville"/>
                <a:cs typeface="Libre Baskerville"/>
                <a:sym typeface="Libre Baskerville"/>
              </a:rPr>
              <a:t>Mentor</a:t>
            </a:r>
            <a:endParaRPr sz="2600" b="1">
              <a:solidFill>
                <a:schemeClr val="dk1"/>
              </a:solidFill>
              <a:latin typeface="Libre Baskerville"/>
              <a:ea typeface="Libre Baskerville"/>
              <a:cs typeface="Libre Baskerville"/>
              <a:sym typeface="Libre Baskerville"/>
            </a:endParaRPr>
          </a:p>
          <a:p>
            <a:pPr marL="0" lvl="0" indent="0" algn="l" rtl="0">
              <a:spcBef>
                <a:spcPts val="0"/>
              </a:spcBef>
              <a:spcAft>
                <a:spcPts val="0"/>
              </a:spcAft>
              <a:buClr>
                <a:schemeClr val="dk1"/>
              </a:buClr>
              <a:buSzPts val="1100"/>
              <a:buFont typeface="Arial"/>
              <a:buNone/>
            </a:pPr>
            <a:r>
              <a:rPr lang="en-GB" sz="2600" b="1">
                <a:solidFill>
                  <a:schemeClr val="dk1"/>
                </a:solidFill>
                <a:latin typeface="Libre Baskerville"/>
                <a:ea typeface="Libre Baskerville"/>
                <a:cs typeface="Libre Baskerville"/>
                <a:sym typeface="Libre Baskerville"/>
              </a:rPr>
              <a:t>Attest</a:t>
            </a:r>
            <a:endParaRPr sz="2600" b="1">
              <a:solidFill>
                <a:schemeClr val="dk1"/>
              </a:solidFill>
              <a:latin typeface="Libre Baskerville"/>
              <a:ea typeface="Libre Baskerville"/>
              <a:cs typeface="Libre Baskerville"/>
              <a:sym typeface="Libre Baskerville"/>
            </a:endParaRPr>
          </a:p>
        </p:txBody>
      </p:sp>
      <p:pic>
        <p:nvPicPr>
          <p:cNvPr id="502" name="Google Shape;502;p72"/>
          <p:cNvPicPr preferRelativeResize="0"/>
          <p:nvPr/>
        </p:nvPicPr>
        <p:blipFill>
          <a:blip r:embed="rId3">
            <a:alphaModFix/>
          </a:blip>
          <a:stretch>
            <a:fillRect/>
          </a:stretch>
        </p:blipFill>
        <p:spPr>
          <a:xfrm>
            <a:off x="3008360" y="0"/>
            <a:ext cx="6135641" cy="5143501"/>
          </a:xfrm>
          <a:prstGeom prst="rect">
            <a:avLst/>
          </a:prstGeom>
          <a:noFill/>
          <a:ln>
            <a:noFill/>
          </a:ln>
        </p:spPr>
      </p:pic>
      <p:sp>
        <p:nvSpPr>
          <p:cNvPr id="503" name="Google Shape;503;p72"/>
          <p:cNvSpPr txBox="1">
            <a:spLocks noGrp="1"/>
          </p:cNvSpPr>
          <p:nvPr>
            <p:ph type="sldNum" idx="12"/>
          </p:nvPr>
        </p:nvSpPr>
        <p:spPr>
          <a:xfrm>
            <a:off x="7086600" y="4810538"/>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47</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73"/>
          <p:cNvSpPr txBox="1"/>
          <p:nvPr/>
        </p:nvSpPr>
        <p:spPr>
          <a:xfrm>
            <a:off x="137525" y="2079150"/>
            <a:ext cx="4350000" cy="98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GB" sz="2600" b="1">
                <a:solidFill>
                  <a:schemeClr val="dk1"/>
                </a:solidFill>
                <a:latin typeface="Libre Baskerville"/>
                <a:ea typeface="Libre Baskerville"/>
                <a:cs typeface="Libre Baskerville"/>
                <a:sym typeface="Libre Baskerville"/>
              </a:rPr>
              <a:t>Mentor</a:t>
            </a:r>
            <a:endParaRPr sz="2600" b="1">
              <a:solidFill>
                <a:schemeClr val="dk1"/>
              </a:solidFill>
              <a:latin typeface="Libre Baskerville"/>
              <a:ea typeface="Libre Baskerville"/>
              <a:cs typeface="Libre Baskerville"/>
              <a:sym typeface="Libre Baskerville"/>
            </a:endParaRPr>
          </a:p>
          <a:p>
            <a:pPr marL="0" lvl="0" indent="0" algn="l" rtl="0">
              <a:spcBef>
                <a:spcPts val="0"/>
              </a:spcBef>
              <a:spcAft>
                <a:spcPts val="0"/>
              </a:spcAft>
              <a:buClr>
                <a:schemeClr val="dk1"/>
              </a:buClr>
              <a:buSzPts val="1100"/>
              <a:buFont typeface="Arial"/>
              <a:buNone/>
            </a:pPr>
            <a:r>
              <a:rPr lang="en-GB" sz="2600" b="1">
                <a:solidFill>
                  <a:schemeClr val="dk1"/>
                </a:solidFill>
                <a:latin typeface="Libre Baskerville"/>
                <a:ea typeface="Libre Baskerville"/>
                <a:cs typeface="Libre Baskerville"/>
                <a:sym typeface="Libre Baskerville"/>
              </a:rPr>
              <a:t>Attest</a:t>
            </a:r>
            <a:endParaRPr sz="2600" b="1">
              <a:solidFill>
                <a:schemeClr val="dk1"/>
              </a:solidFill>
              <a:latin typeface="Libre Baskerville"/>
              <a:ea typeface="Libre Baskerville"/>
              <a:cs typeface="Libre Baskerville"/>
              <a:sym typeface="Libre Baskerville"/>
            </a:endParaRPr>
          </a:p>
        </p:txBody>
      </p:sp>
      <p:pic>
        <p:nvPicPr>
          <p:cNvPr id="509" name="Google Shape;509;p73"/>
          <p:cNvPicPr preferRelativeResize="0"/>
          <p:nvPr/>
        </p:nvPicPr>
        <p:blipFill>
          <a:blip r:embed="rId3">
            <a:alphaModFix/>
          </a:blip>
          <a:stretch>
            <a:fillRect/>
          </a:stretch>
        </p:blipFill>
        <p:spPr>
          <a:xfrm>
            <a:off x="3064500" y="-32125"/>
            <a:ext cx="6135650" cy="5143501"/>
          </a:xfrm>
          <a:prstGeom prst="rect">
            <a:avLst/>
          </a:prstGeom>
          <a:noFill/>
          <a:ln>
            <a:noFill/>
          </a:ln>
        </p:spPr>
      </p:pic>
      <p:sp>
        <p:nvSpPr>
          <p:cNvPr id="510" name="Google Shape;510;p73"/>
          <p:cNvSpPr txBox="1">
            <a:spLocks noGrp="1"/>
          </p:cNvSpPr>
          <p:nvPr>
            <p:ph type="sldNum" idx="12"/>
          </p:nvPr>
        </p:nvSpPr>
        <p:spPr>
          <a:xfrm>
            <a:off x="7086600" y="48374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48</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74"/>
          <p:cNvSpPr txBox="1">
            <a:spLocks noGrp="1"/>
          </p:cNvSpPr>
          <p:nvPr>
            <p:ph type="title"/>
          </p:nvPr>
        </p:nvSpPr>
        <p:spPr>
          <a:xfrm>
            <a:off x="628650" y="1342147"/>
            <a:ext cx="7886700" cy="2901900"/>
          </a:xfrm>
          <a:prstGeom prst="rect">
            <a:avLst/>
          </a:prstGeom>
          <a:noFill/>
          <a:ln>
            <a:noFill/>
          </a:ln>
        </p:spPr>
        <p:txBody>
          <a:bodyPr spcFirstLastPara="1" wrap="square" lIns="68575" tIns="34275" rIns="68575" bIns="34275" anchor="ctr" anchorCtr="0">
            <a:noAutofit/>
          </a:bodyPr>
          <a:lstStyle/>
          <a:p>
            <a:pPr marL="0" lvl="0" indent="0" algn="just" rtl="0">
              <a:lnSpc>
                <a:spcPct val="100000"/>
              </a:lnSpc>
              <a:spcBef>
                <a:spcPts val="0"/>
              </a:spcBef>
              <a:spcAft>
                <a:spcPts val="0"/>
              </a:spcAft>
              <a:buClr>
                <a:schemeClr val="dk1"/>
              </a:buClr>
              <a:buSzPts val="891"/>
              <a:buFont typeface="Arial"/>
              <a:buNone/>
            </a:pPr>
            <a:r>
              <a:rPr lang="en-GB" sz="2498">
                <a:latin typeface="Libre Baskerville"/>
                <a:ea typeface="Libre Baskerville"/>
                <a:cs typeface="Libre Baskerville"/>
                <a:sym typeface="Libre Baskerville"/>
              </a:rPr>
              <a:t>Denne veiledningen var laget basert på vitenskapelig forskning som omfatter systematiske litteraturstudier og fokusgruppeintervjuer, sammen med partners mentorpraksiser, innenfor rammene av Erasmus+ prosjektet Women STEM Up. Se referansene på de neste sidene.</a:t>
            </a:r>
            <a:endParaRPr sz="2120"/>
          </a:p>
        </p:txBody>
      </p:sp>
      <p:sp>
        <p:nvSpPr>
          <p:cNvPr id="516" name="Google Shape;516;p74"/>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GB"/>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0"/>
          <p:cNvSpPr txBox="1">
            <a:spLocks noGrp="1"/>
          </p:cNvSpPr>
          <p:nvPr>
            <p:ph type="title"/>
          </p:nvPr>
        </p:nvSpPr>
        <p:spPr>
          <a:xfrm>
            <a:off x="182825" y="2130450"/>
            <a:ext cx="8787900" cy="994200"/>
          </a:xfrm>
          <a:prstGeom prst="rect">
            <a:avLst/>
          </a:prstGeom>
          <a:noFill/>
          <a:ln>
            <a:noFill/>
          </a:ln>
        </p:spPr>
        <p:txBody>
          <a:bodyPr spcFirstLastPara="1" wrap="square" lIns="68575" tIns="34275" rIns="68575" bIns="34275" anchor="ctr" anchorCtr="0">
            <a:normAutofit fontScale="90000"/>
          </a:bodyPr>
          <a:lstStyle/>
          <a:p>
            <a:pPr marL="0" lvl="0" indent="0" algn="ctr" rtl="0">
              <a:lnSpc>
                <a:spcPct val="100000"/>
              </a:lnSpc>
              <a:spcBef>
                <a:spcPts val="0"/>
              </a:spcBef>
              <a:spcAft>
                <a:spcPts val="0"/>
              </a:spcAft>
              <a:buClr>
                <a:schemeClr val="dk1"/>
              </a:buClr>
              <a:buSzPct val="30555"/>
              <a:buFont typeface="Arial"/>
              <a:buNone/>
            </a:pPr>
            <a:r>
              <a:rPr lang="en-GB" sz="3600">
                <a:latin typeface="Libre Baskerville"/>
                <a:ea typeface="Libre Baskerville"/>
                <a:cs typeface="Libre Baskerville"/>
                <a:sym typeface="Libre Baskerville"/>
              </a:rPr>
              <a:t>Hva vil du lære i denne veiledningen?</a:t>
            </a:r>
            <a:endParaRPr>
              <a:latin typeface="Libre Baskerville"/>
              <a:ea typeface="Libre Baskerville"/>
              <a:cs typeface="Libre Baskerville"/>
              <a:sym typeface="Libre Baskerville"/>
            </a:endParaRPr>
          </a:p>
        </p:txBody>
      </p:sp>
      <p:sp>
        <p:nvSpPr>
          <p:cNvPr id="183" name="Google Shape;183;p30"/>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GB"/>
              <a:t>5</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75"/>
          <p:cNvSpPr txBox="1">
            <a:spLocks noGrp="1"/>
          </p:cNvSpPr>
          <p:nvPr>
            <p:ph type="body" idx="1"/>
          </p:nvPr>
        </p:nvSpPr>
        <p:spPr>
          <a:xfrm>
            <a:off x="778375" y="56125"/>
            <a:ext cx="8365500" cy="5143500"/>
          </a:xfrm>
          <a:prstGeom prst="rect">
            <a:avLst/>
          </a:prstGeom>
        </p:spPr>
        <p:txBody>
          <a:bodyPr spcFirstLastPara="1" wrap="square" lIns="68575" tIns="34275" rIns="68575" bIns="34275" anchor="t" anchorCtr="0">
            <a:noAutofit/>
          </a:bodyPr>
          <a:lstStyle/>
          <a:p>
            <a:pPr marL="0" lvl="0" indent="0" algn="ctr" rtl="0">
              <a:spcBef>
                <a:spcPts val="800"/>
              </a:spcBef>
              <a:spcAft>
                <a:spcPts val="0"/>
              </a:spcAft>
              <a:buNone/>
            </a:pPr>
            <a:r>
              <a:rPr lang="en-GB" sz="1000" b="1">
                <a:solidFill>
                  <a:schemeClr val="dk1"/>
                </a:solidFill>
                <a:latin typeface="Libre Baskerville"/>
                <a:ea typeface="Libre Baskerville"/>
                <a:cs typeface="Libre Baskerville"/>
                <a:sym typeface="Libre Baskerville"/>
              </a:rPr>
              <a:t>Referanser</a:t>
            </a:r>
            <a:endParaRPr sz="1000" b="1">
              <a:solidFill>
                <a:schemeClr val="dk1"/>
              </a:solidFill>
              <a:latin typeface="Libre Baskerville"/>
              <a:ea typeface="Libre Baskerville"/>
              <a:cs typeface="Libre Baskerville"/>
              <a:sym typeface="Libre Baskerville"/>
            </a:endParaRPr>
          </a:p>
          <a:p>
            <a:pPr marL="0" lvl="0" indent="0" algn="l" rtl="0">
              <a:spcBef>
                <a:spcPts val="1200"/>
              </a:spcBef>
              <a:spcAft>
                <a:spcPts val="0"/>
              </a:spcAft>
              <a:buNone/>
            </a:pPr>
            <a:r>
              <a:rPr lang="en-GB" sz="1000">
                <a:solidFill>
                  <a:schemeClr val="dk1"/>
                </a:solidFill>
                <a:latin typeface="Libre Baskerville"/>
                <a:ea typeface="Libre Baskerville"/>
                <a:cs typeface="Libre Baskerville"/>
                <a:sym typeface="Libre Baskerville"/>
              </a:rPr>
              <a:t>Oates, Briony J. (2005). Researching information systems and computing. Sage.</a:t>
            </a:r>
            <a:endParaRPr sz="1000">
              <a:solidFill>
                <a:schemeClr val="dk1"/>
              </a:solidFill>
              <a:latin typeface="Libre Baskerville"/>
              <a:ea typeface="Libre Baskerville"/>
              <a:cs typeface="Libre Baskerville"/>
              <a:sym typeface="Libre Baskerville"/>
            </a:endParaRPr>
          </a:p>
          <a:p>
            <a:pPr marL="0" lvl="0" indent="0" algn="l" rtl="0">
              <a:spcBef>
                <a:spcPts val="1200"/>
              </a:spcBef>
              <a:spcAft>
                <a:spcPts val="0"/>
              </a:spcAft>
              <a:buNone/>
            </a:pPr>
            <a:r>
              <a:rPr lang="en-GB" sz="1000">
                <a:solidFill>
                  <a:schemeClr val="dk1"/>
                </a:solidFill>
                <a:latin typeface="Libre Baskerville"/>
                <a:ea typeface="Libre Baskerville"/>
                <a:cs typeface="Libre Baskerville"/>
                <a:sym typeface="Libre Baskerville"/>
              </a:rPr>
              <a:t>Shah, Aarti. (2017). ”What is Mentoring?”. The American Statistician.</a:t>
            </a:r>
            <a:endParaRPr sz="1000">
              <a:solidFill>
                <a:schemeClr val="dk1"/>
              </a:solidFill>
              <a:latin typeface="Libre Baskerville"/>
              <a:ea typeface="Libre Baskerville"/>
              <a:cs typeface="Libre Baskerville"/>
              <a:sym typeface="Libre Baskerville"/>
            </a:endParaRPr>
          </a:p>
          <a:p>
            <a:pPr marL="0" lvl="0" indent="0" algn="l" rtl="0">
              <a:spcBef>
                <a:spcPts val="1200"/>
              </a:spcBef>
              <a:spcAft>
                <a:spcPts val="0"/>
              </a:spcAft>
              <a:buNone/>
            </a:pPr>
            <a:r>
              <a:rPr lang="en-GB" sz="1000">
                <a:solidFill>
                  <a:schemeClr val="dk1"/>
                </a:solidFill>
                <a:latin typeface="Libre Baskerville"/>
                <a:ea typeface="Libre Baskerville"/>
                <a:cs typeface="Libre Baskerville"/>
                <a:sym typeface="Libre Baskerville"/>
              </a:rPr>
              <a:t>Reid, Jackie, Erica Smith, Nansiri Iamsuk, Jennifer Miller. (2016). ”Balancing the Equation: Mentoring First-Year Female STEM Students at a Regional University”. International Journal of Innovation in Science and Mathematics Education.</a:t>
            </a:r>
            <a:endParaRPr sz="1000">
              <a:solidFill>
                <a:schemeClr val="dk1"/>
              </a:solidFill>
              <a:latin typeface="Libre Baskerville"/>
              <a:ea typeface="Libre Baskerville"/>
              <a:cs typeface="Libre Baskerville"/>
              <a:sym typeface="Libre Baskerville"/>
            </a:endParaRPr>
          </a:p>
          <a:p>
            <a:pPr marL="0" lvl="0" indent="0" algn="l" rtl="0">
              <a:spcBef>
                <a:spcPts val="1200"/>
              </a:spcBef>
              <a:spcAft>
                <a:spcPts val="0"/>
              </a:spcAft>
              <a:buNone/>
            </a:pPr>
            <a:r>
              <a:rPr lang="en-GB" sz="1000">
                <a:solidFill>
                  <a:schemeClr val="dk1"/>
                </a:solidFill>
                <a:latin typeface="Libre Baskerville"/>
                <a:ea typeface="Libre Baskerville"/>
                <a:cs typeface="Libre Baskerville"/>
                <a:sym typeface="Libre Baskerville"/>
              </a:rPr>
              <a:t>Alhadlaq, Aseel, Ahmed Kharrufa, Patrick Olivier. (2019). ”Exploring e-mentoring: co-designing &amp; un-platforming”. Behaviour &amp; Information Technology.</a:t>
            </a:r>
            <a:endParaRPr sz="1000">
              <a:solidFill>
                <a:schemeClr val="dk1"/>
              </a:solidFill>
              <a:latin typeface="Libre Baskerville"/>
              <a:ea typeface="Libre Baskerville"/>
              <a:cs typeface="Libre Baskerville"/>
              <a:sym typeface="Libre Baskerville"/>
            </a:endParaRPr>
          </a:p>
          <a:p>
            <a:pPr marL="0" lvl="0" indent="0" algn="l" rtl="0">
              <a:spcBef>
                <a:spcPts val="1200"/>
              </a:spcBef>
              <a:spcAft>
                <a:spcPts val="0"/>
              </a:spcAft>
              <a:buNone/>
            </a:pPr>
            <a:r>
              <a:rPr lang="en-GB" sz="1000">
                <a:solidFill>
                  <a:schemeClr val="dk1"/>
                </a:solidFill>
                <a:latin typeface="Libre Baskerville"/>
                <a:ea typeface="Libre Baskerville"/>
                <a:cs typeface="Libre Baskerville"/>
                <a:sym typeface="Libre Baskerville"/>
              </a:rPr>
              <a:t>Trinkenreich, Bianca, Ricardo Britto, Marco A. Gerosa, Igor Steinmacher. (2022). ”An Empirical Investigation on the Challenges Faced by Women in the Software Industry: A Case Study”. Software Engineering in Society.</a:t>
            </a:r>
            <a:endParaRPr sz="1000">
              <a:solidFill>
                <a:schemeClr val="dk1"/>
              </a:solidFill>
              <a:latin typeface="Libre Baskerville"/>
              <a:ea typeface="Libre Baskerville"/>
              <a:cs typeface="Libre Baskerville"/>
              <a:sym typeface="Libre Baskerville"/>
            </a:endParaRPr>
          </a:p>
          <a:p>
            <a:pPr marL="0" lvl="0" indent="0" algn="l" rtl="0">
              <a:spcBef>
                <a:spcPts val="1200"/>
              </a:spcBef>
              <a:spcAft>
                <a:spcPts val="0"/>
              </a:spcAft>
              <a:buNone/>
            </a:pPr>
            <a:r>
              <a:rPr lang="en-GB" sz="1000">
                <a:solidFill>
                  <a:schemeClr val="dk1"/>
                </a:solidFill>
                <a:latin typeface="Libre Baskerville"/>
                <a:ea typeface="Libre Baskerville"/>
                <a:cs typeface="Libre Baskerville"/>
                <a:sym typeface="Libre Baskerville"/>
              </a:rPr>
              <a:t>Weng, Judy, Christian Murphy. (2018). ”Bridging the Diversity Gap in Computer Science with a Course on Open Source Software”. Research on Equity and Sustained Participation in Engineering, Computing and Technology.</a:t>
            </a:r>
            <a:endParaRPr sz="1000">
              <a:solidFill>
                <a:schemeClr val="dk1"/>
              </a:solidFill>
              <a:latin typeface="Libre Baskerville"/>
              <a:ea typeface="Libre Baskerville"/>
              <a:cs typeface="Libre Baskerville"/>
              <a:sym typeface="Libre Baskerville"/>
            </a:endParaRPr>
          </a:p>
          <a:p>
            <a:pPr marL="0" lvl="0" indent="0" algn="l" rtl="0">
              <a:spcBef>
                <a:spcPts val="1200"/>
              </a:spcBef>
              <a:spcAft>
                <a:spcPts val="0"/>
              </a:spcAft>
              <a:buNone/>
            </a:pPr>
            <a:r>
              <a:rPr lang="en-GB" sz="1000">
                <a:solidFill>
                  <a:schemeClr val="dk1"/>
                </a:solidFill>
                <a:latin typeface="Libre Baskerville"/>
                <a:ea typeface="Libre Baskerville"/>
                <a:cs typeface="Libre Baskerville"/>
                <a:sym typeface="Libre Baskerville"/>
              </a:rPr>
              <a:t>Wang, Sujing, Stefan Andrei, Otilia Urbina, Dorothy A. Sisk. (2019). ”A Coding/Programming Academy for 6th-Grade Females to Increase Knowledge and Interest in Computer Science”. Frontiers in Education Conference.</a:t>
            </a:r>
            <a:endParaRPr sz="1000">
              <a:solidFill>
                <a:schemeClr val="dk1"/>
              </a:solidFill>
              <a:latin typeface="Libre Baskerville"/>
              <a:ea typeface="Libre Baskerville"/>
              <a:cs typeface="Libre Baskerville"/>
              <a:sym typeface="Libre Baskerville"/>
            </a:endParaRPr>
          </a:p>
          <a:p>
            <a:pPr marL="0" lvl="0" indent="0" algn="l" rtl="0">
              <a:spcBef>
                <a:spcPts val="1200"/>
              </a:spcBef>
              <a:spcAft>
                <a:spcPts val="0"/>
              </a:spcAft>
              <a:buNone/>
            </a:pPr>
            <a:r>
              <a:rPr lang="en-GB" sz="1000">
                <a:solidFill>
                  <a:schemeClr val="dk1"/>
                </a:solidFill>
                <a:latin typeface="Libre Baskerville"/>
                <a:ea typeface="Libre Baskerville"/>
                <a:cs typeface="Libre Baskerville"/>
                <a:sym typeface="Libre Baskerville"/>
              </a:rPr>
              <a:t>Rhodes, Jean, Sarah R. Lowe, Leon Litchfield, Kathy Walsh-Samp. (2007). ”The role of gender in youth mentoring relationship formation and duration”. Journal of Vocational Behavior.</a:t>
            </a:r>
            <a:endParaRPr sz="1000">
              <a:solidFill>
                <a:schemeClr val="dk1"/>
              </a:solidFill>
              <a:latin typeface="Libre Baskerville"/>
              <a:ea typeface="Libre Baskerville"/>
              <a:cs typeface="Libre Baskerville"/>
              <a:sym typeface="Libre Baskerville"/>
            </a:endParaRPr>
          </a:p>
          <a:p>
            <a:pPr marL="0" lvl="0" indent="0" algn="l" rtl="0">
              <a:spcBef>
                <a:spcPts val="1200"/>
              </a:spcBef>
              <a:spcAft>
                <a:spcPts val="0"/>
              </a:spcAft>
              <a:buNone/>
            </a:pPr>
            <a:r>
              <a:rPr lang="en-GB" sz="1000">
                <a:solidFill>
                  <a:schemeClr val="dk1"/>
                </a:solidFill>
                <a:latin typeface="Libre Baskerville"/>
                <a:ea typeface="Libre Baskerville"/>
                <a:cs typeface="Libre Baskerville"/>
                <a:sym typeface="Libre Baskerville"/>
              </a:rPr>
              <a:t>Stoeger, Heidrun, Xiaoju Duan, Sigrun Schirner, Teresa Greindl, Albert Ziegler. (2013). ”The effectiveness of a one-year online mentoring program for girls in STEM”. Computers &amp; Education. </a:t>
            </a:r>
            <a:endParaRPr sz="1000">
              <a:solidFill>
                <a:schemeClr val="dk1"/>
              </a:solidFill>
              <a:latin typeface="Libre Baskerville"/>
              <a:ea typeface="Libre Baskerville"/>
              <a:cs typeface="Libre Baskerville"/>
              <a:sym typeface="Libre Baskerville"/>
            </a:endParaRPr>
          </a:p>
          <a:p>
            <a:pPr marL="0" lvl="0" indent="0" algn="l" rtl="0">
              <a:spcBef>
                <a:spcPts val="1200"/>
              </a:spcBef>
              <a:spcAft>
                <a:spcPts val="0"/>
              </a:spcAft>
              <a:buNone/>
            </a:pPr>
            <a:r>
              <a:rPr lang="en-GB" sz="1000">
                <a:solidFill>
                  <a:schemeClr val="dk1"/>
                </a:solidFill>
                <a:latin typeface="Libre Baskerville"/>
                <a:ea typeface="Libre Baskerville"/>
                <a:cs typeface="Libre Baskerville"/>
                <a:sym typeface="Libre Baskerville"/>
              </a:rPr>
              <a:t>United Nations. Achieve gender equality and empower all women and girls. Retrieved from https://sdgs.un.org/goals/goal5#overview</a:t>
            </a:r>
            <a:endParaRPr sz="1000">
              <a:solidFill>
                <a:schemeClr val="dk1"/>
              </a:solidFill>
              <a:latin typeface="Libre Baskerville"/>
              <a:ea typeface="Libre Baskerville"/>
              <a:cs typeface="Libre Baskerville"/>
              <a:sym typeface="Libre Baskerville"/>
            </a:endParaRPr>
          </a:p>
          <a:p>
            <a:pPr marL="0" lvl="0" indent="0" algn="l" rtl="0">
              <a:spcBef>
                <a:spcPts val="1200"/>
              </a:spcBef>
              <a:spcAft>
                <a:spcPts val="0"/>
              </a:spcAft>
              <a:buNone/>
            </a:pPr>
            <a:r>
              <a:rPr lang="en-GB" sz="1000">
                <a:solidFill>
                  <a:schemeClr val="dk1"/>
                </a:solidFill>
                <a:latin typeface="Libre Baskerville"/>
                <a:ea typeface="Libre Baskerville"/>
                <a:cs typeface="Libre Baskerville"/>
                <a:sym typeface="Libre Baskerville"/>
              </a:rPr>
              <a:t>Kitchenham, B. (2004). Procedures for Performing Systematic Reviews. Keele University Technical Report TR/SE-0401.</a:t>
            </a:r>
            <a:endParaRPr sz="1000">
              <a:solidFill>
                <a:schemeClr val="dk1"/>
              </a:solidFill>
              <a:latin typeface="Libre Baskerville"/>
              <a:ea typeface="Libre Baskerville"/>
              <a:cs typeface="Libre Baskerville"/>
              <a:sym typeface="Libre Baskerville"/>
            </a:endParaRPr>
          </a:p>
          <a:p>
            <a:pPr marL="0" lvl="0" indent="0" algn="l" rtl="0">
              <a:spcBef>
                <a:spcPts val="1200"/>
              </a:spcBef>
              <a:spcAft>
                <a:spcPts val="0"/>
              </a:spcAft>
              <a:buNone/>
            </a:pPr>
            <a:endParaRPr sz="1000">
              <a:solidFill>
                <a:schemeClr val="dk1"/>
              </a:solidFill>
              <a:latin typeface="Libre Baskerville"/>
              <a:ea typeface="Libre Baskerville"/>
              <a:cs typeface="Libre Baskerville"/>
              <a:sym typeface="Libre Baskerville"/>
            </a:endParaRPr>
          </a:p>
          <a:p>
            <a:pPr marL="0" lvl="0" indent="0" algn="l" rtl="0">
              <a:spcBef>
                <a:spcPts val="1200"/>
              </a:spcBef>
              <a:spcAft>
                <a:spcPts val="1200"/>
              </a:spcAft>
              <a:buNone/>
            </a:pPr>
            <a:endParaRPr sz="1000">
              <a:solidFill>
                <a:schemeClr val="dk1"/>
              </a:solidFill>
              <a:latin typeface="Libre Baskerville"/>
              <a:ea typeface="Libre Baskerville"/>
              <a:cs typeface="Libre Baskerville"/>
              <a:sym typeface="Libre Baskerville"/>
            </a:endParaRPr>
          </a:p>
        </p:txBody>
      </p:sp>
      <p:sp>
        <p:nvSpPr>
          <p:cNvPr id="522" name="Google Shape;522;p75"/>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GB"/>
              <a:t>50</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76"/>
          <p:cNvSpPr txBox="1">
            <a:spLocks noGrp="1"/>
          </p:cNvSpPr>
          <p:nvPr>
            <p:ph type="body" idx="1"/>
          </p:nvPr>
        </p:nvSpPr>
        <p:spPr>
          <a:xfrm>
            <a:off x="766925" y="-137725"/>
            <a:ext cx="7886700" cy="47979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endParaRPr sz="1000">
              <a:solidFill>
                <a:schemeClr val="dk1"/>
              </a:solidFill>
              <a:latin typeface="Libre Baskerville"/>
              <a:ea typeface="Libre Baskerville"/>
              <a:cs typeface="Libre Baskerville"/>
              <a:sym typeface="Libre Baskerville"/>
            </a:endParaRPr>
          </a:p>
          <a:p>
            <a:pPr marL="0" lvl="0" indent="0" algn="l" rtl="0">
              <a:spcBef>
                <a:spcPts val="1200"/>
              </a:spcBef>
              <a:spcAft>
                <a:spcPts val="0"/>
              </a:spcAft>
              <a:buNone/>
            </a:pPr>
            <a:r>
              <a:rPr lang="en-GB" sz="1000">
                <a:solidFill>
                  <a:schemeClr val="dk1"/>
                </a:solidFill>
                <a:latin typeface="Libre Baskerville"/>
                <a:ea typeface="Libre Baskerville"/>
                <a:cs typeface="Libre Baskerville"/>
                <a:sym typeface="Libre Baskerville"/>
              </a:rPr>
              <a:t>Nielsen, M. W., Alegria, S., Borjeson, L., Etzkowiz, H., Falk-Krzesinski, H. J., Joshi, A., Leahey, E., Smith-Doerr, L., Woolley, A. W., Schiebinger, L. (2017). Gender diversity leads to better science. Proceedings of the National Academy of Sciences of the United States of America.</a:t>
            </a:r>
            <a:endParaRPr sz="1000">
              <a:solidFill>
                <a:schemeClr val="dk1"/>
              </a:solidFill>
              <a:latin typeface="Libre Baskerville"/>
              <a:ea typeface="Libre Baskerville"/>
              <a:cs typeface="Libre Baskerville"/>
              <a:sym typeface="Libre Baskerville"/>
            </a:endParaRPr>
          </a:p>
          <a:p>
            <a:pPr marL="0" lvl="0" indent="0" algn="l" rtl="0">
              <a:spcBef>
                <a:spcPts val="1200"/>
              </a:spcBef>
              <a:spcAft>
                <a:spcPts val="0"/>
              </a:spcAft>
              <a:buNone/>
            </a:pPr>
            <a:r>
              <a:rPr lang="en-GB" sz="1000">
                <a:solidFill>
                  <a:schemeClr val="dk1"/>
                </a:solidFill>
                <a:latin typeface="Libre Baskerville"/>
                <a:ea typeface="Libre Baskerville"/>
                <a:cs typeface="Libre Baskerville"/>
                <a:sym typeface="Libre Baskerville"/>
              </a:rPr>
              <a:t>Gonzalez-Rogado, A.-B., Garcıa-Holgado, A., Gracıa-Penalvo, F. J. (2021). Mentoring for future female engineers: pilot at the Higher Polytechnic School of Zamora. In XI International Conference on Virtual Campus (JICV).</a:t>
            </a:r>
            <a:endParaRPr sz="1000">
              <a:solidFill>
                <a:schemeClr val="dk1"/>
              </a:solidFill>
              <a:latin typeface="Libre Baskerville"/>
              <a:ea typeface="Libre Baskerville"/>
              <a:cs typeface="Libre Baskerville"/>
              <a:sym typeface="Libre Baskerville"/>
            </a:endParaRPr>
          </a:p>
          <a:p>
            <a:pPr marL="0" lvl="0" indent="0" algn="l" rtl="0">
              <a:spcBef>
                <a:spcPts val="1200"/>
              </a:spcBef>
              <a:spcAft>
                <a:spcPts val="0"/>
              </a:spcAft>
              <a:buNone/>
            </a:pPr>
            <a:r>
              <a:rPr lang="en-GB" sz="1000">
                <a:solidFill>
                  <a:schemeClr val="dk1"/>
                </a:solidFill>
                <a:latin typeface="Libre Baskerville"/>
                <a:ea typeface="Libre Baskerville"/>
                <a:cs typeface="Libre Baskerville"/>
                <a:sym typeface="Libre Baskerville"/>
              </a:rPr>
              <a:t>Ramalho, J. (2014). Mentoring in the workplace. Industrial and Commercial Training.</a:t>
            </a:r>
            <a:endParaRPr sz="1000">
              <a:solidFill>
                <a:schemeClr val="dk1"/>
              </a:solidFill>
              <a:latin typeface="Libre Baskerville"/>
              <a:ea typeface="Libre Baskerville"/>
              <a:cs typeface="Libre Baskerville"/>
              <a:sym typeface="Libre Baskerville"/>
            </a:endParaRPr>
          </a:p>
          <a:p>
            <a:pPr marL="0" lvl="0" indent="0" algn="l" rtl="0">
              <a:spcBef>
                <a:spcPts val="1200"/>
              </a:spcBef>
              <a:spcAft>
                <a:spcPts val="0"/>
              </a:spcAft>
              <a:buNone/>
            </a:pPr>
            <a:r>
              <a:rPr lang="en-GB" sz="1000">
                <a:solidFill>
                  <a:schemeClr val="dk1"/>
                </a:solidFill>
                <a:latin typeface="Libre Baskerville"/>
                <a:ea typeface="Libre Baskerville"/>
                <a:cs typeface="Libre Baskerville"/>
                <a:sym typeface="Libre Baskerville"/>
              </a:rPr>
              <a:t>Khare, R., Sahai, E., Pramanick, I. (2013). Remote Mentoring Young Females in STEM through MAGIC.</a:t>
            </a:r>
            <a:endParaRPr sz="1000">
              <a:solidFill>
                <a:schemeClr val="dk1"/>
              </a:solidFill>
              <a:latin typeface="Libre Baskerville"/>
              <a:ea typeface="Libre Baskerville"/>
              <a:cs typeface="Libre Baskerville"/>
              <a:sym typeface="Libre Baskerville"/>
            </a:endParaRPr>
          </a:p>
          <a:p>
            <a:pPr marL="0" lvl="0" indent="0" algn="l" rtl="0">
              <a:spcBef>
                <a:spcPts val="1200"/>
              </a:spcBef>
              <a:spcAft>
                <a:spcPts val="0"/>
              </a:spcAft>
              <a:buNone/>
            </a:pPr>
            <a:r>
              <a:rPr lang="en-GB" sz="1000">
                <a:solidFill>
                  <a:schemeClr val="dk1"/>
                </a:solidFill>
                <a:latin typeface="Libre Baskerville"/>
                <a:ea typeface="Libre Baskerville"/>
                <a:cs typeface="Libre Baskerville"/>
                <a:sym typeface="Libre Baskerville"/>
              </a:rPr>
              <a:t>Clarke-Midura, J., Allan, V., Close, K. (2016). Investigating the Role of Being a Mentor as a Way of Increasing Interest in CS. In The 47th ACM Technical Symposium on Computer Science Education.</a:t>
            </a:r>
            <a:endParaRPr sz="1000">
              <a:solidFill>
                <a:schemeClr val="dk1"/>
              </a:solidFill>
              <a:latin typeface="Libre Baskerville"/>
              <a:ea typeface="Libre Baskerville"/>
              <a:cs typeface="Libre Baskerville"/>
              <a:sym typeface="Libre Baskerville"/>
            </a:endParaRPr>
          </a:p>
          <a:p>
            <a:pPr marL="0" lvl="0" indent="0" algn="l" rtl="0">
              <a:spcBef>
                <a:spcPts val="1200"/>
              </a:spcBef>
              <a:spcAft>
                <a:spcPts val="0"/>
              </a:spcAft>
              <a:buNone/>
            </a:pPr>
            <a:r>
              <a:rPr lang="en-GB" sz="1000">
                <a:solidFill>
                  <a:schemeClr val="dk1"/>
                </a:solidFill>
                <a:latin typeface="Libre Baskerville"/>
                <a:ea typeface="Libre Baskerville"/>
                <a:cs typeface="Libre Baskerville"/>
                <a:sym typeface="Libre Baskerville"/>
              </a:rPr>
              <a:t>Serrano Anazco, M. I., Zurn-Birkhimer, S. (2022). Adapting to an unexpected hybrid campus: e-mentored female engineering students’ intrinsic motivation, sense of belonging, and perception of campus climate. In CoNECD (Collaborative Network for Engineering &amp; Computing Diversity).</a:t>
            </a:r>
            <a:endParaRPr sz="1000">
              <a:solidFill>
                <a:schemeClr val="dk1"/>
              </a:solidFill>
              <a:latin typeface="Libre Baskerville"/>
              <a:ea typeface="Libre Baskerville"/>
              <a:cs typeface="Libre Baskerville"/>
              <a:sym typeface="Libre Baskerville"/>
            </a:endParaRPr>
          </a:p>
          <a:p>
            <a:pPr marL="0" lvl="0" indent="0" algn="l" rtl="0">
              <a:spcBef>
                <a:spcPts val="1200"/>
              </a:spcBef>
              <a:spcAft>
                <a:spcPts val="0"/>
              </a:spcAft>
              <a:buNone/>
            </a:pPr>
            <a:r>
              <a:rPr lang="en-GB" sz="1000">
                <a:solidFill>
                  <a:schemeClr val="dk1"/>
                </a:solidFill>
                <a:latin typeface="Libre Baskerville"/>
                <a:ea typeface="Libre Baskerville"/>
                <a:cs typeface="Libre Baskerville"/>
                <a:sym typeface="Libre Baskerville"/>
              </a:rPr>
              <a:t>McLean, M., Harlow, D., Susko, T., Bianchini, J. (2017). Dancing Robots: A Collaboration Between Elementary School and University Engineering Students. In Proceedings of the 7th Annual Conference on Creativity and Fabrication in Education.</a:t>
            </a:r>
            <a:endParaRPr sz="1000">
              <a:solidFill>
                <a:schemeClr val="dk1"/>
              </a:solidFill>
              <a:latin typeface="Libre Baskerville"/>
              <a:ea typeface="Libre Baskerville"/>
              <a:cs typeface="Libre Baskerville"/>
              <a:sym typeface="Libre Baskerville"/>
            </a:endParaRPr>
          </a:p>
          <a:p>
            <a:pPr marL="0" lvl="0" indent="0" algn="l" rtl="0">
              <a:spcBef>
                <a:spcPts val="1200"/>
              </a:spcBef>
              <a:spcAft>
                <a:spcPts val="0"/>
              </a:spcAft>
              <a:buNone/>
            </a:pPr>
            <a:r>
              <a:rPr lang="en-GB" sz="1000">
                <a:solidFill>
                  <a:schemeClr val="dk1"/>
                </a:solidFill>
                <a:latin typeface="Libre Baskerville"/>
                <a:ea typeface="Libre Baskerville"/>
                <a:cs typeface="Libre Baskerville"/>
                <a:sym typeface="Libre Baskerville"/>
              </a:rPr>
              <a:t>Garcıa-Holgado, A., Segarra-Morales, S., Gonzalez-Rogado, A.-B., Garcıa-Penalvo, F. J. (2022). Definition and Implementation of W-STEM Mentoring Network. In XIV Congress of Latin American Women in Computing 2022.</a:t>
            </a:r>
            <a:endParaRPr sz="1000">
              <a:solidFill>
                <a:schemeClr val="dk1"/>
              </a:solidFill>
              <a:latin typeface="Libre Baskerville"/>
              <a:ea typeface="Libre Baskerville"/>
              <a:cs typeface="Libre Baskerville"/>
              <a:sym typeface="Libre Baskerville"/>
            </a:endParaRPr>
          </a:p>
          <a:p>
            <a:pPr marL="0" lvl="0" indent="0" algn="l" rtl="0">
              <a:spcBef>
                <a:spcPts val="1200"/>
              </a:spcBef>
              <a:spcAft>
                <a:spcPts val="0"/>
              </a:spcAft>
              <a:buNone/>
            </a:pPr>
            <a:r>
              <a:rPr lang="en-GB" sz="1000">
                <a:solidFill>
                  <a:schemeClr val="dk1"/>
                </a:solidFill>
                <a:latin typeface="Libre Baskerville"/>
                <a:ea typeface="Libre Baskerville"/>
                <a:cs typeface="Libre Baskerville"/>
                <a:sym typeface="Libre Baskerville"/>
              </a:rPr>
              <a:t>Yang, M., Tiwari, B., Gutam, R., Ma, E., Zhang, S., Muthukumar, V. (2022). Engaging Girls in Learning Engineering through Building Ubiquitous Intelligent Systems. In 2022 IEEE International Conference on Teaching, Assessment and Learning for Engineering (TALE).</a:t>
            </a:r>
            <a:endParaRPr sz="1000">
              <a:solidFill>
                <a:schemeClr val="dk1"/>
              </a:solidFill>
              <a:latin typeface="Libre Baskerville"/>
              <a:ea typeface="Libre Baskerville"/>
              <a:cs typeface="Libre Baskerville"/>
              <a:sym typeface="Libre Baskerville"/>
            </a:endParaRPr>
          </a:p>
          <a:p>
            <a:pPr marL="0" lvl="0" indent="0" algn="l" rtl="0">
              <a:spcBef>
                <a:spcPts val="1200"/>
              </a:spcBef>
              <a:spcAft>
                <a:spcPts val="0"/>
              </a:spcAft>
              <a:buNone/>
            </a:pPr>
            <a:r>
              <a:rPr lang="en-GB" sz="1000">
                <a:solidFill>
                  <a:schemeClr val="dk1"/>
                </a:solidFill>
                <a:latin typeface="Libre Baskerville"/>
                <a:ea typeface="Libre Baskerville"/>
                <a:cs typeface="Libre Baskerville"/>
                <a:sym typeface="Libre Baskerville"/>
              </a:rPr>
              <a:t>Finzel, B., Deininger, H., Schmid, U. (2018). From Beliefs to Intention: Mentoring as an Approach to Motivate Female High School Students to Enrol in Computer Science Studies. In GenderIT ’18: Proceedings of the 4th Conference on Gender &amp; IT.</a:t>
            </a:r>
            <a:endParaRPr sz="1000">
              <a:solidFill>
                <a:schemeClr val="dk1"/>
              </a:solidFill>
              <a:latin typeface="Libre Baskerville"/>
              <a:ea typeface="Libre Baskerville"/>
              <a:cs typeface="Libre Baskerville"/>
              <a:sym typeface="Libre Baskerville"/>
            </a:endParaRPr>
          </a:p>
          <a:p>
            <a:pPr marL="0" lvl="0" indent="0" algn="ctr" rtl="0">
              <a:spcBef>
                <a:spcPts val="1200"/>
              </a:spcBef>
              <a:spcAft>
                <a:spcPts val="0"/>
              </a:spcAft>
              <a:buNone/>
            </a:pPr>
            <a:endParaRPr sz="1000">
              <a:solidFill>
                <a:schemeClr val="dk1"/>
              </a:solidFill>
              <a:latin typeface="Libre Baskerville"/>
              <a:ea typeface="Libre Baskerville"/>
              <a:cs typeface="Libre Baskerville"/>
              <a:sym typeface="Libre Baskerville"/>
            </a:endParaRPr>
          </a:p>
          <a:p>
            <a:pPr marL="0" lvl="0" indent="0" algn="ctr" rtl="0">
              <a:spcBef>
                <a:spcPts val="1200"/>
              </a:spcBef>
              <a:spcAft>
                <a:spcPts val="0"/>
              </a:spcAft>
              <a:buNone/>
            </a:pPr>
            <a:endParaRPr sz="1000">
              <a:solidFill>
                <a:schemeClr val="dk1"/>
              </a:solidFill>
              <a:latin typeface="Libre Baskerville"/>
              <a:ea typeface="Libre Baskerville"/>
              <a:cs typeface="Libre Baskerville"/>
              <a:sym typeface="Libre Baskerville"/>
            </a:endParaRPr>
          </a:p>
          <a:p>
            <a:pPr marL="0" lvl="0" indent="0" algn="l" rtl="0">
              <a:spcBef>
                <a:spcPts val="1200"/>
              </a:spcBef>
              <a:spcAft>
                <a:spcPts val="1200"/>
              </a:spcAft>
              <a:buNone/>
            </a:pPr>
            <a:endParaRPr sz="1000">
              <a:solidFill>
                <a:schemeClr val="dk1"/>
              </a:solidFill>
              <a:latin typeface="Libre Baskerville"/>
              <a:ea typeface="Libre Baskerville"/>
              <a:cs typeface="Libre Baskerville"/>
              <a:sym typeface="Libre Baskerville"/>
            </a:endParaRPr>
          </a:p>
        </p:txBody>
      </p:sp>
      <p:sp>
        <p:nvSpPr>
          <p:cNvPr id="528" name="Google Shape;528;p76"/>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GB"/>
              <a:t>51</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77"/>
          <p:cNvSpPr txBox="1">
            <a:spLocks noGrp="1"/>
          </p:cNvSpPr>
          <p:nvPr>
            <p:ph type="body" idx="1"/>
          </p:nvPr>
        </p:nvSpPr>
        <p:spPr>
          <a:xfrm>
            <a:off x="822225" y="340027"/>
            <a:ext cx="7886700" cy="43203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GB" sz="1000">
                <a:latin typeface="Libre Baskerville"/>
                <a:ea typeface="Libre Baskerville"/>
                <a:cs typeface="Libre Baskerville"/>
                <a:sym typeface="Libre Baskerville"/>
              </a:rPr>
              <a:t>Atwood, S. A., McCann, R., Armstrong, A., Mattes, B. S. (2018). Social Enterprise Model for a Multi-Institutional Mentoring Network for Women in STEM. In 2018 CoNECD - The Collaborative Network for Engineering and Computing Diversity Conference.</a:t>
            </a:r>
            <a:endParaRPr sz="1000">
              <a:latin typeface="Libre Baskerville"/>
              <a:ea typeface="Libre Baskerville"/>
              <a:cs typeface="Libre Baskerville"/>
              <a:sym typeface="Libre Baskerville"/>
            </a:endParaRPr>
          </a:p>
          <a:p>
            <a:pPr marL="0" lvl="0" indent="0" algn="l" rtl="0">
              <a:spcBef>
                <a:spcPts val="800"/>
              </a:spcBef>
              <a:spcAft>
                <a:spcPts val="0"/>
              </a:spcAft>
              <a:buNone/>
            </a:pPr>
            <a:r>
              <a:rPr lang="en-GB" sz="1000">
                <a:latin typeface="Libre Baskerville"/>
                <a:ea typeface="Libre Baskerville"/>
                <a:cs typeface="Libre Baskerville"/>
                <a:sym typeface="Libre Baskerville"/>
              </a:rPr>
              <a:t>Donovan, J. (1990). The concept and role of mentor. Nurse Education Today.</a:t>
            </a:r>
            <a:endParaRPr sz="1000">
              <a:latin typeface="Libre Baskerville"/>
              <a:ea typeface="Libre Baskerville"/>
              <a:cs typeface="Libre Baskerville"/>
              <a:sym typeface="Libre Baskerville"/>
            </a:endParaRPr>
          </a:p>
          <a:p>
            <a:pPr marL="0" lvl="0" indent="0" algn="l" rtl="0">
              <a:spcBef>
                <a:spcPts val="800"/>
              </a:spcBef>
              <a:spcAft>
                <a:spcPts val="0"/>
              </a:spcAft>
              <a:buNone/>
            </a:pPr>
            <a:r>
              <a:rPr lang="en-GB" sz="1000">
                <a:latin typeface="Libre Baskerville"/>
                <a:ea typeface="Libre Baskerville"/>
                <a:cs typeface="Libre Baskerville"/>
                <a:sym typeface="Libre Baskerville"/>
              </a:rPr>
              <a:t>Crenshaw, K. (1989). “Demarginalizing the Intersection of Race and Sex: A (Black) Feminist Critique of Antidiscrimination Doctrine, Feminist Theory and Antiracist Policies”. In University of Chicago Legal Forum, Vol. 1989, No. 1, pp. 139–167.</a:t>
            </a:r>
            <a:endParaRPr sz="1000">
              <a:latin typeface="Libre Baskerville"/>
              <a:ea typeface="Libre Baskerville"/>
              <a:cs typeface="Libre Baskerville"/>
              <a:sym typeface="Libre Baskerville"/>
            </a:endParaRPr>
          </a:p>
          <a:p>
            <a:pPr marL="0" lvl="0" indent="0" algn="l" rtl="0">
              <a:spcBef>
                <a:spcPts val="800"/>
              </a:spcBef>
              <a:spcAft>
                <a:spcPts val="0"/>
              </a:spcAft>
              <a:buNone/>
            </a:pPr>
            <a:r>
              <a:rPr lang="en-GB" sz="1000">
                <a:latin typeface="Libre Baskerville"/>
                <a:ea typeface="Libre Baskerville"/>
                <a:cs typeface="Libre Baskerville"/>
                <a:sym typeface="Libre Baskerville"/>
              </a:rPr>
              <a:t>Szlavi, A., Hansen, M.F., Husnes, S.H., Conte, T.U. (2023). “Intersectionality in Computer Science: A Systematic Literature Review”. In Association for Computing Machinery, IEEE/ACM 4th Workshop on Gender Equity, Diversity, and Inclusion in Software Engineering (GE@ICSE).</a:t>
            </a:r>
            <a:endParaRPr sz="1000">
              <a:latin typeface="Libre Baskerville"/>
              <a:ea typeface="Libre Baskerville"/>
              <a:cs typeface="Libre Baskerville"/>
              <a:sym typeface="Libre Baskerville"/>
            </a:endParaRPr>
          </a:p>
          <a:p>
            <a:pPr marL="0" lvl="0" indent="0" algn="l" rtl="0">
              <a:spcBef>
                <a:spcPts val="800"/>
              </a:spcBef>
              <a:spcAft>
                <a:spcPts val="0"/>
              </a:spcAft>
              <a:buNone/>
            </a:pPr>
            <a:r>
              <a:rPr lang="en-GB" sz="1000">
                <a:latin typeface="Libre Baskerville"/>
                <a:ea typeface="Libre Baskerville"/>
                <a:cs typeface="Libre Baskerville"/>
                <a:sym typeface="Libre Baskerville"/>
              </a:rPr>
              <a:t>Szlavi, A., Hansen, M.F., Husnes, S.H., Conte, T.U., Jaccheri, L. (2024) “Designing for Intersectional Inclusion in Computing”. In Universal Access in Human-Computer Interaction, Springer, pp. 122–142</a:t>
            </a:r>
            <a:endParaRPr sz="1000">
              <a:latin typeface="Libre Baskerville"/>
              <a:ea typeface="Libre Baskerville"/>
              <a:cs typeface="Libre Baskerville"/>
              <a:sym typeface="Libre Baskerville"/>
            </a:endParaRPr>
          </a:p>
          <a:p>
            <a:pPr marL="0" lvl="0" indent="0" algn="l" rtl="0">
              <a:spcBef>
                <a:spcPts val="800"/>
              </a:spcBef>
              <a:spcAft>
                <a:spcPts val="0"/>
              </a:spcAft>
              <a:buNone/>
            </a:pPr>
            <a:r>
              <a:rPr lang="en-GB" sz="1000">
                <a:latin typeface="Libre Baskerville"/>
                <a:ea typeface="Libre Baskerville"/>
                <a:cs typeface="Libre Baskerville"/>
                <a:sym typeface="Libre Baskerville"/>
              </a:rPr>
              <a:t>Vorvoreanu, M., Zhang, L., Huang, Y.-H., Hilderbrand, C., Steine-Hanson, Z., Burnett, M. (2019). From Gender Biases to Gender-Inclusive Design: An Empirical Investigation. In CHI ’19: Proceedings of the 2019 CHI Conference on Human Factors in Computing Systems.</a:t>
            </a:r>
            <a:endParaRPr sz="1000">
              <a:latin typeface="Libre Baskerville"/>
              <a:ea typeface="Libre Baskerville"/>
              <a:cs typeface="Libre Baskerville"/>
              <a:sym typeface="Libre Baskerville"/>
            </a:endParaRPr>
          </a:p>
          <a:p>
            <a:pPr marL="0" lvl="0" indent="0" algn="l" rtl="0">
              <a:spcBef>
                <a:spcPts val="800"/>
              </a:spcBef>
              <a:spcAft>
                <a:spcPts val="0"/>
              </a:spcAft>
              <a:buNone/>
            </a:pPr>
            <a:r>
              <a:rPr lang="en-GB" sz="1000">
                <a:latin typeface="Libre Baskerville"/>
                <a:ea typeface="Libre Baskerville"/>
                <a:cs typeface="Libre Baskerville"/>
                <a:sym typeface="Libre Baskerville"/>
              </a:rPr>
              <a:t>Paton-Romero, J. D., Block, S., Ayala, C., Jaccheri, L. (2023). Gender Equality in Information Technology Processes: A Systematic Mapping Study. Lecture Notes in Networks and Systems.</a:t>
            </a:r>
            <a:endParaRPr sz="1000" b="1">
              <a:latin typeface="Libre Baskerville"/>
              <a:ea typeface="Libre Baskerville"/>
              <a:cs typeface="Libre Baskerville"/>
              <a:sym typeface="Libre Baskerville"/>
            </a:endParaRPr>
          </a:p>
          <a:p>
            <a:pPr marL="0" lvl="0" indent="0" algn="l" rtl="0">
              <a:spcBef>
                <a:spcPts val="1200"/>
              </a:spcBef>
              <a:spcAft>
                <a:spcPts val="0"/>
              </a:spcAft>
              <a:buNone/>
            </a:pPr>
            <a:endParaRPr sz="1000" b="1">
              <a:latin typeface="Libre Baskerville"/>
              <a:ea typeface="Libre Baskerville"/>
              <a:cs typeface="Libre Baskerville"/>
              <a:sym typeface="Libre Baskerville"/>
            </a:endParaRPr>
          </a:p>
          <a:p>
            <a:pPr marL="0" lvl="0" indent="0" algn="l" rtl="0">
              <a:spcBef>
                <a:spcPts val="800"/>
              </a:spcBef>
              <a:spcAft>
                <a:spcPts val="0"/>
              </a:spcAft>
              <a:buNone/>
            </a:pPr>
            <a:endParaRPr/>
          </a:p>
        </p:txBody>
      </p:sp>
      <p:sp>
        <p:nvSpPr>
          <p:cNvPr id="534" name="Google Shape;534;p77"/>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GB"/>
              <a:t>52</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78"/>
          <p:cNvSpPr txBox="1"/>
          <p:nvPr/>
        </p:nvSpPr>
        <p:spPr>
          <a:xfrm>
            <a:off x="110000" y="3730900"/>
            <a:ext cx="6921600" cy="13383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0"/>
              </a:spcAft>
              <a:buNone/>
            </a:pPr>
            <a:r>
              <a:rPr lang="en-GB" b="1">
                <a:solidFill>
                  <a:srgbClr val="0D453A"/>
                </a:solidFill>
                <a:latin typeface="Libre Baskerville"/>
                <a:ea typeface="Libre Baskerville"/>
                <a:cs typeface="Libre Baskerville"/>
                <a:sym typeface="Libre Baskerville"/>
              </a:rPr>
              <a:t>Ansvarsfraskrivelse</a:t>
            </a:r>
            <a:endParaRPr b="1">
              <a:solidFill>
                <a:srgbClr val="0D453A"/>
              </a:solidFill>
              <a:latin typeface="Libre Baskerville"/>
              <a:ea typeface="Libre Baskerville"/>
              <a:cs typeface="Libre Baskerville"/>
              <a:sym typeface="Libre Baskerville"/>
            </a:endParaRPr>
          </a:p>
          <a:p>
            <a:pPr marL="0" lvl="0" indent="0" algn="just" rtl="0">
              <a:lnSpc>
                <a:spcPct val="107916"/>
              </a:lnSpc>
              <a:spcBef>
                <a:spcPts val="800"/>
              </a:spcBef>
              <a:spcAft>
                <a:spcPts val="800"/>
              </a:spcAft>
              <a:buNone/>
            </a:pPr>
            <a:r>
              <a:rPr lang="en-GB" sz="1000">
                <a:solidFill>
                  <a:schemeClr val="dk1"/>
                </a:solidFill>
                <a:latin typeface="Libre Baskerville"/>
                <a:ea typeface="Libre Baskerville"/>
                <a:cs typeface="Libre Baskerville"/>
                <a:sym typeface="Libre Baskerville"/>
              </a:rPr>
              <a:t>Informasjonen og synspunktene i denne publikasjonen er forfatterens/forfatternes egne og gjenspeiler ikke nødvendigvis Europakommisjonens offisielle mening. Kommisjonen garanterer ikke for nøyaktigheten av dataene som inngår i denne studien. Verken Kommisjonen eller noen  personer som opptrer på Kommisjonens vegne, kan holdes ansvarlig for bruken av informasjonen i denne publikasjonen.</a:t>
            </a:r>
            <a:endParaRPr sz="1800">
              <a:solidFill>
                <a:srgbClr val="595959"/>
              </a:solidFill>
              <a:latin typeface="Libre Baskerville"/>
              <a:ea typeface="Libre Baskerville"/>
              <a:cs typeface="Libre Baskerville"/>
              <a:sym typeface="Libre Baskerville"/>
            </a:endParaRPr>
          </a:p>
        </p:txBody>
      </p:sp>
      <p:pic>
        <p:nvPicPr>
          <p:cNvPr id="540" name="Google Shape;540;p78"/>
          <p:cNvPicPr preferRelativeResize="0"/>
          <p:nvPr/>
        </p:nvPicPr>
        <p:blipFill rotWithShape="1">
          <a:blip r:embed="rId3">
            <a:alphaModFix/>
          </a:blip>
          <a:srcRect/>
          <a:stretch/>
        </p:blipFill>
        <p:spPr>
          <a:xfrm>
            <a:off x="486578" y="422933"/>
            <a:ext cx="3611004" cy="2850285"/>
          </a:xfrm>
          <a:prstGeom prst="rect">
            <a:avLst/>
          </a:prstGeom>
          <a:noFill/>
          <a:ln>
            <a:noFill/>
          </a:ln>
        </p:spPr>
      </p:pic>
      <p:pic>
        <p:nvPicPr>
          <p:cNvPr id="541" name="Google Shape;541;p78"/>
          <p:cNvPicPr preferRelativeResize="0"/>
          <p:nvPr/>
        </p:nvPicPr>
        <p:blipFill>
          <a:blip r:embed="rId4">
            <a:alphaModFix/>
          </a:blip>
          <a:stretch>
            <a:fillRect/>
          </a:stretch>
        </p:blipFill>
        <p:spPr>
          <a:xfrm>
            <a:off x="4401257" y="950050"/>
            <a:ext cx="2200275" cy="19716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1"/>
          <p:cNvSpPr txBox="1">
            <a:spLocks noGrp="1"/>
          </p:cNvSpPr>
          <p:nvPr>
            <p:ph type="title"/>
          </p:nvPr>
        </p:nvSpPr>
        <p:spPr>
          <a:xfrm>
            <a:off x="628650" y="1910403"/>
            <a:ext cx="7886700" cy="1539300"/>
          </a:xfrm>
          <a:prstGeom prst="rect">
            <a:avLst/>
          </a:prstGeom>
          <a:noFill/>
          <a:ln>
            <a:noFill/>
          </a:ln>
        </p:spPr>
        <p:txBody>
          <a:bodyPr spcFirstLastPara="1" wrap="square" lIns="68575" tIns="34275" rIns="68575" bIns="34275" anchor="ctr" anchorCtr="0">
            <a:normAutofit fontScale="90000"/>
          </a:bodyPr>
          <a:lstStyle/>
          <a:p>
            <a:pPr marL="0" lvl="0" indent="0" algn="ctr" rtl="0">
              <a:lnSpc>
                <a:spcPct val="100000"/>
              </a:lnSpc>
              <a:spcBef>
                <a:spcPts val="0"/>
              </a:spcBef>
              <a:spcAft>
                <a:spcPts val="0"/>
              </a:spcAft>
              <a:buClr>
                <a:schemeClr val="dk1"/>
              </a:buClr>
              <a:buSzPct val="30555"/>
              <a:buFont typeface="Arial"/>
              <a:buNone/>
            </a:pPr>
            <a:r>
              <a:rPr lang="en-GB" sz="3600">
                <a:latin typeface="Libre Baskerville"/>
                <a:ea typeface="Libre Baskerville"/>
                <a:cs typeface="Libre Baskerville"/>
                <a:sym typeface="Libre Baskerville"/>
              </a:rPr>
              <a:t>Hvilke nøkkelkonsepter må man forstå før man setter i gang et mentorprogram?</a:t>
            </a:r>
            <a:endParaRPr>
              <a:latin typeface="Libre Baskerville"/>
              <a:ea typeface="Libre Baskerville"/>
              <a:cs typeface="Libre Baskerville"/>
              <a:sym typeface="Libre Baskerville"/>
            </a:endParaRPr>
          </a:p>
        </p:txBody>
      </p:sp>
      <p:sp>
        <p:nvSpPr>
          <p:cNvPr id="189" name="Google Shape;189;p31"/>
          <p:cNvSpPr txBox="1"/>
          <p:nvPr/>
        </p:nvSpPr>
        <p:spPr>
          <a:xfrm flipH="1">
            <a:off x="-152400" y="60475"/>
            <a:ext cx="770100" cy="153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800" b="1">
                <a:solidFill>
                  <a:schemeClr val="dk2"/>
                </a:solidFill>
              </a:rPr>
              <a:t>1</a:t>
            </a:r>
            <a:endParaRPr sz="8800" b="1">
              <a:solidFill>
                <a:schemeClr val="dk2"/>
              </a:solidFill>
            </a:endParaRPr>
          </a:p>
        </p:txBody>
      </p:sp>
      <p:sp>
        <p:nvSpPr>
          <p:cNvPr id="190" name="Google Shape;190;p31"/>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GB"/>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2"/>
          <p:cNvSpPr/>
          <p:nvPr/>
        </p:nvSpPr>
        <p:spPr>
          <a:xfrm>
            <a:off x="198600" y="381300"/>
            <a:ext cx="8746800" cy="4380900"/>
          </a:xfrm>
          <a:prstGeom prst="bracketPair">
            <a:avLst/>
          </a:prstGeom>
          <a:noFill/>
          <a:ln w="38100" cap="flat" cmpd="sng">
            <a:solidFill>
              <a:srgbClr val="F0EAD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6" name="Google Shape;196;p32"/>
          <p:cNvSpPr txBox="1">
            <a:spLocks noGrp="1"/>
          </p:cNvSpPr>
          <p:nvPr>
            <p:ph type="title"/>
          </p:nvPr>
        </p:nvSpPr>
        <p:spPr>
          <a:xfrm>
            <a:off x="2641650" y="632425"/>
            <a:ext cx="38607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b="1">
                <a:latin typeface="Libre Baskerville"/>
                <a:ea typeface="Libre Baskerville"/>
                <a:cs typeface="Libre Baskerville"/>
                <a:sym typeface="Libre Baskerville"/>
              </a:rPr>
              <a:t>Hva er mentoring?</a:t>
            </a:r>
            <a:endParaRPr b="1">
              <a:latin typeface="Libre Baskerville"/>
              <a:ea typeface="Libre Baskerville"/>
              <a:cs typeface="Libre Baskerville"/>
              <a:sym typeface="Libre Baskerville"/>
            </a:endParaRPr>
          </a:p>
        </p:txBody>
      </p:sp>
      <p:sp>
        <p:nvSpPr>
          <p:cNvPr id="197" name="Google Shape;197;p32"/>
          <p:cNvSpPr txBox="1">
            <a:spLocks noGrp="1"/>
          </p:cNvSpPr>
          <p:nvPr>
            <p:ph type="body" idx="1"/>
          </p:nvPr>
        </p:nvSpPr>
        <p:spPr>
          <a:xfrm>
            <a:off x="542850" y="1401325"/>
            <a:ext cx="8058300" cy="3655500"/>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None/>
            </a:pPr>
            <a:r>
              <a:rPr lang="en-GB" sz="1400">
                <a:solidFill>
                  <a:schemeClr val="dk1"/>
                </a:solidFill>
                <a:latin typeface="Libre Baskerville"/>
                <a:ea typeface="Libre Baskerville"/>
                <a:cs typeface="Libre Baskerville"/>
                <a:sym typeface="Libre Baskerville"/>
              </a:rPr>
              <a:t>Det finnes flere definisjoner. For eksempel regnes mentoring vanligvis som “et forhold mellom en </a:t>
            </a:r>
            <a:r>
              <a:rPr lang="en-GB" sz="1400" b="1">
                <a:solidFill>
                  <a:schemeClr val="dk1"/>
                </a:solidFill>
                <a:latin typeface="Libre Baskerville"/>
                <a:ea typeface="Libre Baskerville"/>
                <a:cs typeface="Libre Baskerville"/>
                <a:sym typeface="Libre Baskerville"/>
              </a:rPr>
              <a:t>mer erfaren mentor</a:t>
            </a:r>
            <a:r>
              <a:rPr lang="en-GB" sz="1400">
                <a:solidFill>
                  <a:schemeClr val="dk1"/>
                </a:solidFill>
                <a:latin typeface="Libre Baskerville"/>
                <a:ea typeface="Libre Baskerville"/>
                <a:cs typeface="Libre Baskerville"/>
                <a:sym typeface="Libre Baskerville"/>
              </a:rPr>
              <a:t> og en yngre, </a:t>
            </a:r>
            <a:r>
              <a:rPr lang="en-GB" sz="1400" b="1">
                <a:solidFill>
                  <a:schemeClr val="dk1"/>
                </a:solidFill>
                <a:latin typeface="Libre Baskerville"/>
                <a:ea typeface="Libre Baskerville"/>
                <a:cs typeface="Libre Baskerville"/>
                <a:sym typeface="Libre Baskerville"/>
              </a:rPr>
              <a:t>mindre erfaren protesjé</a:t>
            </a:r>
            <a:r>
              <a:rPr lang="en-GB" sz="1400">
                <a:solidFill>
                  <a:schemeClr val="dk1"/>
                </a:solidFill>
                <a:latin typeface="Libre Baskerville"/>
                <a:ea typeface="Libre Baskerville"/>
                <a:cs typeface="Libre Baskerville"/>
                <a:sym typeface="Libre Baskerville"/>
              </a:rPr>
              <a:t>, med mål om å </a:t>
            </a:r>
            <a:r>
              <a:rPr lang="en-GB" sz="1400" b="1">
                <a:solidFill>
                  <a:schemeClr val="dk1"/>
                </a:solidFill>
                <a:latin typeface="Libre Baskerville"/>
                <a:ea typeface="Libre Baskerville"/>
                <a:cs typeface="Libre Baskerville"/>
                <a:sym typeface="Libre Baskerville"/>
              </a:rPr>
              <a:t>hjelpe og utvikle protesjéens karriere</a:t>
            </a:r>
            <a:r>
              <a:rPr lang="en-GB" sz="1400">
                <a:solidFill>
                  <a:schemeClr val="dk1"/>
                </a:solidFill>
                <a:latin typeface="Libre Baskerville"/>
                <a:ea typeface="Libre Baskerville"/>
                <a:cs typeface="Libre Baskerville"/>
                <a:sym typeface="Libre Baskerville"/>
              </a:rPr>
              <a:t>”. For protesjéen bruker vi ofte begrepet </a:t>
            </a:r>
            <a:endParaRPr sz="1400">
              <a:solidFill>
                <a:schemeClr val="dk1"/>
              </a:solidFill>
              <a:latin typeface="Libre Baskerville"/>
              <a:ea typeface="Libre Baskerville"/>
              <a:cs typeface="Libre Baskerville"/>
              <a:sym typeface="Libre Baskerville"/>
            </a:endParaRPr>
          </a:p>
          <a:p>
            <a:pPr marL="0" lvl="0" indent="0" algn="just" rtl="0">
              <a:spcBef>
                <a:spcPts val="0"/>
              </a:spcBef>
              <a:spcAft>
                <a:spcPts val="0"/>
              </a:spcAft>
              <a:buNone/>
            </a:pPr>
            <a:r>
              <a:rPr lang="en-GB" sz="1400" b="1">
                <a:solidFill>
                  <a:schemeClr val="dk1"/>
                </a:solidFill>
                <a:latin typeface="Libre Baskerville"/>
                <a:ea typeface="Libre Baskerville"/>
                <a:cs typeface="Libre Baskerville"/>
                <a:sym typeface="Libre Baskerville"/>
              </a:rPr>
              <a:t>adept (mentee)</a:t>
            </a:r>
            <a:r>
              <a:rPr lang="en-GB" sz="1400">
                <a:solidFill>
                  <a:schemeClr val="dk1"/>
                </a:solidFill>
                <a:latin typeface="Libre Baskerville"/>
                <a:ea typeface="Libre Baskerville"/>
                <a:cs typeface="Libre Baskerville"/>
                <a:sym typeface="Libre Baskerville"/>
              </a:rPr>
              <a:t>.</a:t>
            </a:r>
            <a:endParaRPr sz="1400">
              <a:solidFill>
                <a:schemeClr val="dk1"/>
              </a:solidFill>
              <a:latin typeface="Libre Baskerville"/>
              <a:ea typeface="Libre Baskerville"/>
              <a:cs typeface="Libre Baskerville"/>
              <a:sym typeface="Libre Baskerville"/>
            </a:endParaRPr>
          </a:p>
          <a:p>
            <a:pPr marL="0" lvl="0" indent="0" algn="just" rtl="0">
              <a:spcBef>
                <a:spcPts val="0"/>
              </a:spcBef>
              <a:spcAft>
                <a:spcPts val="0"/>
              </a:spcAft>
              <a:buNone/>
            </a:pPr>
            <a:endParaRPr sz="1400">
              <a:solidFill>
                <a:schemeClr val="dk1"/>
              </a:solidFill>
              <a:latin typeface="Libre Baskerville"/>
              <a:ea typeface="Libre Baskerville"/>
              <a:cs typeface="Libre Baskerville"/>
              <a:sym typeface="Libre Baskerville"/>
            </a:endParaRPr>
          </a:p>
          <a:p>
            <a:pPr marL="0" lvl="0" indent="0" algn="just" rtl="0">
              <a:spcBef>
                <a:spcPts val="0"/>
              </a:spcBef>
              <a:spcAft>
                <a:spcPts val="0"/>
              </a:spcAft>
              <a:buNone/>
            </a:pPr>
            <a:r>
              <a:rPr lang="en-GB" sz="1400">
                <a:solidFill>
                  <a:schemeClr val="dk1"/>
                </a:solidFill>
                <a:latin typeface="Libre Baskerville"/>
                <a:ea typeface="Libre Baskerville"/>
                <a:cs typeface="Libre Baskerville"/>
                <a:sym typeface="Libre Baskerville"/>
              </a:rPr>
              <a:t>Mentoring kan derimot også sees på i en bredere forstand: </a:t>
            </a:r>
            <a:r>
              <a:rPr lang="en-GB" sz="1400" b="1">
                <a:solidFill>
                  <a:schemeClr val="dk1"/>
                </a:solidFill>
                <a:latin typeface="Libre Baskerville"/>
                <a:ea typeface="Libre Baskerville"/>
                <a:cs typeface="Libre Baskerville"/>
                <a:sym typeface="Libre Baskerville"/>
              </a:rPr>
              <a:t>“Peer mentoring” </a:t>
            </a:r>
            <a:r>
              <a:rPr lang="en-GB" sz="1400">
                <a:solidFill>
                  <a:schemeClr val="dk1"/>
                </a:solidFill>
                <a:latin typeface="Libre Baskerville"/>
                <a:ea typeface="Libre Baskerville"/>
                <a:cs typeface="Libre Baskerville"/>
                <a:sym typeface="Libre Baskerville"/>
              </a:rPr>
              <a:t>har også vist seg å fungere bra, ettersom mentoren er mer relaterbar grunnet en mindre aldersforskjell, noe som kan ha en positiv innvirkning på mentor-adept-forholdet.</a:t>
            </a:r>
            <a:endParaRPr sz="1400">
              <a:solidFill>
                <a:schemeClr val="dk1"/>
              </a:solidFill>
              <a:latin typeface="Libre Baskerville"/>
              <a:ea typeface="Libre Baskerville"/>
              <a:cs typeface="Libre Baskerville"/>
              <a:sym typeface="Libre Baskerville"/>
            </a:endParaRPr>
          </a:p>
          <a:p>
            <a:pPr marL="0" lvl="0" indent="0" algn="just" rtl="0">
              <a:spcBef>
                <a:spcPts val="0"/>
              </a:spcBef>
              <a:spcAft>
                <a:spcPts val="0"/>
              </a:spcAft>
              <a:buNone/>
            </a:pPr>
            <a:endParaRPr sz="1400">
              <a:solidFill>
                <a:schemeClr val="dk1"/>
              </a:solidFill>
              <a:latin typeface="Libre Baskerville"/>
              <a:ea typeface="Libre Baskerville"/>
              <a:cs typeface="Libre Baskerville"/>
              <a:sym typeface="Libre Baskerville"/>
            </a:endParaRPr>
          </a:p>
          <a:p>
            <a:pPr marL="0" lvl="0" indent="0" algn="just" rtl="0">
              <a:spcBef>
                <a:spcPts val="0"/>
              </a:spcBef>
              <a:spcAft>
                <a:spcPts val="0"/>
              </a:spcAft>
              <a:buNone/>
            </a:pPr>
            <a:r>
              <a:rPr lang="en-GB" sz="1400">
                <a:solidFill>
                  <a:schemeClr val="dk1"/>
                </a:solidFill>
                <a:latin typeface="Libre Baskerville"/>
                <a:ea typeface="Libre Baskerville"/>
                <a:cs typeface="Libre Baskerville"/>
                <a:sym typeface="Libre Baskerville"/>
              </a:rPr>
              <a:t>Essensen av mentoring er å </a:t>
            </a:r>
            <a:r>
              <a:rPr lang="en-GB" sz="1400" b="1">
                <a:solidFill>
                  <a:schemeClr val="dk1"/>
                </a:solidFill>
                <a:latin typeface="Libre Baskerville"/>
                <a:ea typeface="Libre Baskerville"/>
                <a:cs typeface="Libre Baskerville"/>
                <a:sym typeface="Libre Baskerville"/>
              </a:rPr>
              <a:t>tilby støtte</a:t>
            </a:r>
            <a:r>
              <a:rPr lang="en-GB" sz="1400">
                <a:solidFill>
                  <a:schemeClr val="dk1"/>
                </a:solidFill>
                <a:latin typeface="Libre Baskerville"/>
                <a:ea typeface="Libre Baskerville"/>
                <a:cs typeface="Libre Baskerville"/>
                <a:sym typeface="Libre Baskerville"/>
              </a:rPr>
              <a:t> til adepten i </a:t>
            </a:r>
            <a:r>
              <a:rPr lang="en-GB" sz="1400" b="1">
                <a:solidFill>
                  <a:schemeClr val="dk1"/>
                </a:solidFill>
                <a:latin typeface="Libre Baskerville"/>
                <a:ea typeface="Libre Baskerville"/>
                <a:cs typeface="Libre Baskerville"/>
                <a:sym typeface="Libre Baskerville"/>
              </a:rPr>
              <a:t>personlig og karrieremessig utvikling</a:t>
            </a:r>
            <a:r>
              <a:rPr lang="en-GB" sz="1400">
                <a:solidFill>
                  <a:schemeClr val="dk1"/>
                </a:solidFill>
                <a:latin typeface="Libre Baskerville"/>
                <a:ea typeface="Libre Baskerville"/>
                <a:cs typeface="Libre Baskerville"/>
                <a:sym typeface="Libre Baskerville"/>
              </a:rPr>
              <a:t>, og er derfor vanligvis en serie guidede samtaler.</a:t>
            </a:r>
            <a:endParaRPr sz="1400" b="1">
              <a:solidFill>
                <a:schemeClr val="dk1"/>
              </a:solidFill>
              <a:latin typeface="Libre Baskerville"/>
              <a:ea typeface="Libre Baskerville"/>
              <a:cs typeface="Libre Baskerville"/>
              <a:sym typeface="Libre Baskerville"/>
            </a:endParaRPr>
          </a:p>
        </p:txBody>
      </p:sp>
      <p:sp>
        <p:nvSpPr>
          <p:cNvPr id="198" name="Google Shape;198;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3"/>
          <p:cNvSpPr/>
          <p:nvPr/>
        </p:nvSpPr>
        <p:spPr>
          <a:xfrm>
            <a:off x="198000" y="381150"/>
            <a:ext cx="8748000" cy="4381200"/>
          </a:xfrm>
          <a:prstGeom prst="bracketPair">
            <a:avLst/>
          </a:prstGeom>
          <a:noFill/>
          <a:ln w="38100" cap="flat" cmpd="sng">
            <a:solidFill>
              <a:srgbClr val="F0EAD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4" name="Google Shape;204;p33"/>
          <p:cNvSpPr txBox="1">
            <a:spLocks noGrp="1"/>
          </p:cNvSpPr>
          <p:nvPr>
            <p:ph type="title"/>
          </p:nvPr>
        </p:nvSpPr>
        <p:spPr>
          <a:xfrm>
            <a:off x="1722850" y="633600"/>
            <a:ext cx="5655000" cy="858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GB" sz="2500" b="1">
                <a:latin typeface="Libre Baskerville"/>
                <a:ea typeface="Libre Baskerville"/>
                <a:cs typeface="Libre Baskerville"/>
                <a:sym typeface="Libre Baskerville"/>
              </a:rPr>
              <a:t>Hva er mentorens rolle?</a:t>
            </a:r>
            <a:endParaRPr sz="2500" b="1">
              <a:latin typeface="Libre Baskerville"/>
              <a:ea typeface="Libre Baskerville"/>
              <a:cs typeface="Libre Baskerville"/>
              <a:sym typeface="Libre Baskerville"/>
            </a:endParaRPr>
          </a:p>
        </p:txBody>
      </p:sp>
      <p:sp>
        <p:nvSpPr>
          <p:cNvPr id="205" name="Google Shape;205;p33"/>
          <p:cNvSpPr txBox="1">
            <a:spLocks noGrp="1"/>
          </p:cNvSpPr>
          <p:nvPr>
            <p:ph type="body" idx="1"/>
          </p:nvPr>
        </p:nvSpPr>
        <p:spPr>
          <a:xfrm>
            <a:off x="521950" y="1400400"/>
            <a:ext cx="8056800" cy="3894600"/>
          </a:xfrm>
          <a:prstGeom prst="rect">
            <a:avLst/>
          </a:prstGeom>
        </p:spPr>
        <p:txBody>
          <a:bodyPr spcFirstLastPara="1" wrap="square" lIns="91425" tIns="91425" rIns="91425" bIns="91425" anchor="t" anchorCtr="0">
            <a:normAutofit/>
          </a:bodyPr>
          <a:lstStyle/>
          <a:p>
            <a:pPr marL="0" lvl="0" indent="0" algn="just" rtl="0">
              <a:lnSpc>
                <a:spcPct val="105000"/>
              </a:lnSpc>
              <a:spcBef>
                <a:spcPts val="0"/>
              </a:spcBef>
              <a:spcAft>
                <a:spcPts val="0"/>
              </a:spcAft>
              <a:buNone/>
            </a:pPr>
            <a:r>
              <a:rPr lang="en-GB" sz="1400">
                <a:solidFill>
                  <a:schemeClr val="dk1"/>
                </a:solidFill>
                <a:latin typeface="Libre Baskerville"/>
                <a:ea typeface="Libre Baskerville"/>
                <a:cs typeface="Libre Baskerville"/>
                <a:sym typeface="Libre Baskerville"/>
              </a:rPr>
              <a:t>Mentorer er </a:t>
            </a:r>
            <a:r>
              <a:rPr lang="en-GB" sz="1400" b="1">
                <a:solidFill>
                  <a:schemeClr val="dk1"/>
                </a:solidFill>
                <a:latin typeface="Libre Baskerville"/>
                <a:ea typeface="Libre Baskerville"/>
                <a:cs typeface="Libre Baskerville"/>
                <a:sym typeface="Libre Baskerville"/>
              </a:rPr>
              <a:t>rådgivere </a:t>
            </a:r>
            <a:r>
              <a:rPr lang="en-GB" sz="1400">
                <a:solidFill>
                  <a:schemeClr val="dk1"/>
                </a:solidFill>
                <a:latin typeface="Libre Baskerville"/>
                <a:ea typeface="Libre Baskerville"/>
                <a:cs typeface="Libre Baskerville"/>
                <a:sym typeface="Libre Baskerville"/>
              </a:rPr>
              <a:t>eller </a:t>
            </a:r>
            <a:r>
              <a:rPr lang="en-GB" sz="1400" b="1">
                <a:solidFill>
                  <a:schemeClr val="dk1"/>
                </a:solidFill>
                <a:latin typeface="Libre Baskerville"/>
                <a:ea typeface="Libre Baskerville"/>
                <a:cs typeface="Libre Baskerville"/>
                <a:sym typeface="Libre Baskerville"/>
              </a:rPr>
              <a:t>fasilitatorer</a:t>
            </a:r>
            <a:r>
              <a:rPr lang="en-GB" sz="1400">
                <a:solidFill>
                  <a:schemeClr val="dk1"/>
                </a:solidFill>
                <a:latin typeface="Libre Baskerville"/>
                <a:ea typeface="Libre Baskerville"/>
                <a:cs typeface="Libre Baskerville"/>
                <a:sym typeface="Libre Baskerville"/>
              </a:rPr>
              <a:t>, ikke veiledere.</a:t>
            </a:r>
            <a:endParaRPr sz="1400">
              <a:solidFill>
                <a:schemeClr val="dk1"/>
              </a:solidFill>
              <a:latin typeface="Libre Baskerville"/>
              <a:ea typeface="Libre Baskerville"/>
              <a:cs typeface="Libre Baskerville"/>
              <a:sym typeface="Libre Baskerville"/>
            </a:endParaRPr>
          </a:p>
          <a:p>
            <a:pPr marL="0" lvl="0" indent="0" algn="just" rtl="0">
              <a:lnSpc>
                <a:spcPct val="105000"/>
              </a:lnSpc>
              <a:spcBef>
                <a:spcPts val="1200"/>
              </a:spcBef>
              <a:spcAft>
                <a:spcPts val="0"/>
              </a:spcAft>
              <a:buNone/>
            </a:pPr>
            <a:r>
              <a:rPr lang="en-GB" sz="1400">
                <a:solidFill>
                  <a:schemeClr val="dk1"/>
                </a:solidFill>
                <a:latin typeface="Libre Baskerville"/>
                <a:ea typeface="Libre Baskerville"/>
                <a:cs typeface="Libre Baskerville"/>
                <a:sym typeface="Libre Baskerville"/>
              </a:rPr>
              <a:t>Deres rolle er å lære om </a:t>
            </a:r>
            <a:r>
              <a:rPr lang="en-GB" sz="1400" b="1">
                <a:solidFill>
                  <a:schemeClr val="dk1"/>
                </a:solidFill>
                <a:latin typeface="Libre Baskerville"/>
                <a:ea typeface="Libre Baskerville"/>
                <a:cs typeface="Libre Baskerville"/>
                <a:sym typeface="Libre Baskerville"/>
              </a:rPr>
              <a:t>adeptens behov</a:t>
            </a:r>
            <a:r>
              <a:rPr lang="en-GB" sz="1400">
                <a:solidFill>
                  <a:schemeClr val="dk1"/>
                </a:solidFill>
                <a:latin typeface="Libre Baskerville"/>
                <a:ea typeface="Libre Baskerville"/>
                <a:cs typeface="Libre Baskerville"/>
                <a:sym typeface="Libre Baskerville"/>
              </a:rPr>
              <a:t>, som kan inkludere karriereutvikling, personlig støtte, praktisk hjelp, osv., og forsøke å gi den hjelpen som trengs for at adepten skal </a:t>
            </a:r>
            <a:r>
              <a:rPr lang="en-GB" sz="1400" b="1">
                <a:solidFill>
                  <a:schemeClr val="dk1"/>
                </a:solidFill>
                <a:latin typeface="Libre Baskerville"/>
                <a:ea typeface="Libre Baskerville"/>
                <a:cs typeface="Libre Baskerville"/>
                <a:sym typeface="Libre Baskerville"/>
              </a:rPr>
              <a:t>vokse og utvikle seg</a:t>
            </a:r>
            <a:r>
              <a:rPr lang="en-GB" sz="1400">
                <a:solidFill>
                  <a:schemeClr val="dk1"/>
                </a:solidFill>
                <a:latin typeface="Libre Baskerville"/>
                <a:ea typeface="Libre Baskerville"/>
                <a:cs typeface="Libre Baskerville"/>
                <a:sym typeface="Libre Baskerville"/>
              </a:rPr>
              <a:t>. </a:t>
            </a:r>
            <a:endParaRPr sz="1400">
              <a:solidFill>
                <a:schemeClr val="dk1"/>
              </a:solidFill>
              <a:latin typeface="Libre Baskerville"/>
              <a:ea typeface="Libre Baskerville"/>
              <a:cs typeface="Libre Baskerville"/>
              <a:sym typeface="Libre Baskerville"/>
            </a:endParaRPr>
          </a:p>
          <a:p>
            <a:pPr marL="0" lvl="0" indent="0" algn="just" rtl="0">
              <a:lnSpc>
                <a:spcPct val="105000"/>
              </a:lnSpc>
              <a:spcBef>
                <a:spcPts val="1200"/>
              </a:spcBef>
              <a:spcAft>
                <a:spcPts val="0"/>
              </a:spcAft>
              <a:buNone/>
            </a:pPr>
            <a:r>
              <a:rPr lang="en-GB" sz="1400">
                <a:solidFill>
                  <a:schemeClr val="dk1"/>
                </a:solidFill>
                <a:latin typeface="Libre Baskerville"/>
                <a:ea typeface="Libre Baskerville"/>
                <a:cs typeface="Libre Baskerville"/>
                <a:sym typeface="Libre Baskerville"/>
              </a:rPr>
              <a:t>Det er mentorprogrammets ansvar å </a:t>
            </a:r>
            <a:r>
              <a:rPr lang="en-GB" sz="1400" b="1">
                <a:solidFill>
                  <a:schemeClr val="dk1"/>
                </a:solidFill>
                <a:latin typeface="Libre Baskerville"/>
                <a:ea typeface="Libre Baskerville"/>
                <a:cs typeface="Libre Baskerville"/>
                <a:sym typeface="Libre Baskerville"/>
              </a:rPr>
              <a:t>trene mentorer</a:t>
            </a:r>
            <a:r>
              <a:rPr lang="en-GB" sz="1400">
                <a:solidFill>
                  <a:schemeClr val="dk1"/>
                </a:solidFill>
                <a:latin typeface="Libre Baskerville"/>
                <a:ea typeface="Libre Baskerville"/>
                <a:cs typeface="Libre Baskerville"/>
                <a:sym typeface="Libre Baskerville"/>
              </a:rPr>
              <a:t> i prosessene, tankesettet og verktøyet, samt å </a:t>
            </a:r>
            <a:r>
              <a:rPr lang="en-GB" sz="1400" b="1">
                <a:solidFill>
                  <a:schemeClr val="dk1"/>
                </a:solidFill>
                <a:latin typeface="Libre Baskerville"/>
                <a:ea typeface="Libre Baskerville"/>
                <a:cs typeface="Libre Baskerville"/>
                <a:sym typeface="Libre Baskerville"/>
              </a:rPr>
              <a:t>skape og kommunisere rammene</a:t>
            </a:r>
            <a:r>
              <a:rPr lang="en-GB" sz="1400">
                <a:solidFill>
                  <a:schemeClr val="dk1"/>
                </a:solidFill>
                <a:latin typeface="Libre Baskerville"/>
                <a:ea typeface="Libre Baskerville"/>
                <a:cs typeface="Libre Baskerville"/>
                <a:sym typeface="Libre Baskerville"/>
              </a:rPr>
              <a:t> (dvs. </a:t>
            </a:r>
            <a:r>
              <a:rPr lang="en-GB" sz="1400" b="1">
                <a:solidFill>
                  <a:schemeClr val="dk1"/>
                </a:solidFill>
                <a:latin typeface="Libre Baskerville"/>
                <a:ea typeface="Libre Baskerville"/>
                <a:cs typeface="Libre Baskerville"/>
                <a:sym typeface="Libre Baskerville"/>
              </a:rPr>
              <a:t>mentorprogrammet</a:t>
            </a:r>
            <a:r>
              <a:rPr lang="en-GB" sz="1400">
                <a:solidFill>
                  <a:schemeClr val="dk1"/>
                </a:solidFill>
                <a:latin typeface="Libre Baskerville"/>
                <a:ea typeface="Libre Baskerville"/>
                <a:cs typeface="Libre Baskerville"/>
                <a:sym typeface="Libre Baskerville"/>
              </a:rPr>
              <a:t>) som mentorene skal operere innenfor. </a:t>
            </a:r>
            <a:endParaRPr sz="1400" b="1">
              <a:solidFill>
                <a:schemeClr val="dk1"/>
              </a:solidFill>
              <a:latin typeface="Libre Baskerville"/>
              <a:ea typeface="Libre Baskerville"/>
              <a:cs typeface="Libre Baskerville"/>
              <a:sym typeface="Libre Baskerville"/>
            </a:endParaRPr>
          </a:p>
          <a:p>
            <a:pPr marL="0" lvl="0" indent="0" algn="just" rtl="0">
              <a:lnSpc>
                <a:spcPct val="105000"/>
              </a:lnSpc>
              <a:spcBef>
                <a:spcPts val="1200"/>
              </a:spcBef>
              <a:spcAft>
                <a:spcPts val="1200"/>
              </a:spcAft>
              <a:buNone/>
            </a:pPr>
            <a:r>
              <a:rPr lang="en-GB" sz="1400">
                <a:solidFill>
                  <a:schemeClr val="dk1"/>
                </a:solidFill>
                <a:latin typeface="Libre Baskerville"/>
                <a:ea typeface="Libre Baskerville"/>
                <a:cs typeface="Libre Baskerville"/>
                <a:sym typeface="Libre Baskerville"/>
              </a:rPr>
              <a:t>For en </a:t>
            </a:r>
            <a:r>
              <a:rPr lang="en-GB" sz="1400" b="1">
                <a:solidFill>
                  <a:schemeClr val="dk1"/>
                </a:solidFill>
                <a:latin typeface="Libre Baskerville"/>
                <a:ea typeface="Libre Baskerville"/>
                <a:cs typeface="Libre Baskerville"/>
                <a:sym typeface="Libre Baskerville"/>
              </a:rPr>
              <a:t>gratis og nedlastbar veiledning til mentoropplæring</a:t>
            </a:r>
            <a:r>
              <a:rPr lang="en-GB" sz="1400">
                <a:solidFill>
                  <a:schemeClr val="dk1"/>
                </a:solidFill>
                <a:latin typeface="Libre Baskerville"/>
                <a:ea typeface="Libre Baskerville"/>
                <a:cs typeface="Libre Baskerville"/>
                <a:sym typeface="Libre Baskerville"/>
              </a:rPr>
              <a:t>, sjekk </a:t>
            </a:r>
            <a:r>
              <a:rPr lang="en-GB" sz="1400" u="sng">
                <a:solidFill>
                  <a:schemeClr val="hlink"/>
                </a:solidFill>
                <a:latin typeface="Libre Baskerville"/>
                <a:ea typeface="Libre Baskerville"/>
                <a:cs typeface="Libre Baskerville"/>
                <a:sym typeface="Libre Baskerville"/>
                <a:hlinkClick r:id="rId3"/>
              </a:rPr>
              <a:t>vår nettside</a:t>
            </a:r>
            <a:r>
              <a:rPr lang="en-GB" sz="1400">
                <a:solidFill>
                  <a:schemeClr val="dk1"/>
                </a:solidFill>
                <a:latin typeface="Libre Baskerville"/>
                <a:ea typeface="Libre Baskerville"/>
                <a:cs typeface="Libre Baskerville"/>
                <a:sym typeface="Libre Baskerville"/>
              </a:rPr>
              <a:t>.</a:t>
            </a:r>
            <a:endParaRPr sz="1400">
              <a:solidFill>
                <a:schemeClr val="dk1"/>
              </a:solidFill>
              <a:latin typeface="Libre Baskerville"/>
              <a:ea typeface="Libre Baskerville"/>
              <a:cs typeface="Libre Baskerville"/>
              <a:sym typeface="Libre Baskerville"/>
            </a:endParaRPr>
          </a:p>
        </p:txBody>
      </p:sp>
      <p:sp>
        <p:nvSpPr>
          <p:cNvPr id="206" name="Google Shape;206;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4"/>
          <p:cNvSpPr/>
          <p:nvPr/>
        </p:nvSpPr>
        <p:spPr>
          <a:xfrm>
            <a:off x="198600" y="201150"/>
            <a:ext cx="8746800" cy="4741200"/>
          </a:xfrm>
          <a:prstGeom prst="bracketPair">
            <a:avLst/>
          </a:prstGeom>
          <a:noFill/>
          <a:ln w="38100" cap="flat" cmpd="sng">
            <a:solidFill>
              <a:srgbClr val="F0EAD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2" name="Google Shape;212;p34"/>
          <p:cNvSpPr txBox="1">
            <a:spLocks noGrp="1"/>
          </p:cNvSpPr>
          <p:nvPr>
            <p:ph type="title"/>
          </p:nvPr>
        </p:nvSpPr>
        <p:spPr>
          <a:xfrm>
            <a:off x="311700" y="633600"/>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b="1">
                <a:latin typeface="Libre Baskerville"/>
                <a:ea typeface="Libre Baskerville"/>
                <a:cs typeface="Libre Baskerville"/>
                <a:sym typeface="Libre Baskerville"/>
              </a:rPr>
              <a:t>Hvem er mentorene og adeptene?</a:t>
            </a:r>
            <a:endParaRPr b="1">
              <a:latin typeface="Libre Baskerville"/>
              <a:ea typeface="Libre Baskerville"/>
              <a:cs typeface="Libre Baskerville"/>
              <a:sym typeface="Libre Baskerville"/>
            </a:endParaRPr>
          </a:p>
        </p:txBody>
      </p:sp>
      <p:sp>
        <p:nvSpPr>
          <p:cNvPr id="213" name="Google Shape;213;p34"/>
          <p:cNvSpPr txBox="1">
            <a:spLocks noGrp="1"/>
          </p:cNvSpPr>
          <p:nvPr>
            <p:ph type="body" idx="1"/>
          </p:nvPr>
        </p:nvSpPr>
        <p:spPr>
          <a:xfrm>
            <a:off x="540300" y="1400400"/>
            <a:ext cx="3999900" cy="3416400"/>
          </a:xfrm>
          <a:prstGeom prst="rect">
            <a:avLst/>
          </a:prstGeom>
        </p:spPr>
        <p:txBody>
          <a:bodyPr spcFirstLastPara="1" wrap="square" lIns="91425" tIns="91425" rIns="91425" bIns="91425" anchor="t" anchorCtr="0">
            <a:normAutofit/>
          </a:bodyPr>
          <a:lstStyle/>
          <a:p>
            <a:pPr marL="0" lvl="0" indent="0" algn="just" rtl="0">
              <a:lnSpc>
                <a:spcPct val="110000"/>
              </a:lnSpc>
              <a:spcBef>
                <a:spcPts val="0"/>
              </a:spcBef>
              <a:spcAft>
                <a:spcPts val="0"/>
              </a:spcAft>
              <a:buNone/>
            </a:pPr>
            <a:r>
              <a:rPr lang="en-GB" b="1">
                <a:solidFill>
                  <a:schemeClr val="dk1"/>
                </a:solidFill>
                <a:latin typeface="Libre Baskerville"/>
                <a:ea typeface="Libre Baskerville"/>
                <a:cs typeface="Libre Baskerville"/>
                <a:sym typeface="Libre Baskerville"/>
              </a:rPr>
              <a:t>Mentorer kan være:</a:t>
            </a:r>
            <a:endParaRPr b="1">
              <a:solidFill>
                <a:schemeClr val="dk1"/>
              </a:solidFill>
              <a:latin typeface="Libre Baskerville"/>
              <a:ea typeface="Libre Baskerville"/>
              <a:cs typeface="Libre Baskerville"/>
              <a:sym typeface="Libre Baskerville"/>
            </a:endParaRPr>
          </a:p>
          <a:p>
            <a:pPr marL="457200" lvl="0" indent="-317500" algn="just" rtl="0">
              <a:lnSpc>
                <a:spcPct val="110000"/>
              </a:lnSpc>
              <a:spcBef>
                <a:spcPts val="1200"/>
              </a:spcBef>
              <a:spcAft>
                <a:spcPts val="0"/>
              </a:spcAft>
              <a:buClr>
                <a:schemeClr val="dk1"/>
              </a:buClr>
              <a:buSzPts val="1400"/>
              <a:buFont typeface="Libre Baskerville"/>
              <a:buChar char="-"/>
            </a:pPr>
            <a:r>
              <a:rPr lang="en-GB">
                <a:solidFill>
                  <a:schemeClr val="dk1"/>
                </a:solidFill>
                <a:latin typeface="Libre Baskerville"/>
                <a:ea typeface="Libre Baskerville"/>
                <a:cs typeface="Libre Baskerville"/>
                <a:sym typeface="Libre Baskerville"/>
              </a:rPr>
              <a:t>Professorer</a:t>
            </a:r>
            <a:endParaRPr>
              <a:solidFill>
                <a:schemeClr val="dk1"/>
              </a:solidFill>
              <a:latin typeface="Libre Baskerville"/>
              <a:ea typeface="Libre Baskerville"/>
              <a:cs typeface="Libre Baskerville"/>
              <a:sym typeface="Libre Baskerville"/>
            </a:endParaRPr>
          </a:p>
          <a:p>
            <a:pPr marL="457200" lvl="0" indent="-317500" algn="just" rtl="0">
              <a:lnSpc>
                <a:spcPct val="110000"/>
              </a:lnSpc>
              <a:spcBef>
                <a:spcPts val="0"/>
              </a:spcBef>
              <a:spcAft>
                <a:spcPts val="0"/>
              </a:spcAft>
              <a:buClr>
                <a:schemeClr val="dk1"/>
              </a:buClr>
              <a:buSzPts val="1400"/>
              <a:buFont typeface="Libre Baskerville"/>
              <a:buChar char="-"/>
            </a:pPr>
            <a:r>
              <a:rPr lang="en-GB">
                <a:solidFill>
                  <a:schemeClr val="dk1"/>
                </a:solidFill>
                <a:latin typeface="Libre Baskerville"/>
                <a:ea typeface="Libre Baskerville"/>
                <a:cs typeface="Libre Baskerville"/>
                <a:sym typeface="Libre Baskerville"/>
              </a:rPr>
              <a:t>Eksperter innen feltet</a:t>
            </a:r>
            <a:endParaRPr>
              <a:solidFill>
                <a:schemeClr val="dk1"/>
              </a:solidFill>
              <a:latin typeface="Libre Baskerville"/>
              <a:ea typeface="Libre Baskerville"/>
              <a:cs typeface="Libre Baskerville"/>
              <a:sym typeface="Libre Baskerville"/>
            </a:endParaRPr>
          </a:p>
          <a:p>
            <a:pPr marL="457200" lvl="0" indent="-317500" algn="just" rtl="0">
              <a:lnSpc>
                <a:spcPct val="110000"/>
              </a:lnSpc>
              <a:spcBef>
                <a:spcPts val="0"/>
              </a:spcBef>
              <a:spcAft>
                <a:spcPts val="0"/>
              </a:spcAft>
              <a:buClr>
                <a:schemeClr val="dk1"/>
              </a:buClr>
              <a:buSzPts val="1400"/>
              <a:buFont typeface="Libre Baskerville"/>
              <a:buChar char="-"/>
            </a:pPr>
            <a:r>
              <a:rPr lang="en-GB">
                <a:solidFill>
                  <a:schemeClr val="dk1"/>
                </a:solidFill>
                <a:latin typeface="Libre Baskerville"/>
                <a:ea typeface="Libre Baskerville"/>
                <a:cs typeface="Libre Baskerville"/>
                <a:sym typeface="Libre Baskerville"/>
              </a:rPr>
              <a:t>Personer i ledende stillinger i industrien</a:t>
            </a:r>
            <a:endParaRPr>
              <a:solidFill>
                <a:schemeClr val="dk1"/>
              </a:solidFill>
              <a:latin typeface="Libre Baskerville"/>
              <a:ea typeface="Libre Baskerville"/>
              <a:cs typeface="Libre Baskerville"/>
              <a:sym typeface="Libre Baskerville"/>
            </a:endParaRPr>
          </a:p>
          <a:p>
            <a:pPr marL="457200" lvl="0" indent="-317500" algn="just" rtl="0">
              <a:lnSpc>
                <a:spcPct val="110000"/>
              </a:lnSpc>
              <a:spcBef>
                <a:spcPts val="0"/>
              </a:spcBef>
              <a:spcAft>
                <a:spcPts val="0"/>
              </a:spcAft>
              <a:buClr>
                <a:schemeClr val="dk1"/>
              </a:buClr>
              <a:buSzPts val="1400"/>
              <a:buFont typeface="Libre Baskerville"/>
              <a:buChar char="-"/>
            </a:pPr>
            <a:r>
              <a:rPr lang="en-GB">
                <a:solidFill>
                  <a:schemeClr val="dk1"/>
                </a:solidFill>
                <a:latin typeface="Libre Baskerville"/>
                <a:ea typeface="Libre Baskerville"/>
                <a:cs typeface="Libre Baskerville"/>
                <a:sym typeface="Libre Baskerville"/>
              </a:rPr>
              <a:t>Bachelorstudenter</a:t>
            </a:r>
            <a:endParaRPr>
              <a:solidFill>
                <a:schemeClr val="dk1"/>
              </a:solidFill>
              <a:latin typeface="Libre Baskerville"/>
              <a:ea typeface="Libre Baskerville"/>
              <a:cs typeface="Libre Baskerville"/>
              <a:sym typeface="Libre Baskerville"/>
            </a:endParaRPr>
          </a:p>
          <a:p>
            <a:pPr marL="457200" lvl="0" indent="-317500" algn="just" rtl="0">
              <a:lnSpc>
                <a:spcPct val="110000"/>
              </a:lnSpc>
              <a:spcBef>
                <a:spcPts val="0"/>
              </a:spcBef>
              <a:spcAft>
                <a:spcPts val="0"/>
              </a:spcAft>
              <a:buClr>
                <a:schemeClr val="dk1"/>
              </a:buClr>
              <a:buSzPts val="1400"/>
              <a:buFont typeface="Libre Baskerville"/>
              <a:buChar char="-"/>
            </a:pPr>
            <a:r>
              <a:rPr lang="en-GB">
                <a:solidFill>
                  <a:schemeClr val="dk1"/>
                </a:solidFill>
                <a:latin typeface="Libre Baskerville"/>
                <a:ea typeface="Libre Baskerville"/>
                <a:cs typeface="Libre Baskerville"/>
                <a:sym typeface="Libre Baskerville"/>
              </a:rPr>
              <a:t>PhD-studenter</a:t>
            </a:r>
            <a:endParaRPr>
              <a:solidFill>
                <a:schemeClr val="dk1"/>
              </a:solidFill>
              <a:latin typeface="Libre Baskerville"/>
              <a:ea typeface="Libre Baskerville"/>
              <a:cs typeface="Libre Baskerville"/>
              <a:sym typeface="Libre Baskerville"/>
            </a:endParaRPr>
          </a:p>
          <a:p>
            <a:pPr marL="457200" lvl="0" indent="-317500" algn="just" rtl="0">
              <a:lnSpc>
                <a:spcPct val="110000"/>
              </a:lnSpc>
              <a:spcBef>
                <a:spcPts val="0"/>
              </a:spcBef>
              <a:spcAft>
                <a:spcPts val="0"/>
              </a:spcAft>
              <a:buClr>
                <a:schemeClr val="dk1"/>
              </a:buClr>
              <a:buSzPts val="1400"/>
              <a:buFont typeface="Libre Baskerville"/>
              <a:buChar char="-"/>
            </a:pPr>
            <a:r>
              <a:rPr lang="en-GB">
                <a:solidFill>
                  <a:schemeClr val="dk1"/>
                </a:solidFill>
                <a:latin typeface="Libre Baskerville"/>
                <a:ea typeface="Libre Baskerville"/>
                <a:cs typeface="Libre Baskerville"/>
                <a:sym typeface="Libre Baskerville"/>
              </a:rPr>
              <a:t>Jevnaldrende</a:t>
            </a:r>
            <a:endParaRPr>
              <a:solidFill>
                <a:schemeClr val="dk1"/>
              </a:solidFill>
              <a:latin typeface="Libre Baskerville"/>
              <a:ea typeface="Libre Baskerville"/>
              <a:cs typeface="Libre Baskerville"/>
              <a:sym typeface="Libre Baskerville"/>
            </a:endParaRPr>
          </a:p>
          <a:p>
            <a:pPr marL="0" lvl="0" indent="0" algn="just" rtl="0">
              <a:lnSpc>
                <a:spcPct val="110000"/>
              </a:lnSpc>
              <a:spcBef>
                <a:spcPts val="1200"/>
              </a:spcBef>
              <a:spcAft>
                <a:spcPts val="1200"/>
              </a:spcAft>
              <a:buNone/>
            </a:pPr>
            <a:r>
              <a:rPr lang="en-GB">
                <a:solidFill>
                  <a:schemeClr val="dk1"/>
                </a:solidFill>
                <a:latin typeface="Libre Baskerville"/>
                <a:ea typeface="Libre Baskerville"/>
                <a:cs typeface="Libre Baskerville"/>
                <a:sym typeface="Libre Baskerville"/>
              </a:rPr>
              <a:t>En mentor trenger ikke å ha nøyaktig samme ekspertise som adepten. Deres rolle er å tilrettelegge for adepten, både profesjonelt og/eller personlig.</a:t>
            </a:r>
            <a:endParaRPr>
              <a:solidFill>
                <a:schemeClr val="dk1"/>
              </a:solidFill>
              <a:latin typeface="Libre Baskerville"/>
              <a:ea typeface="Libre Baskerville"/>
              <a:cs typeface="Libre Baskerville"/>
              <a:sym typeface="Libre Baskerville"/>
            </a:endParaRPr>
          </a:p>
        </p:txBody>
      </p:sp>
      <p:sp>
        <p:nvSpPr>
          <p:cNvPr id="214" name="Google Shape;214;p34"/>
          <p:cNvSpPr txBox="1">
            <a:spLocks noGrp="1"/>
          </p:cNvSpPr>
          <p:nvPr>
            <p:ph type="body" idx="2"/>
          </p:nvPr>
        </p:nvSpPr>
        <p:spPr>
          <a:xfrm>
            <a:off x="4832400" y="1400400"/>
            <a:ext cx="3999900" cy="3416400"/>
          </a:xfrm>
          <a:prstGeom prst="rect">
            <a:avLst/>
          </a:prstGeom>
        </p:spPr>
        <p:txBody>
          <a:bodyPr spcFirstLastPara="1" wrap="square" lIns="91425" tIns="91425" rIns="91425" bIns="91425" anchor="t" anchorCtr="0">
            <a:normAutofit/>
          </a:bodyPr>
          <a:lstStyle/>
          <a:p>
            <a:pPr marL="0" lvl="0" indent="0" algn="just" rtl="0">
              <a:lnSpc>
                <a:spcPct val="110000"/>
              </a:lnSpc>
              <a:spcBef>
                <a:spcPts val="0"/>
              </a:spcBef>
              <a:spcAft>
                <a:spcPts val="0"/>
              </a:spcAft>
              <a:buNone/>
            </a:pPr>
            <a:r>
              <a:rPr lang="en-GB" b="1">
                <a:solidFill>
                  <a:schemeClr val="dk1"/>
                </a:solidFill>
                <a:latin typeface="Libre Baskerville"/>
                <a:ea typeface="Libre Baskerville"/>
                <a:cs typeface="Libre Baskerville"/>
                <a:sym typeface="Libre Baskerville"/>
              </a:rPr>
              <a:t>Adepter kan være … </a:t>
            </a:r>
            <a:r>
              <a:rPr lang="en-GB">
                <a:solidFill>
                  <a:schemeClr val="dk1"/>
                </a:solidFill>
                <a:latin typeface="Libre Baskerville"/>
                <a:ea typeface="Libre Baskerville"/>
                <a:cs typeface="Libre Baskerville"/>
                <a:sym typeface="Libre Baskerville"/>
              </a:rPr>
              <a:t>hvem som helst! Men er ofte personer som er tidlig i karrieren eller som gjør et karriereskifte:</a:t>
            </a:r>
            <a:endParaRPr>
              <a:solidFill>
                <a:schemeClr val="dk1"/>
              </a:solidFill>
              <a:latin typeface="Libre Baskerville"/>
              <a:ea typeface="Libre Baskerville"/>
              <a:cs typeface="Libre Baskerville"/>
              <a:sym typeface="Libre Baskerville"/>
            </a:endParaRPr>
          </a:p>
          <a:p>
            <a:pPr marL="457200" lvl="0" indent="-317500" algn="just" rtl="0">
              <a:lnSpc>
                <a:spcPct val="110000"/>
              </a:lnSpc>
              <a:spcBef>
                <a:spcPts val="1200"/>
              </a:spcBef>
              <a:spcAft>
                <a:spcPts val="0"/>
              </a:spcAft>
              <a:buClr>
                <a:schemeClr val="dk1"/>
              </a:buClr>
              <a:buSzPts val="1400"/>
              <a:buFont typeface="Libre Baskerville"/>
              <a:buChar char="-"/>
            </a:pPr>
            <a:r>
              <a:rPr lang="en-GB">
                <a:solidFill>
                  <a:schemeClr val="dk1"/>
                </a:solidFill>
                <a:latin typeface="Libre Baskerville"/>
                <a:ea typeface="Libre Baskerville"/>
                <a:cs typeface="Libre Baskerville"/>
                <a:sym typeface="Libre Baskerville"/>
              </a:rPr>
              <a:t>Bachelorstudenter</a:t>
            </a:r>
            <a:endParaRPr>
              <a:solidFill>
                <a:schemeClr val="dk1"/>
              </a:solidFill>
              <a:latin typeface="Libre Baskerville"/>
              <a:ea typeface="Libre Baskerville"/>
              <a:cs typeface="Libre Baskerville"/>
              <a:sym typeface="Libre Baskerville"/>
            </a:endParaRPr>
          </a:p>
          <a:p>
            <a:pPr marL="457200" lvl="0" indent="-317500" algn="just" rtl="0">
              <a:lnSpc>
                <a:spcPct val="110000"/>
              </a:lnSpc>
              <a:spcBef>
                <a:spcPts val="0"/>
              </a:spcBef>
              <a:spcAft>
                <a:spcPts val="0"/>
              </a:spcAft>
              <a:buClr>
                <a:schemeClr val="dk1"/>
              </a:buClr>
              <a:buSzPts val="1400"/>
              <a:buFont typeface="Libre Baskerville"/>
              <a:buChar char="-"/>
            </a:pPr>
            <a:r>
              <a:rPr lang="en-GB">
                <a:solidFill>
                  <a:schemeClr val="dk1"/>
                </a:solidFill>
                <a:latin typeface="Libre Baskerville"/>
                <a:ea typeface="Libre Baskerville"/>
                <a:cs typeface="Libre Baskerville"/>
                <a:sym typeface="Libre Baskerville"/>
              </a:rPr>
              <a:t>Masterstudenter</a:t>
            </a:r>
            <a:endParaRPr>
              <a:solidFill>
                <a:schemeClr val="dk1"/>
              </a:solidFill>
              <a:latin typeface="Libre Baskerville"/>
              <a:ea typeface="Libre Baskerville"/>
              <a:cs typeface="Libre Baskerville"/>
              <a:sym typeface="Libre Baskerville"/>
            </a:endParaRPr>
          </a:p>
          <a:p>
            <a:pPr marL="457200" lvl="0" indent="-317500" algn="just" rtl="0">
              <a:lnSpc>
                <a:spcPct val="110000"/>
              </a:lnSpc>
              <a:spcBef>
                <a:spcPts val="0"/>
              </a:spcBef>
              <a:spcAft>
                <a:spcPts val="0"/>
              </a:spcAft>
              <a:buClr>
                <a:schemeClr val="dk1"/>
              </a:buClr>
              <a:buSzPts val="1400"/>
              <a:buFont typeface="Libre Baskerville"/>
              <a:buChar char="-"/>
            </a:pPr>
            <a:r>
              <a:rPr lang="en-GB">
                <a:solidFill>
                  <a:schemeClr val="dk1"/>
                </a:solidFill>
                <a:latin typeface="Libre Baskerville"/>
                <a:ea typeface="Libre Baskerville"/>
                <a:cs typeface="Libre Baskerville"/>
                <a:sym typeface="Libre Baskerville"/>
              </a:rPr>
              <a:t>PhD-studenter</a:t>
            </a:r>
            <a:endParaRPr>
              <a:solidFill>
                <a:schemeClr val="dk1"/>
              </a:solidFill>
              <a:latin typeface="Libre Baskerville"/>
              <a:ea typeface="Libre Baskerville"/>
              <a:cs typeface="Libre Baskerville"/>
              <a:sym typeface="Libre Baskerville"/>
            </a:endParaRPr>
          </a:p>
          <a:p>
            <a:pPr marL="457200" lvl="0" indent="-317500" algn="just" rtl="0">
              <a:lnSpc>
                <a:spcPct val="110000"/>
              </a:lnSpc>
              <a:spcBef>
                <a:spcPts val="0"/>
              </a:spcBef>
              <a:spcAft>
                <a:spcPts val="0"/>
              </a:spcAft>
              <a:buClr>
                <a:schemeClr val="dk1"/>
              </a:buClr>
              <a:buSzPts val="1400"/>
              <a:buFont typeface="Libre Baskerville"/>
              <a:buChar char="-"/>
            </a:pPr>
            <a:r>
              <a:rPr lang="en-GB">
                <a:solidFill>
                  <a:schemeClr val="dk1"/>
                </a:solidFill>
                <a:latin typeface="Libre Baskerville"/>
                <a:ea typeface="Libre Baskerville"/>
                <a:cs typeface="Libre Baskerville"/>
                <a:sym typeface="Libre Baskerville"/>
              </a:rPr>
              <a:t>Karriereskiftere</a:t>
            </a:r>
            <a:endParaRPr>
              <a:solidFill>
                <a:schemeClr val="dk1"/>
              </a:solidFill>
              <a:latin typeface="Libre Baskerville"/>
              <a:ea typeface="Libre Baskerville"/>
              <a:cs typeface="Libre Baskerville"/>
              <a:sym typeface="Libre Baskerville"/>
            </a:endParaRPr>
          </a:p>
          <a:p>
            <a:pPr marL="457200" lvl="0" indent="-317500" algn="just" rtl="0">
              <a:lnSpc>
                <a:spcPct val="110000"/>
              </a:lnSpc>
              <a:spcBef>
                <a:spcPts val="0"/>
              </a:spcBef>
              <a:spcAft>
                <a:spcPts val="0"/>
              </a:spcAft>
              <a:buClr>
                <a:schemeClr val="dk1"/>
              </a:buClr>
              <a:buSzPts val="1400"/>
              <a:buFont typeface="Libre Baskerville"/>
              <a:buChar char="-"/>
            </a:pPr>
            <a:r>
              <a:rPr lang="en-GB">
                <a:solidFill>
                  <a:schemeClr val="dk1"/>
                </a:solidFill>
                <a:latin typeface="Libre Baskerville"/>
                <a:ea typeface="Libre Baskerville"/>
                <a:cs typeface="Libre Baskerville"/>
                <a:sym typeface="Libre Baskerville"/>
              </a:rPr>
              <a:t>Personer som jobber i industrien</a:t>
            </a:r>
            <a:endParaRPr>
              <a:solidFill>
                <a:schemeClr val="dk1"/>
              </a:solidFill>
              <a:latin typeface="Libre Baskerville"/>
              <a:ea typeface="Libre Baskerville"/>
              <a:cs typeface="Libre Baskerville"/>
              <a:sym typeface="Libre Baskerville"/>
            </a:endParaRPr>
          </a:p>
          <a:p>
            <a:pPr marL="457200" lvl="0" indent="-317500" algn="just" rtl="0">
              <a:lnSpc>
                <a:spcPct val="110000"/>
              </a:lnSpc>
              <a:spcBef>
                <a:spcPts val="0"/>
              </a:spcBef>
              <a:spcAft>
                <a:spcPts val="0"/>
              </a:spcAft>
              <a:buClr>
                <a:schemeClr val="dk1"/>
              </a:buClr>
              <a:buSzPts val="1400"/>
              <a:buFont typeface="Libre Baskerville"/>
              <a:buChar char="-"/>
            </a:pPr>
            <a:r>
              <a:rPr lang="en-GB">
                <a:solidFill>
                  <a:schemeClr val="dk1"/>
                </a:solidFill>
                <a:latin typeface="Libre Baskerville"/>
                <a:ea typeface="Libre Baskerville"/>
                <a:cs typeface="Libre Baskerville"/>
                <a:sym typeface="Libre Baskerville"/>
              </a:rPr>
              <a:t>Personer som ønsker forfremmelse</a:t>
            </a:r>
            <a:endParaRPr>
              <a:solidFill>
                <a:schemeClr val="dk1"/>
              </a:solidFill>
              <a:latin typeface="Libre Baskerville"/>
              <a:ea typeface="Libre Baskerville"/>
              <a:cs typeface="Libre Baskerville"/>
              <a:sym typeface="Libre Baskerville"/>
            </a:endParaRPr>
          </a:p>
          <a:p>
            <a:pPr marL="0" lvl="0" indent="0" algn="just" rtl="0">
              <a:lnSpc>
                <a:spcPct val="110000"/>
              </a:lnSpc>
              <a:spcBef>
                <a:spcPts val="1200"/>
              </a:spcBef>
              <a:spcAft>
                <a:spcPts val="1200"/>
              </a:spcAft>
              <a:buNone/>
            </a:pPr>
            <a:r>
              <a:rPr lang="en-GB">
                <a:solidFill>
                  <a:schemeClr val="dk1"/>
                </a:solidFill>
                <a:latin typeface="Libre Baskerville"/>
                <a:ea typeface="Libre Baskerville"/>
                <a:cs typeface="Libre Baskerville"/>
                <a:sym typeface="Libre Baskerville"/>
              </a:rPr>
              <a:t>Alle kan dra nytte av mentoring. Det er verdifullt å få tilbakemelding og veiledning fra en annen person.</a:t>
            </a:r>
            <a:endParaRPr>
              <a:solidFill>
                <a:schemeClr val="dk1"/>
              </a:solidFill>
              <a:latin typeface="Libre Baskerville"/>
              <a:ea typeface="Libre Baskerville"/>
              <a:cs typeface="Libre Baskerville"/>
              <a:sym typeface="Libre Baskerville"/>
            </a:endParaRPr>
          </a:p>
        </p:txBody>
      </p:sp>
      <p:sp>
        <p:nvSpPr>
          <p:cNvPr id="215" name="Google Shape;215;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26d5557-ffec-4bc0-bac4-548277ebd822">
      <Terms xmlns="http://schemas.microsoft.com/office/infopath/2007/PartnerControls"/>
    </lcf76f155ced4ddcb4097134ff3c332f>
    <TaxCatchAll xmlns="68f3a8db-6d02-4bed-b2bb-63a8988cb1f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4CEFC83170F0242833523AC653364C0" ma:contentTypeVersion="18" ma:contentTypeDescription="Create a new document." ma:contentTypeScope="" ma:versionID="6491f21f312fa3c6bffa8968eedc29d2">
  <xsd:schema xmlns:xsd="http://www.w3.org/2001/XMLSchema" xmlns:xs="http://www.w3.org/2001/XMLSchema" xmlns:p="http://schemas.microsoft.com/office/2006/metadata/properties" xmlns:ns2="526d5557-ffec-4bc0-bac4-548277ebd822" xmlns:ns3="68f3a8db-6d02-4bed-b2bb-63a8988cb1f3" targetNamespace="http://schemas.microsoft.com/office/2006/metadata/properties" ma:root="true" ma:fieldsID="36095401c36baa927e6d8281d429a001" ns2:_="" ns3:_="">
    <xsd:import namespace="526d5557-ffec-4bc0-bac4-548277ebd822"/>
    <xsd:import namespace="68f3a8db-6d02-4bed-b2bb-63a8988cb1f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CR"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6d5557-ffec-4bc0-bac4-548277ebd8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e7bc199-5fe5-462f-a3d8-26f806c1f49a"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8f3a8db-6d02-4bed-b2bb-63a8988cb1f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d960bf1-d943-4005-9169-a251e2ee37f5}" ma:internalName="TaxCatchAll" ma:showField="CatchAllData" ma:web="68f3a8db-6d02-4bed-b2bb-63a8988cb1f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8FA067C-99C9-4632-9E9E-CB4A33E3DEF0}">
  <ds:schemaRefs>
    <ds:schemaRef ds:uri="http://schemas.microsoft.com/sharepoint/v3/contenttype/forms"/>
  </ds:schemaRefs>
</ds:datastoreItem>
</file>

<file path=customXml/itemProps2.xml><?xml version="1.0" encoding="utf-8"?>
<ds:datastoreItem xmlns:ds="http://schemas.openxmlformats.org/officeDocument/2006/customXml" ds:itemID="{D8E93820-17C5-4FE5-B12E-448A3BD25339}">
  <ds:schemaRefs>
    <ds:schemaRef ds:uri="http://schemas.microsoft.com/office/2006/metadata/properties"/>
    <ds:schemaRef ds:uri="http://schemas.microsoft.com/office/infopath/2007/PartnerControls"/>
    <ds:schemaRef ds:uri="526d5557-ffec-4bc0-bac4-548277ebd822"/>
    <ds:schemaRef ds:uri="68f3a8db-6d02-4bed-b2bb-63a8988cb1f3"/>
  </ds:schemaRefs>
</ds:datastoreItem>
</file>

<file path=customXml/itemProps3.xml><?xml version="1.0" encoding="utf-8"?>
<ds:datastoreItem xmlns:ds="http://schemas.openxmlformats.org/officeDocument/2006/customXml" ds:itemID="{5C886C8F-8004-4170-B893-91381C3AB0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6d5557-ffec-4bc0-bac4-548277ebd822"/>
    <ds:schemaRef ds:uri="68f3a8db-6d02-4bed-b2bb-63a8988cb1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53</Slides>
  <Notes>53</Notes>
  <HiddenSlides>0</HiddenSlides>
  <ScaleCrop>false</ScaleCrop>
  <HeadingPairs>
    <vt:vector size="4" baseType="variant">
      <vt:variant>
        <vt:lpstr>Theme</vt:lpstr>
      </vt:variant>
      <vt:variant>
        <vt:i4>2</vt:i4>
      </vt:variant>
      <vt:variant>
        <vt:lpstr>Slide Titles</vt:lpstr>
      </vt:variant>
      <vt:variant>
        <vt:i4>53</vt:i4>
      </vt:variant>
    </vt:vector>
  </HeadingPairs>
  <TitlesOfParts>
    <vt:vector size="55" baseType="lpstr">
      <vt:lpstr>Simple Light</vt:lpstr>
      <vt:lpstr>Office Theme</vt:lpstr>
      <vt:lpstr>Veiledning for å sette i gang et mentorprogram for kvinner i realfag</vt:lpstr>
      <vt:lpstr>PowerPoint Presentation</vt:lpstr>
      <vt:lpstr>Denne veiledningen er laget for universitetsansatte som er interessert i å sette i gang eller relansere et mentorprogram for kvinner, spesielt studenter, i mannsdominerte MNT-felt (Matte, Naturvitenskap og Teknologi). Innenfor rammene til Women STEM Up prosjektet, ble veiledningen designet spesifikt for våre partneruniversiteter, men kan brukes av alle.  Mentoring har vist seg å være en nøkkelfaktor for suksess for marginaliserte grupper innenfor MNT. Spesielt for kvinner har det vist seg å fungere som en fasilitator for å gå inn og bli værende i MNT-felt.  Mentoring kan brukes både til rekruttering og for å beholde kvinner gjennom hele utdannings- og karriereløpet.</vt:lpstr>
      <vt:lpstr>Innhold</vt:lpstr>
      <vt:lpstr>Hva vil du lære i denne veiledningen?</vt:lpstr>
      <vt:lpstr>Hvilke nøkkelkonsepter må man forstå før man setter i gang et mentorprogram?</vt:lpstr>
      <vt:lpstr>Hva er mentoring?</vt:lpstr>
      <vt:lpstr>Hva er mentorens rolle?</vt:lpstr>
      <vt:lpstr>Hvem er mentorene og adeptene?</vt:lpstr>
      <vt:lpstr>Mentorer og rollemodeller</vt:lpstr>
      <vt:lpstr>PowerPoint Presentation</vt:lpstr>
      <vt:lpstr>Hvordan lykkes med å sette og kommunisere forventninger til mentorprogrammet ditt?</vt:lpstr>
      <vt:lpstr>Å sette forventninger</vt:lpstr>
      <vt:lpstr>Hvorfor er dette viktig?</vt:lpstr>
      <vt:lpstr>MERK: For å støtte denne veiledningen har vi laget en serie med opplæringsvideoer for å hjelpe deg vurdere de ulike aspektene ved å sette i gang et mentorprogram for kvinner i MNT-studier. Disse videoene er lenket gjennom denne veiledningen, hvor den første er på neste lysbilde! NB: Alle videoene er på engelsk</vt:lpstr>
      <vt:lpstr>PowerPoint Presentation</vt:lpstr>
      <vt:lpstr>Hvilke metoder kan brukes for å matche mentorer og adepter for å øke sjansen for vellykkede matcher?</vt:lpstr>
      <vt:lpstr>Hovedpunkter som bør vurderes</vt:lpstr>
      <vt:lpstr>Hvorfor er dette viktig?</vt:lpstr>
      <vt:lpstr>PowerPoint Presentation</vt:lpstr>
      <vt:lpstr>Hvor lenge og hvor ofte bør mentorer og adepter møtes?</vt:lpstr>
      <vt:lpstr>Hovedpunkter som bør vurderes</vt:lpstr>
      <vt:lpstr>Hvorfor er dette viktig?</vt:lpstr>
      <vt:lpstr>PowerPoint Presentation</vt:lpstr>
      <vt:lpstr>Hva er fordelene med individuell vs gruppementoring?</vt:lpstr>
      <vt:lpstr>Hovedpunkter som bør vurderes</vt:lpstr>
      <vt:lpstr>Hvorfor er dette viktig?</vt:lpstr>
      <vt:lpstr>PowerPoint Presentation</vt:lpstr>
      <vt:lpstr>Hva er fordelene med nettbasert vs fysisk mentoring?</vt:lpstr>
      <vt:lpstr>Hovedpunkter som bør vurderes</vt:lpstr>
      <vt:lpstr>Hvorfor er dette viktig?</vt:lpstr>
      <vt:lpstr>PowerPoint Presentation</vt:lpstr>
      <vt:lpstr>Hvilke egenskaper bør en mentor ha?</vt:lpstr>
      <vt:lpstr>Hovedpunkter som bør vurderes </vt:lpstr>
      <vt:lpstr>Hvorfor er dette viktig?</vt:lpstr>
      <vt:lpstr>PowerPoint Presentation</vt:lpstr>
      <vt:lpstr>Hva er fordelene med å drive et mentorprogram? </vt:lpstr>
      <vt:lpstr>Hvorfor er det en fordel?</vt:lpstr>
      <vt:lpstr>PowerPoint Presentation</vt:lpstr>
      <vt:lpstr>Hva sier adepter og mentorer om sine erfaringer?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Denne veiledningen var laget basert på vitenskapelig forskning som omfatter systematiske litteraturstudier og fokusgruppeintervjuer, sammen med partners mentorpraksiser, innenfor rammene av Erasmus+ prosjektet Women STEM Up. Se referansene på de neste sidene.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modified xsi:type="dcterms:W3CDTF">2025-01-31T12:34:17Z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0x01010094CEFC83170F0242833523AC653364C0</vt:lpwstr>
  </property>
</Properties>
</file>