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4"/>
    <p:sldMasterId id="2147483672" r:id="rId5"/>
  </p:sldMasterIdLst>
  <p:notesMasterIdLst>
    <p:notesMasterId r:id="rId5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x="9144000" cy="5143500" type="screen16x9"/>
  <p:notesSz cx="6858000" cy="9144000"/>
  <p:embeddedFontLst>
    <p:embeddedFont>
      <p:font typeface="Libre Baskerville" panose="02000000000000000000" pitchFamily="2" charset="0"/>
      <p:regular r:id="rId53"/>
      <p:bold r:id="rId54"/>
      <p:italic r:id="rId55"/>
    </p:embeddedFont>
    <p:embeddedFont>
      <p:font typeface="Montserrat" panose="000005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3.fntdata"/><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4.fntdata"/><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2.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5.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cd8d93050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2ecd8d93050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e71b42dab7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e71b42dab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e7539c037c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2e7539c03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e71b42dab7_0_3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g2e71b42dab7_0_3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ecd8d93050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ecd8d93050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f65ee08d6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f65ee08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*assignments</a:t>
            </a:r>
            <a:endParaRPr/>
          </a:p>
          <a:p>
            <a:pPr marL="0" lvl="0" indent="0" algn="l" rtl="0">
              <a:spcBef>
                <a:spcPts val="0"/>
              </a:spcBef>
              <a:spcAft>
                <a:spcPts val="0"/>
              </a:spcAft>
              <a:buNone/>
            </a:pPr>
            <a:endParaRPr/>
          </a:p>
          <a:p>
            <a:pPr marL="457200" lvl="0" indent="-317500" algn="just" rtl="0">
              <a:spcBef>
                <a:spcPts val="0"/>
              </a:spcBef>
              <a:spcAft>
                <a:spcPts val="0"/>
              </a:spcAft>
              <a:buClr>
                <a:schemeClr val="dk1"/>
              </a:buClr>
              <a:buSzPts val="1400"/>
              <a:buFont typeface="Libre Baskerville"/>
              <a:buAutoNum type="arabicPeriod"/>
            </a:pPr>
            <a:r>
              <a:rPr lang="en-GB" sz="1400">
                <a:solidFill>
                  <a:schemeClr val="dk1"/>
                </a:solidFill>
                <a:latin typeface="Libre Baskerville"/>
                <a:ea typeface="Libre Baskerville"/>
                <a:cs typeface="Libre Baskerville"/>
                <a:sym typeface="Libre Baskerville"/>
              </a:rPr>
              <a:t>Tren dem på å være </a:t>
            </a:r>
            <a:r>
              <a:rPr lang="en-GB" sz="1400" b="1">
                <a:solidFill>
                  <a:schemeClr val="dk1"/>
                </a:solidFill>
                <a:latin typeface="Libre Baskerville"/>
                <a:ea typeface="Libre Baskerville"/>
                <a:cs typeface="Libre Baskerville"/>
                <a:sym typeface="Libre Baskerville"/>
              </a:rPr>
              <a:t>proaktive </a:t>
            </a:r>
            <a:r>
              <a:rPr lang="en-GB" sz="1400">
                <a:solidFill>
                  <a:schemeClr val="dk1"/>
                </a:solidFill>
                <a:latin typeface="Libre Baskerville"/>
                <a:ea typeface="Libre Baskerville"/>
                <a:cs typeface="Libre Baskerville"/>
                <a:sym typeface="Libre Baskerville"/>
              </a:rPr>
              <a:t>og klare for å bruke et </a:t>
            </a:r>
            <a:r>
              <a:rPr lang="en-GB" sz="1400" b="1">
                <a:solidFill>
                  <a:schemeClr val="dk1"/>
                </a:solidFill>
                <a:latin typeface="Libre Baskerville"/>
                <a:ea typeface="Libre Baskerville"/>
                <a:cs typeface="Libre Baskerville"/>
                <a:sym typeface="Libre Baskerville"/>
              </a:rPr>
              <a:t>“coaching”-tankesett</a:t>
            </a:r>
            <a:r>
              <a:rPr lang="en-GB" sz="1400">
                <a:solidFill>
                  <a:schemeClr val="dk1"/>
                </a:solidFill>
                <a:latin typeface="Libre Baskerville"/>
                <a:ea typeface="Libre Baskerville"/>
                <a:cs typeface="Libre Baskerville"/>
                <a:sym typeface="Libre Baskerville"/>
              </a:rPr>
              <a:t> når de driver med mentoring. Dersom adepten vil ha nytte av spesifikke oppgaver utover de vanlige samtalene, bør mentorene være forberedt på å tilby skreddersydde aktiviteter.</a:t>
            </a:r>
            <a:endParaRPr sz="1400">
              <a:solidFill>
                <a:schemeClr val="dk1"/>
              </a:solidFill>
              <a:latin typeface="Libre Baskerville"/>
              <a:ea typeface="Libre Baskerville"/>
              <a:cs typeface="Libre Baskerville"/>
              <a:sym typeface="Libre Baskerville"/>
            </a:endParaRPr>
          </a:p>
          <a:p>
            <a:pPr marL="0" lvl="0" indent="0" algn="l" rtl="0">
              <a:spcBef>
                <a:spcPts val="10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e71b42dab7_0_4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e71b42dab7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e7539c037c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2e7539c037c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e71b42dab7_0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g2e71b42dab7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f65ee08d6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f65ee08d6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f65ee08d6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f65ee08d6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ecd8d93050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ecd8d93050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e7539c037c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2e7539c037c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e71b42dab7_0_1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g2e71b42dab7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ecd8d93050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ecd8d93050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f65ee08d6f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f65ee08d6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e7539c037c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2e7539c037c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e71b42dab7_0_17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2e71b42dab7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ecd8d93050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ecd8d93050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f65ee08d6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f65ee08d6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e7539c037c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g2e7539c037c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e71b42dab7_0_2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2e71b42dab7_0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71706421d_0_4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2e71706421d_0_4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ecd8d93050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ecd8d93050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e71b42dab7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e71b42dab7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e7539c037c_0_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2e7539c037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e71b42dab7_0_3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g2e71b42dab7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ecd8d93050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ecd8d93050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e71b42dab7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e71b42dab7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ecd8d93050_0_23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2ecd8d93050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e71b42dab7_0_4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g2e71b42dab7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ecd8d93050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ecd8d93050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e71b42dab7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e71b42dab7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71706421d_0_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e71706421d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e7539c037c_0_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g2e7539c037c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e717063ea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e717063e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e71706421d_0_37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g2e71706421d_0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fb8e0b3fe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2fb8e0b3f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fb8e0b3fe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2fb8e0b3fe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fb8e0b3fe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fb8e0b3fe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e71706421d_0_9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g2e71706421d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e71706421d_0_5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2e71706421d_0_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ecd8d93050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ecd8d93050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e71b42dab7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e71b42dab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e71706421d_0_6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e71706421d_0_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71b42dab7_0_4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e71b42dab7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56" name="Google Shape;56;p13"/>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57" name="Google Shape;57;p13"/>
          <p:cNvPicPr preferRelativeResize="0"/>
          <p:nvPr/>
        </p:nvPicPr>
        <p:blipFill rotWithShape="1">
          <a:blip r:embed="rId3">
            <a:alphaModFix/>
          </a:blip>
          <a:srcRect/>
          <a:stretch/>
        </p:blipFill>
        <p:spPr>
          <a:xfrm>
            <a:off x="0" y="4648795"/>
            <a:ext cx="494078" cy="510778"/>
          </a:xfrm>
          <a:prstGeom prst="rect">
            <a:avLst/>
          </a:prstGeom>
          <a:noFill/>
          <a:ln>
            <a:noFill/>
          </a:ln>
        </p:spPr>
      </p:pic>
      <p:pic>
        <p:nvPicPr>
          <p:cNvPr id="58" name="Google Shape;58;p13"/>
          <p:cNvPicPr preferRelativeResize="0"/>
          <p:nvPr/>
        </p:nvPicPr>
        <p:blipFill rotWithShape="1">
          <a:blip r:embed="rId4">
            <a:alphaModFix/>
          </a:blip>
          <a:srcRect/>
          <a:stretch/>
        </p:blipFill>
        <p:spPr>
          <a:xfrm>
            <a:off x="8569652" y="4648795"/>
            <a:ext cx="592448" cy="4767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9" name="Google Shape;69;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0" name="Google Shape;70;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1" name="Google Shape;71;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72" name="Google Shape;72;p15"/>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73" name="Google Shape;73;p15"/>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74" name="Google Shape;74;p15"/>
          <p:cNvPicPr preferRelativeResize="0"/>
          <p:nvPr/>
        </p:nvPicPr>
        <p:blipFill rotWithShape="1">
          <a:blip r:embed="rId4">
            <a:alphaModFix/>
          </a:blip>
          <a:srcRect/>
          <a:stretch/>
        </p:blipFill>
        <p:spPr>
          <a:xfrm>
            <a:off x="0" y="-15446"/>
            <a:ext cx="9144000"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1" name="Google Shape;81;p16"/>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82" name="Google Shape;82;p16"/>
          <p:cNvPicPr preferRelativeResize="0"/>
          <p:nvPr/>
        </p:nvPicPr>
        <p:blipFill rotWithShape="1">
          <a:blip r:embed="rId3">
            <a:alphaModFix/>
          </a:blip>
          <a:srcRect/>
          <a:stretch/>
        </p:blipFill>
        <p:spPr>
          <a:xfrm>
            <a:off x="0" y="4648795"/>
            <a:ext cx="494078" cy="510778"/>
          </a:xfrm>
          <a:prstGeom prst="rect">
            <a:avLst/>
          </a:prstGeom>
          <a:noFill/>
          <a:ln>
            <a:noFill/>
          </a:ln>
        </p:spPr>
      </p:pic>
      <p:pic>
        <p:nvPicPr>
          <p:cNvPr id="83" name="Google Shape;83;p16"/>
          <p:cNvPicPr preferRelativeResize="0"/>
          <p:nvPr/>
        </p:nvPicPr>
        <p:blipFill rotWithShape="1">
          <a:blip r:embed="rId4">
            <a:alphaModFix/>
          </a:blip>
          <a:srcRect/>
          <a:stretch/>
        </p:blipFill>
        <p:spPr>
          <a:xfrm>
            <a:off x="8569652" y="4648795"/>
            <a:ext cx="592448" cy="4767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6" name="Google Shape;86;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7" name="Google Shape;87;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1" name="Google Shape;91;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2" name="Google Shape;92;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6" name="Google Shape;96;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7" name="Google Shape;97;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 name="Google Shape;98;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3" name="Google Shape;103;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4" name="Google Shape;104;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6" name="Google Shape;106;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 name="Google Shape;107;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 name="Google Shape;117;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8" name="Google Shape;118;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9" name="Google Shape;119;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0" name="Google Shape;120;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1" name="Google Shape;121;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23"/>
          <p:cNvSpPr>
            <a:spLocks noGrp="1"/>
          </p:cNvSpPr>
          <p:nvPr>
            <p:ph type="pic" idx="2"/>
          </p:nvPr>
        </p:nvSpPr>
        <p:spPr>
          <a:xfrm>
            <a:off x="3887391" y="740569"/>
            <a:ext cx="4629300" cy="3655200"/>
          </a:xfrm>
          <a:prstGeom prst="rect">
            <a:avLst/>
          </a:prstGeom>
          <a:noFill/>
          <a:ln>
            <a:noFill/>
          </a:ln>
        </p:spPr>
      </p:sp>
      <p:sp>
        <p:nvSpPr>
          <p:cNvPr id="125" name="Google Shape;125;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26" name="Google Shape;12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7" name="Google Shape;12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8" name="Google Shape;12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2" name="Google Shape;13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3" name="Google Shape;13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 name="Google Shape;13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8" name="Google Shape;13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9" name="Google Shape;13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0" name="Google Shape;14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1" name="Google Shape;61;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65" name="Google Shape;65;p14"/>
          <p:cNvPicPr preferRelativeResize="0"/>
          <p:nvPr/>
        </p:nvPicPr>
        <p:blipFill rotWithShape="1">
          <a:blip r:embed="rId13">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9rqFsG0MjtaSVoI3Vr-pY5UGJNg5woM4/edi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8" Type="http://schemas.openxmlformats.org/officeDocument/2006/relationships/hyperlink" Target="https://www.youtube.com/watch?v=BN6wcbPiIn8" TargetMode="External"/><Relationship Id="rId3" Type="http://schemas.openxmlformats.org/officeDocument/2006/relationships/hyperlink" Target="https://women-stem-up.eu/mentoring/" TargetMode="External"/><Relationship Id="rId7" Type="http://schemas.openxmlformats.org/officeDocument/2006/relationships/hyperlink" Target="https://www.careergirls.org/role-models/"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eugain.eu/wp-content/uploads/2024/04/EUGAIN_Booklet_Mentoring_Career_Development.pdf" TargetMode="External"/><Relationship Id="rId5" Type="http://schemas.openxmlformats.org/officeDocument/2006/relationships/hyperlink" Target="https://eugain.eu/wp-content/uploads/2024/04/EUGAIN_Booklet_Best_Practices_From_BSc-MSc_to_PhD.pdf" TargetMode="External"/><Relationship Id="rId4" Type="http://schemas.openxmlformats.org/officeDocument/2006/relationships/hyperlink" Target="https://women-stem-up.eu/leadership-inspiration-academy-and-mentoring-program/" TargetMode="External"/><Relationship Id="rId9" Type="http://schemas.openxmlformats.org/officeDocument/2006/relationships/hyperlink" Target="https://www.linkedin.com/learning/search?keywords=MENTORING&amp;u=87471130linkedin.com/learning/search?keywords=MENTORING&amp;u=87471130"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jmNNef8LVb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ctrTitle"/>
          </p:nvPr>
        </p:nvSpPr>
        <p:spPr>
          <a:xfrm>
            <a:off x="383675" y="1402675"/>
            <a:ext cx="6636000" cy="1849800"/>
          </a:xfrm>
          <a:prstGeom prst="rect">
            <a:avLst/>
          </a:prstGeom>
          <a:noFill/>
          <a:ln>
            <a:noFill/>
          </a:ln>
        </p:spPr>
        <p:txBody>
          <a:bodyPr spcFirstLastPara="1" wrap="square" lIns="68575" tIns="34275" rIns="68575" bIns="34275" anchor="b" anchorCtr="0">
            <a:normAutofit/>
          </a:bodyPr>
          <a:lstStyle/>
          <a:p>
            <a:pPr marL="0" lvl="0" indent="0" algn="ctr" rtl="0">
              <a:lnSpc>
                <a:spcPct val="100000"/>
              </a:lnSpc>
              <a:spcBef>
                <a:spcPts val="0"/>
              </a:spcBef>
              <a:spcAft>
                <a:spcPts val="0"/>
              </a:spcAft>
              <a:buClr>
                <a:schemeClr val="dk1"/>
              </a:buClr>
              <a:buSzPts val="1100"/>
              <a:buFont typeface="Arial"/>
              <a:buNone/>
            </a:pPr>
            <a:r>
              <a:rPr lang="en-GB" sz="5200">
                <a:latin typeface="Libre Baskerville"/>
                <a:ea typeface="Libre Baskerville"/>
                <a:cs typeface="Libre Baskerville"/>
                <a:sym typeface="Libre Baskerville"/>
              </a:rPr>
              <a:t>Opplæringspakke</a:t>
            </a:r>
            <a:endParaRPr sz="5200">
              <a:latin typeface="Libre Baskerville"/>
              <a:ea typeface="Libre Baskerville"/>
              <a:cs typeface="Libre Baskerville"/>
              <a:sym typeface="Libre Baskerville"/>
            </a:endParaRPr>
          </a:p>
          <a:p>
            <a:pPr marL="0" lvl="0" indent="0" algn="ctr" rtl="0">
              <a:lnSpc>
                <a:spcPct val="100000"/>
              </a:lnSpc>
              <a:spcBef>
                <a:spcPts val="0"/>
              </a:spcBef>
              <a:spcAft>
                <a:spcPts val="0"/>
              </a:spcAft>
              <a:buClr>
                <a:schemeClr val="dk1"/>
              </a:buClr>
              <a:buSzPts val="1100"/>
              <a:buFont typeface="Arial"/>
              <a:buNone/>
            </a:pPr>
            <a:r>
              <a:rPr lang="en-GB" sz="5200">
                <a:latin typeface="Libre Baskerville"/>
                <a:ea typeface="Libre Baskerville"/>
                <a:cs typeface="Libre Baskerville"/>
                <a:sym typeface="Libre Baskerville"/>
              </a:rPr>
              <a:t>for mentorer</a:t>
            </a:r>
            <a:endParaRPr sz="5200">
              <a:latin typeface="Libre Baskerville"/>
              <a:ea typeface="Libre Baskerville"/>
              <a:cs typeface="Libre Baskerville"/>
              <a:sym typeface="Libre Baskerville"/>
            </a:endParaRPr>
          </a:p>
        </p:txBody>
      </p:sp>
      <p:pic>
        <p:nvPicPr>
          <p:cNvPr id="146" name="Google Shape;146;p26"/>
          <p:cNvPicPr preferRelativeResize="0"/>
          <p:nvPr/>
        </p:nvPicPr>
        <p:blipFill rotWithShape="1">
          <a:blip r:embed="rId3">
            <a:alphaModFix/>
          </a:blip>
          <a:srcRect/>
          <a:stretch/>
        </p:blipFill>
        <p:spPr>
          <a:xfrm>
            <a:off x="1287309" y="4119476"/>
            <a:ext cx="1694792" cy="609075"/>
          </a:xfrm>
          <a:prstGeom prst="rect">
            <a:avLst/>
          </a:prstGeom>
          <a:noFill/>
          <a:ln>
            <a:noFill/>
          </a:ln>
        </p:spPr>
      </p:pic>
      <p:pic>
        <p:nvPicPr>
          <p:cNvPr id="147" name="Google Shape;147;p26"/>
          <p:cNvPicPr preferRelativeResize="0"/>
          <p:nvPr/>
        </p:nvPicPr>
        <p:blipFill rotWithShape="1">
          <a:blip r:embed="rId4">
            <a:alphaModFix/>
          </a:blip>
          <a:srcRect/>
          <a:stretch/>
        </p:blipFill>
        <p:spPr>
          <a:xfrm>
            <a:off x="3058812" y="4112418"/>
            <a:ext cx="876300" cy="590550"/>
          </a:xfrm>
          <a:prstGeom prst="rect">
            <a:avLst/>
          </a:prstGeom>
          <a:noFill/>
          <a:ln>
            <a:noFill/>
          </a:ln>
        </p:spPr>
      </p:pic>
      <p:pic>
        <p:nvPicPr>
          <p:cNvPr id="148" name="Google Shape;148;p26"/>
          <p:cNvPicPr preferRelativeResize="0"/>
          <p:nvPr/>
        </p:nvPicPr>
        <p:blipFill rotWithShape="1">
          <a:blip r:embed="rId5">
            <a:alphaModFix/>
          </a:blip>
          <a:srcRect/>
          <a:stretch/>
        </p:blipFill>
        <p:spPr>
          <a:xfrm>
            <a:off x="6327675" y="4346542"/>
            <a:ext cx="1222324" cy="427082"/>
          </a:xfrm>
          <a:prstGeom prst="rect">
            <a:avLst/>
          </a:prstGeom>
          <a:noFill/>
          <a:ln>
            <a:noFill/>
          </a:ln>
        </p:spPr>
      </p:pic>
      <p:pic>
        <p:nvPicPr>
          <p:cNvPr id="149" name="Google Shape;149;p26"/>
          <p:cNvPicPr preferRelativeResize="0"/>
          <p:nvPr/>
        </p:nvPicPr>
        <p:blipFill rotWithShape="1">
          <a:blip r:embed="rId6">
            <a:alphaModFix/>
          </a:blip>
          <a:srcRect/>
          <a:stretch/>
        </p:blipFill>
        <p:spPr>
          <a:xfrm>
            <a:off x="5503023" y="4148516"/>
            <a:ext cx="876301" cy="716107"/>
          </a:xfrm>
          <a:prstGeom prst="rect">
            <a:avLst/>
          </a:prstGeom>
          <a:noFill/>
          <a:ln>
            <a:noFill/>
          </a:ln>
        </p:spPr>
      </p:pic>
      <p:pic>
        <p:nvPicPr>
          <p:cNvPr id="150" name="Google Shape;150;p26"/>
          <p:cNvPicPr preferRelativeResize="0"/>
          <p:nvPr/>
        </p:nvPicPr>
        <p:blipFill rotWithShape="1">
          <a:blip r:embed="rId7">
            <a:alphaModFix/>
          </a:blip>
          <a:srcRect/>
          <a:stretch/>
        </p:blipFill>
        <p:spPr>
          <a:xfrm>
            <a:off x="4197863" y="4270223"/>
            <a:ext cx="1222337" cy="427350"/>
          </a:xfrm>
          <a:prstGeom prst="rect">
            <a:avLst/>
          </a:prstGeom>
          <a:noFill/>
          <a:ln>
            <a:noFill/>
          </a:ln>
        </p:spPr>
      </p:pic>
      <p:pic>
        <p:nvPicPr>
          <p:cNvPr id="151" name="Google Shape;151;p26"/>
          <p:cNvPicPr preferRelativeResize="0"/>
          <p:nvPr/>
        </p:nvPicPr>
        <p:blipFill>
          <a:blip r:embed="rId8">
            <a:alphaModFix/>
          </a:blip>
          <a:stretch>
            <a:fillRect/>
          </a:stretch>
        </p:blipFill>
        <p:spPr>
          <a:xfrm>
            <a:off x="76200" y="4036213"/>
            <a:ext cx="1112800" cy="997200"/>
          </a:xfrm>
          <a:prstGeom prst="rect">
            <a:avLst/>
          </a:prstGeom>
          <a:noFill/>
          <a:ln>
            <a:noFill/>
          </a:ln>
        </p:spPr>
      </p:pic>
      <p:sp>
        <p:nvSpPr>
          <p:cNvPr id="152" name="Google Shape;152;p26"/>
          <p:cNvSpPr txBox="1"/>
          <p:nvPr/>
        </p:nvSpPr>
        <p:spPr>
          <a:xfrm>
            <a:off x="2065375" y="4880950"/>
            <a:ext cx="5487300" cy="35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800" b="1">
                <a:solidFill>
                  <a:srgbClr val="000000"/>
                </a:solidFill>
                <a:highlight>
                  <a:srgbClr val="F0EADE"/>
                </a:highlight>
                <a:latin typeface="Montserrat"/>
                <a:ea typeface="Montserrat"/>
                <a:cs typeface="Montserrat"/>
                <a:sym typeface="Montserrat"/>
              </a:rPr>
              <a:t>Women STEM UP</a:t>
            </a:r>
            <a:r>
              <a:rPr lang="en-GB" sz="800">
                <a:solidFill>
                  <a:srgbClr val="000000"/>
                </a:solidFill>
                <a:highlight>
                  <a:srgbClr val="F0EADE"/>
                </a:highlight>
                <a:latin typeface="Montserrat"/>
                <a:ea typeface="Montserrat"/>
                <a:cs typeface="Montserrat"/>
                <a:sym typeface="Montserrat"/>
              </a:rPr>
              <a:t> Project Number: </a:t>
            </a:r>
            <a:r>
              <a:rPr lang="en-GB" sz="800" b="1">
                <a:solidFill>
                  <a:srgbClr val="000000"/>
                </a:solidFill>
                <a:highlight>
                  <a:srgbClr val="F0EADE"/>
                </a:highlight>
                <a:latin typeface="Montserrat"/>
                <a:ea typeface="Montserrat"/>
                <a:cs typeface="Montserrat"/>
                <a:sym typeface="Montserrat"/>
              </a:rPr>
              <a:t>2022-1-SE01-KA220-HED-00008623</a:t>
            </a:r>
            <a:endParaRPr sz="2000">
              <a:solidFill>
                <a:srgbClr val="000000"/>
              </a:solidFill>
              <a:highlight>
                <a:srgbClr val="F0EADE"/>
              </a:highlight>
              <a:latin typeface="Calibri"/>
              <a:ea typeface="Calibri"/>
              <a:cs typeface="Calibri"/>
              <a:sym typeface="Calibri"/>
            </a:endParaRPr>
          </a:p>
        </p:txBody>
      </p:sp>
      <p:pic>
        <p:nvPicPr>
          <p:cNvPr id="153" name="Google Shape;153;p26"/>
          <p:cNvPicPr preferRelativeResize="0"/>
          <p:nvPr/>
        </p:nvPicPr>
        <p:blipFill rotWithShape="1">
          <a:blip r:embed="rId9">
            <a:alphaModFix/>
          </a:blip>
          <a:srcRect/>
          <a:stretch/>
        </p:blipFill>
        <p:spPr>
          <a:xfrm>
            <a:off x="7705525" y="3897950"/>
            <a:ext cx="1438476" cy="1135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p:nvPr/>
        </p:nvSpPr>
        <p:spPr>
          <a:xfrm>
            <a:off x="72900" y="381150"/>
            <a:ext cx="8748000" cy="438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2" name="Google Shape;222;p35"/>
          <p:cNvSpPr txBox="1">
            <a:spLocks noGrp="1"/>
          </p:cNvSpPr>
          <p:nvPr>
            <p:ph type="title"/>
          </p:nvPr>
        </p:nvSpPr>
        <p:spPr>
          <a:xfrm>
            <a:off x="1639050" y="633600"/>
            <a:ext cx="53733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Hva er din rolle som mentor?</a:t>
            </a:r>
            <a:endParaRPr b="1">
              <a:latin typeface="Libre Baskerville"/>
              <a:ea typeface="Libre Baskerville"/>
              <a:cs typeface="Libre Baskerville"/>
              <a:sym typeface="Libre Baskerville"/>
            </a:endParaRPr>
          </a:p>
        </p:txBody>
      </p:sp>
      <p:sp>
        <p:nvSpPr>
          <p:cNvPr id="223" name="Google Shape;223;p35"/>
          <p:cNvSpPr txBox="1">
            <a:spLocks noGrp="1"/>
          </p:cNvSpPr>
          <p:nvPr>
            <p:ph type="body" idx="1"/>
          </p:nvPr>
        </p:nvSpPr>
        <p:spPr>
          <a:xfrm>
            <a:off x="733500" y="1400400"/>
            <a:ext cx="7426800" cy="39096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GB" sz="1600">
                <a:solidFill>
                  <a:schemeClr val="dk1"/>
                </a:solidFill>
                <a:latin typeface="Libre Baskerville"/>
                <a:ea typeface="Libre Baskerville"/>
                <a:cs typeface="Libre Baskerville"/>
                <a:sym typeface="Libre Baskerville"/>
              </a:rPr>
              <a:t>Som en mentor, er du ikke en veileder, men en </a:t>
            </a:r>
            <a:r>
              <a:rPr lang="en-GB" sz="1600" b="1">
                <a:solidFill>
                  <a:schemeClr val="dk1"/>
                </a:solidFill>
                <a:latin typeface="Libre Baskerville"/>
                <a:ea typeface="Libre Baskerville"/>
                <a:cs typeface="Libre Baskerville"/>
                <a:sym typeface="Libre Baskerville"/>
              </a:rPr>
              <a:t>rådgiver </a:t>
            </a:r>
            <a:r>
              <a:rPr lang="en-GB" sz="1600">
                <a:solidFill>
                  <a:schemeClr val="dk1"/>
                </a:solidFill>
                <a:latin typeface="Libre Baskerville"/>
                <a:ea typeface="Libre Baskerville"/>
                <a:cs typeface="Libre Baskerville"/>
                <a:sym typeface="Libre Baskerville"/>
              </a:rPr>
              <a:t>eller </a:t>
            </a:r>
            <a:r>
              <a:rPr lang="en-GB" sz="1600" b="1">
                <a:solidFill>
                  <a:schemeClr val="dk1"/>
                </a:solidFill>
                <a:latin typeface="Libre Baskerville"/>
                <a:ea typeface="Libre Baskerville"/>
                <a:cs typeface="Libre Baskerville"/>
                <a:sym typeface="Libre Baskerville"/>
              </a:rPr>
              <a:t>fasilitator</a:t>
            </a:r>
            <a:r>
              <a:rPr lang="en-GB" sz="1600">
                <a:solidFill>
                  <a:schemeClr val="dk1"/>
                </a:solidFill>
                <a:latin typeface="Libre Baskerville"/>
                <a:ea typeface="Libre Baskerville"/>
                <a:cs typeface="Libre Baskerville"/>
                <a:sym typeface="Libre Baskerville"/>
              </a:rPr>
              <a:t>.</a:t>
            </a:r>
            <a:endParaRPr sz="1600">
              <a:solidFill>
                <a:schemeClr val="dk1"/>
              </a:solidFill>
              <a:latin typeface="Libre Baskerville"/>
              <a:ea typeface="Libre Baskerville"/>
              <a:cs typeface="Libre Baskerville"/>
              <a:sym typeface="Libre Baskerville"/>
            </a:endParaRPr>
          </a:p>
          <a:p>
            <a:pPr marL="0" lvl="0" indent="0" algn="just" rtl="0">
              <a:lnSpc>
                <a:spcPct val="105000"/>
              </a:lnSpc>
              <a:spcBef>
                <a:spcPts val="1200"/>
              </a:spcBef>
              <a:spcAft>
                <a:spcPts val="0"/>
              </a:spcAft>
              <a:buNone/>
            </a:pPr>
            <a:r>
              <a:rPr lang="en-GB" sz="1600">
                <a:solidFill>
                  <a:schemeClr val="dk1"/>
                </a:solidFill>
                <a:latin typeface="Libre Baskerville"/>
                <a:ea typeface="Libre Baskerville"/>
                <a:cs typeface="Libre Baskerville"/>
                <a:sym typeface="Libre Baskerville"/>
              </a:rPr>
              <a:t>Din rolle er å lære om </a:t>
            </a:r>
            <a:r>
              <a:rPr lang="en-GB" sz="1600" b="1">
                <a:solidFill>
                  <a:schemeClr val="dk1"/>
                </a:solidFill>
                <a:latin typeface="Libre Baskerville"/>
                <a:ea typeface="Libre Baskerville"/>
                <a:cs typeface="Libre Baskerville"/>
                <a:sym typeface="Libre Baskerville"/>
              </a:rPr>
              <a:t>adeptens behov</a:t>
            </a:r>
            <a:r>
              <a:rPr lang="en-GB" sz="1600">
                <a:solidFill>
                  <a:schemeClr val="dk1"/>
                </a:solidFill>
                <a:latin typeface="Libre Baskerville"/>
                <a:ea typeface="Libre Baskerville"/>
                <a:cs typeface="Libre Baskerville"/>
                <a:sym typeface="Libre Baskerville"/>
              </a:rPr>
              <a:t>, som kan inkludere karriereutvikling, personlig støtte, praktisk hjelp, osv., og forsøke å </a:t>
            </a:r>
            <a:r>
              <a:rPr lang="en-GB" sz="1600" b="1">
                <a:solidFill>
                  <a:schemeClr val="dk1"/>
                </a:solidFill>
                <a:latin typeface="Libre Baskerville"/>
                <a:ea typeface="Libre Baskerville"/>
                <a:cs typeface="Libre Baskerville"/>
                <a:sym typeface="Libre Baskerville"/>
              </a:rPr>
              <a:t>gi den hjelpen</a:t>
            </a:r>
            <a:r>
              <a:rPr lang="en-GB" sz="1600">
                <a:solidFill>
                  <a:schemeClr val="dk1"/>
                </a:solidFill>
                <a:latin typeface="Libre Baskerville"/>
                <a:ea typeface="Libre Baskerville"/>
                <a:cs typeface="Libre Baskerville"/>
                <a:sym typeface="Libre Baskerville"/>
              </a:rPr>
              <a:t> som trengs for at adepten skal </a:t>
            </a:r>
            <a:r>
              <a:rPr lang="en-GB" sz="1600" b="1">
                <a:solidFill>
                  <a:schemeClr val="dk1"/>
                </a:solidFill>
                <a:latin typeface="Libre Baskerville"/>
                <a:ea typeface="Libre Baskerville"/>
                <a:cs typeface="Libre Baskerville"/>
                <a:sym typeface="Libre Baskerville"/>
              </a:rPr>
              <a:t>vokse og utvikle seg</a:t>
            </a:r>
            <a:r>
              <a:rPr lang="en-GB" sz="1600">
                <a:solidFill>
                  <a:schemeClr val="dk1"/>
                </a:solidFill>
                <a:latin typeface="Libre Baskerville"/>
                <a:ea typeface="Libre Baskerville"/>
                <a:cs typeface="Libre Baskerville"/>
                <a:sym typeface="Libre Baskerville"/>
              </a:rPr>
              <a:t>. </a:t>
            </a:r>
            <a:endParaRPr sz="1600">
              <a:solidFill>
                <a:schemeClr val="dk1"/>
              </a:solidFill>
              <a:latin typeface="Libre Baskerville"/>
              <a:ea typeface="Libre Baskerville"/>
              <a:cs typeface="Libre Baskerville"/>
              <a:sym typeface="Libre Baskerville"/>
            </a:endParaRPr>
          </a:p>
          <a:p>
            <a:pPr marL="0" lvl="0" indent="0" algn="just" rtl="0">
              <a:lnSpc>
                <a:spcPct val="105000"/>
              </a:lnSpc>
              <a:spcBef>
                <a:spcPts val="1200"/>
              </a:spcBef>
              <a:spcAft>
                <a:spcPts val="1200"/>
              </a:spcAft>
              <a:buNone/>
            </a:pPr>
            <a:r>
              <a:rPr lang="en-GB" sz="1600">
                <a:solidFill>
                  <a:schemeClr val="dk1"/>
                </a:solidFill>
                <a:latin typeface="Libre Baskerville"/>
                <a:ea typeface="Libre Baskerville"/>
                <a:cs typeface="Libre Baskerville"/>
                <a:sym typeface="Libre Baskerville"/>
              </a:rPr>
              <a:t>Siden mentoring ofte er en serie av samtaler, er det ofte best å bruke et </a:t>
            </a:r>
            <a:r>
              <a:rPr lang="en-GB" sz="1600" b="1">
                <a:solidFill>
                  <a:schemeClr val="dk1"/>
                </a:solidFill>
                <a:latin typeface="Libre Baskerville"/>
                <a:ea typeface="Libre Baskerville"/>
                <a:cs typeface="Libre Baskerville"/>
                <a:sym typeface="Libre Baskerville"/>
              </a:rPr>
              <a:t>“coaching”-tankesett</a:t>
            </a:r>
            <a:r>
              <a:rPr lang="en-GB" sz="1600">
                <a:solidFill>
                  <a:schemeClr val="dk1"/>
                </a:solidFill>
                <a:latin typeface="Libre Baskerville"/>
                <a:ea typeface="Libre Baskerville"/>
                <a:cs typeface="Libre Baskerville"/>
                <a:sym typeface="Libre Baskerville"/>
              </a:rPr>
              <a:t>, dvs. å veilede og hjelpe adepten din med å </a:t>
            </a:r>
            <a:r>
              <a:rPr lang="en-GB" sz="1600" b="1">
                <a:solidFill>
                  <a:schemeClr val="dk1"/>
                </a:solidFill>
                <a:latin typeface="Libre Baskerville"/>
                <a:ea typeface="Libre Baskerville"/>
                <a:cs typeface="Libre Baskerville"/>
                <a:sym typeface="Libre Baskerville"/>
              </a:rPr>
              <a:t>finne løsningen selv</a:t>
            </a:r>
            <a:r>
              <a:rPr lang="en-GB" sz="1600">
                <a:solidFill>
                  <a:schemeClr val="dk1"/>
                </a:solidFill>
                <a:latin typeface="Libre Baskerville"/>
                <a:ea typeface="Libre Baskerville"/>
                <a:cs typeface="Libre Baskerville"/>
                <a:sym typeface="Libre Baskerville"/>
              </a:rPr>
              <a:t>, i stedet for å gi dem løsningen.</a:t>
            </a:r>
            <a:endParaRPr sz="1600">
              <a:solidFill>
                <a:schemeClr val="dk1"/>
              </a:solidFill>
              <a:latin typeface="Libre Baskerville"/>
              <a:ea typeface="Libre Baskerville"/>
              <a:cs typeface="Libre Baskerville"/>
              <a:sym typeface="Libre Baskerville"/>
            </a:endParaRPr>
          </a:p>
        </p:txBody>
      </p:sp>
      <p:sp>
        <p:nvSpPr>
          <p:cNvPr id="224" name="Google Shape;224;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Mentor </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r>
              <a:rPr lang="en-GB" sz="2600" b="1">
                <a:solidFill>
                  <a:schemeClr val="dk1"/>
                </a:solidFill>
                <a:latin typeface="Libre Baskerville"/>
                <a:ea typeface="Libre Baskerville"/>
                <a:cs typeface="Libre Baskerville"/>
                <a:sym typeface="Libre Baskerville"/>
              </a:rPr>
              <a:t>Attest</a:t>
            </a:r>
            <a:endParaRPr sz="1200" b="1">
              <a:solidFill>
                <a:srgbClr val="0D453A"/>
              </a:solidFill>
              <a:latin typeface="Libre Baskerville"/>
              <a:ea typeface="Libre Baskerville"/>
              <a:cs typeface="Libre Baskerville"/>
              <a:sym typeface="Libre Baskerville"/>
            </a:endParaRPr>
          </a:p>
        </p:txBody>
      </p:sp>
      <p:pic>
        <p:nvPicPr>
          <p:cNvPr id="230" name="Google Shape;230;p36"/>
          <p:cNvPicPr preferRelativeResize="0"/>
          <p:nvPr/>
        </p:nvPicPr>
        <p:blipFill>
          <a:blip r:embed="rId3">
            <a:alphaModFix/>
          </a:blip>
          <a:stretch>
            <a:fillRect/>
          </a:stretch>
        </p:blipFill>
        <p:spPr>
          <a:xfrm>
            <a:off x="2892000" y="0"/>
            <a:ext cx="6252001" cy="5241049"/>
          </a:xfrm>
          <a:prstGeom prst="rect">
            <a:avLst/>
          </a:prstGeom>
          <a:noFill/>
          <a:ln>
            <a:noFill/>
          </a:ln>
        </p:spPr>
      </p:pic>
      <p:sp>
        <p:nvSpPr>
          <p:cNvPr id="231" name="Google Shape;231;p3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152400" y="2130450"/>
            <a:ext cx="8694600" cy="1329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Hvilke egenskaper bør du som mentor ha?</a:t>
            </a:r>
            <a:endParaRPr sz="3600">
              <a:latin typeface="Libre Baskerville"/>
              <a:ea typeface="Libre Baskerville"/>
              <a:cs typeface="Libre Baskerville"/>
              <a:sym typeface="Libre Baskerville"/>
            </a:endParaRPr>
          </a:p>
        </p:txBody>
      </p:sp>
      <p:sp>
        <p:nvSpPr>
          <p:cNvPr id="237" name="Google Shape;237;p37"/>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2</a:t>
            </a:r>
            <a:endParaRPr sz="8800" b="1">
              <a:solidFill>
                <a:schemeClr val="dk2"/>
              </a:solidFill>
            </a:endParaRPr>
          </a:p>
        </p:txBody>
      </p:sp>
      <p:sp>
        <p:nvSpPr>
          <p:cNvPr id="238" name="Google Shape;238;p3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8"/>
          <p:cNvSpPr txBox="1">
            <a:spLocks noGrp="1"/>
          </p:cNvSpPr>
          <p:nvPr>
            <p:ph type="body" idx="1"/>
          </p:nvPr>
        </p:nvSpPr>
        <p:spPr>
          <a:xfrm>
            <a:off x="311700" y="2312700"/>
            <a:ext cx="8709600" cy="1273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GB" sz="2200" b="1">
                <a:solidFill>
                  <a:schemeClr val="dk1"/>
                </a:solidFill>
                <a:latin typeface="Libre Baskerville"/>
                <a:ea typeface="Libre Baskerville"/>
                <a:cs typeface="Libre Baskerville"/>
                <a:sym typeface="Libre Baskerville"/>
              </a:rPr>
              <a:t>Hvor vellykket din mentoring blir, avhenger i stor grad av din evne til å skape forbindelse med, støtte og veilede adepten din.</a:t>
            </a:r>
            <a:endParaRPr sz="2200" b="1">
              <a:solidFill>
                <a:schemeClr val="dk1"/>
              </a:solidFill>
              <a:latin typeface="Libre Baskerville"/>
              <a:ea typeface="Libre Baskerville"/>
              <a:cs typeface="Libre Baskerville"/>
              <a:sym typeface="Libre Baskerville"/>
            </a:endParaRPr>
          </a:p>
        </p:txBody>
      </p:sp>
      <p:sp>
        <p:nvSpPr>
          <p:cNvPr id="244" name="Google Shape;244;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13</a:t>
            </a:fld>
            <a:endParaRPr/>
          </a:p>
        </p:txBody>
      </p:sp>
      <p:sp>
        <p:nvSpPr>
          <p:cNvPr id="245" name="Google Shape;245;p38"/>
          <p:cNvSpPr/>
          <p:nvPr/>
        </p:nvSpPr>
        <p:spPr>
          <a:xfrm>
            <a:off x="-572475" y="88325"/>
            <a:ext cx="1925400" cy="1756500"/>
          </a:xfrm>
          <a:prstGeom prst="ellipse">
            <a:avLst/>
          </a:prstGeom>
          <a:solidFill>
            <a:srgbClr val="FFA3B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6" name="Google Shape;246;p38"/>
          <p:cNvSpPr txBox="1">
            <a:spLocks noGrp="1"/>
          </p:cNvSpPr>
          <p:nvPr>
            <p:ph type="title"/>
          </p:nvPr>
        </p:nvSpPr>
        <p:spPr>
          <a:xfrm>
            <a:off x="152400" y="686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Libre Baskerville"/>
                <a:ea typeface="Libre Baskerville"/>
                <a:cs typeface="Libre Baskerville"/>
                <a:sym typeface="Libre Baskerville"/>
              </a:rPr>
              <a:t>Merk!</a:t>
            </a:r>
            <a:endParaRPr b="1">
              <a:latin typeface="Libre Baskerville"/>
              <a:ea typeface="Libre Baskerville"/>
              <a:cs typeface="Libre Baskerville"/>
              <a:sym typeface="Libre Baskervill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p:nvPr/>
        </p:nvSpPr>
        <p:spPr>
          <a:xfrm>
            <a:off x="198000" y="381150"/>
            <a:ext cx="8748000" cy="438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2" name="Google Shape;252;p39"/>
          <p:cNvSpPr txBox="1">
            <a:spLocks noGrp="1"/>
          </p:cNvSpPr>
          <p:nvPr>
            <p:ph type="body" idx="1"/>
          </p:nvPr>
        </p:nvSpPr>
        <p:spPr>
          <a:xfrm>
            <a:off x="311700" y="968400"/>
            <a:ext cx="8520600" cy="3206700"/>
          </a:xfrm>
          <a:prstGeom prst="rect">
            <a:avLst/>
          </a:prstGeom>
        </p:spPr>
        <p:txBody>
          <a:bodyPr spcFirstLastPara="1" wrap="square" lIns="91425" tIns="91425" rIns="91425" bIns="91425" anchor="t" anchorCtr="0">
            <a:normAutofit lnSpcReduction="10000"/>
          </a:bodyPr>
          <a:lstStyle/>
          <a:p>
            <a:pPr marL="457200" lvl="0" indent="-317500" algn="just" rtl="0">
              <a:lnSpc>
                <a:spcPct val="105000"/>
              </a:lnSpc>
              <a:spcBef>
                <a:spcPts val="0"/>
              </a:spcBef>
              <a:spcAft>
                <a:spcPts val="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Vær </a:t>
            </a:r>
            <a:r>
              <a:rPr lang="en-GB" sz="1400" b="1">
                <a:solidFill>
                  <a:schemeClr val="dk1"/>
                </a:solidFill>
                <a:latin typeface="Libre Baskerville"/>
                <a:ea typeface="Libre Baskerville"/>
                <a:cs typeface="Libre Baskerville"/>
                <a:sym typeface="Libre Baskerville"/>
              </a:rPr>
              <a:t>empatisk </a:t>
            </a:r>
            <a:r>
              <a:rPr lang="en-GB" sz="1400">
                <a:solidFill>
                  <a:schemeClr val="dk1"/>
                </a:solidFill>
                <a:latin typeface="Libre Baskerville"/>
                <a:ea typeface="Libre Baskerville"/>
                <a:cs typeface="Libre Baskerville"/>
                <a:sym typeface="Libre Baskerville"/>
              </a:rPr>
              <a:t>og </a:t>
            </a:r>
            <a:r>
              <a:rPr lang="en-GB" sz="1400" b="1">
                <a:solidFill>
                  <a:schemeClr val="dk1"/>
                </a:solidFill>
                <a:latin typeface="Libre Baskerville"/>
                <a:ea typeface="Libre Baskerville"/>
                <a:cs typeface="Libre Baskerville"/>
                <a:sym typeface="Libre Baskerville"/>
              </a:rPr>
              <a:t>støttende</a:t>
            </a:r>
            <a:r>
              <a:rPr lang="en-GB" sz="1400">
                <a:solidFill>
                  <a:schemeClr val="dk1"/>
                </a:solidFill>
                <a:latin typeface="Libre Baskerville"/>
                <a:ea typeface="Libre Baskerville"/>
                <a:cs typeface="Libre Baskerville"/>
                <a:sym typeface="Libre Baskerville"/>
              </a:rPr>
              <a:t>. Siden du er en mentor i et mentorprogram som skal støtte kvinner i MNT, må du </a:t>
            </a:r>
            <a:r>
              <a:rPr lang="en-GB" sz="1400" b="1">
                <a:solidFill>
                  <a:schemeClr val="dk1"/>
                </a:solidFill>
                <a:latin typeface="Libre Baskerville"/>
                <a:ea typeface="Libre Baskerville"/>
                <a:cs typeface="Libre Baskerville"/>
                <a:sym typeface="Libre Baskerville"/>
              </a:rPr>
              <a:t>forstå behovene og utfordringene til kvinnene i feltet</a:t>
            </a:r>
            <a:r>
              <a:rPr lang="en-GB" sz="1400">
                <a:solidFill>
                  <a:schemeClr val="dk1"/>
                </a:solidFill>
                <a:latin typeface="Libre Baskerville"/>
                <a:ea typeface="Libre Baskerville"/>
                <a:cs typeface="Libre Baskerville"/>
                <a:sym typeface="Libre Baskerville"/>
              </a:rPr>
              <a:t>, samtidig som du er åpen for å lytte til de </a:t>
            </a:r>
            <a:r>
              <a:rPr lang="en-GB" sz="1400" b="1">
                <a:solidFill>
                  <a:schemeClr val="dk1"/>
                </a:solidFill>
                <a:latin typeface="Libre Baskerville"/>
                <a:ea typeface="Libre Baskerville"/>
                <a:cs typeface="Libre Baskerville"/>
                <a:sym typeface="Libre Baskerville"/>
              </a:rPr>
              <a:t>spesifikke erfaringene og behovene</a:t>
            </a:r>
            <a:r>
              <a:rPr lang="en-GB" sz="1400">
                <a:solidFill>
                  <a:schemeClr val="dk1"/>
                </a:solidFill>
                <a:latin typeface="Libre Baskerville"/>
                <a:ea typeface="Libre Baskerville"/>
                <a:cs typeface="Libre Baskerville"/>
                <a:sym typeface="Libre Baskerville"/>
              </a:rPr>
              <a:t> til den aktuelle adepten.</a:t>
            </a:r>
            <a:endParaRPr sz="1400">
              <a:solidFill>
                <a:schemeClr val="dk1"/>
              </a:solidFill>
              <a:latin typeface="Libre Baskerville"/>
              <a:ea typeface="Libre Baskerville"/>
              <a:cs typeface="Libre Baskerville"/>
              <a:sym typeface="Libre Baskerville"/>
            </a:endParaRPr>
          </a:p>
          <a:p>
            <a:pPr marL="457200" lvl="0" indent="-317500" algn="just" rtl="0">
              <a:lnSpc>
                <a:spcPct val="105000"/>
              </a:lnSpc>
              <a:spcBef>
                <a:spcPts val="1000"/>
              </a:spcBef>
              <a:spcAft>
                <a:spcPts val="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Vær </a:t>
            </a:r>
            <a:r>
              <a:rPr lang="en-GB" sz="1400" b="1">
                <a:solidFill>
                  <a:schemeClr val="dk1"/>
                </a:solidFill>
                <a:latin typeface="Libre Baskerville"/>
                <a:ea typeface="Libre Baskerville"/>
                <a:cs typeface="Libre Baskerville"/>
                <a:sym typeface="Libre Baskerville"/>
              </a:rPr>
              <a:t>inkluderende</a:t>
            </a:r>
            <a:r>
              <a:rPr lang="en-GB" sz="1400">
                <a:solidFill>
                  <a:schemeClr val="dk1"/>
                </a:solidFill>
                <a:latin typeface="Libre Baskerville"/>
                <a:ea typeface="Libre Baskerville"/>
                <a:cs typeface="Libre Baskerville"/>
                <a:sym typeface="Libre Baskerville"/>
              </a:rPr>
              <a:t>. Et </a:t>
            </a:r>
            <a:r>
              <a:rPr lang="en-GB" sz="1400" b="1">
                <a:solidFill>
                  <a:schemeClr val="dk1"/>
                </a:solidFill>
                <a:latin typeface="Libre Baskerville"/>
                <a:ea typeface="Libre Baskerville"/>
                <a:cs typeface="Libre Baskerville"/>
                <a:sym typeface="Libre Baskerville"/>
              </a:rPr>
              <a:t>inkluderende språk</a:t>
            </a:r>
            <a:r>
              <a:rPr lang="en-GB" sz="1400">
                <a:solidFill>
                  <a:schemeClr val="dk1"/>
                </a:solidFill>
                <a:latin typeface="Libre Baskerville"/>
                <a:ea typeface="Libre Baskerville"/>
                <a:cs typeface="Libre Baskerville"/>
                <a:sym typeface="Libre Baskerville"/>
              </a:rPr>
              <a:t> er avgjørende. Hvis du ikke har gjort det ennå, bør du delta i opplæring i kjønn/mangfold for å bli mer bevisst på dine egne </a:t>
            </a:r>
            <a:r>
              <a:rPr lang="en-GB" sz="1400" b="1">
                <a:solidFill>
                  <a:schemeClr val="dk1"/>
                </a:solidFill>
                <a:latin typeface="Libre Baskerville"/>
                <a:ea typeface="Libre Baskerville"/>
                <a:cs typeface="Libre Baskerville"/>
                <a:sym typeface="Libre Baskerville"/>
              </a:rPr>
              <a:t>stereotypier og fordommer</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457200" lvl="0" indent="-317500" algn="just" rtl="0">
              <a:lnSpc>
                <a:spcPct val="105000"/>
              </a:lnSpc>
              <a:spcBef>
                <a:spcPts val="1000"/>
              </a:spcBef>
              <a:spcAft>
                <a:spcPts val="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Vær </a:t>
            </a:r>
            <a:r>
              <a:rPr lang="en-GB" sz="1400" b="1">
                <a:solidFill>
                  <a:schemeClr val="dk1"/>
                </a:solidFill>
                <a:latin typeface="Libre Baskerville"/>
                <a:ea typeface="Libre Baskerville"/>
                <a:cs typeface="Libre Baskerville"/>
                <a:sym typeface="Libre Baskerville"/>
              </a:rPr>
              <a:t>relaterbar</a:t>
            </a:r>
            <a:r>
              <a:rPr lang="en-GB" sz="1400">
                <a:solidFill>
                  <a:schemeClr val="dk1"/>
                </a:solidFill>
                <a:latin typeface="Libre Baskerville"/>
                <a:ea typeface="Libre Baskerville"/>
                <a:cs typeface="Libre Baskerville"/>
                <a:sym typeface="Libre Baskerville"/>
              </a:rPr>
              <a:t>. Del din personlige historie, men prøv å ikke dele for mye for å unngå å ta fokuset bort fra adepten.</a:t>
            </a:r>
            <a:endParaRPr sz="1400">
              <a:solidFill>
                <a:schemeClr val="dk1"/>
              </a:solidFill>
              <a:latin typeface="Libre Baskerville"/>
              <a:ea typeface="Libre Baskerville"/>
              <a:cs typeface="Libre Baskerville"/>
              <a:sym typeface="Libre Baskerville"/>
            </a:endParaRPr>
          </a:p>
          <a:p>
            <a:pPr marL="457200" lvl="0" indent="-317500" algn="just" rtl="0">
              <a:lnSpc>
                <a:spcPct val="105000"/>
              </a:lnSpc>
              <a:spcBef>
                <a:spcPts val="1000"/>
              </a:spcBef>
              <a:spcAft>
                <a:spcPts val="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Vær </a:t>
            </a:r>
            <a:r>
              <a:rPr lang="en-GB" sz="1400" b="1">
                <a:solidFill>
                  <a:schemeClr val="dk1"/>
                </a:solidFill>
                <a:latin typeface="Libre Baskerville"/>
                <a:ea typeface="Libre Baskerville"/>
                <a:cs typeface="Libre Baskerville"/>
                <a:sym typeface="Libre Baskerville"/>
              </a:rPr>
              <a:t>proaktiv</a:t>
            </a:r>
            <a:r>
              <a:rPr lang="en-GB" sz="1400">
                <a:solidFill>
                  <a:schemeClr val="dk1"/>
                </a:solidFill>
                <a:latin typeface="Libre Baskerville"/>
                <a:ea typeface="Libre Baskerville"/>
                <a:cs typeface="Libre Baskerville"/>
                <a:sym typeface="Libre Baskerville"/>
              </a:rPr>
              <a:t>. Hvis du føler at adepten din kan ha nytte av skreddersydde aktiviteter, kan du gi dem oppgaver utover de vanlige samtalene.</a:t>
            </a:r>
            <a:endParaRPr sz="1400">
              <a:solidFill>
                <a:schemeClr val="dk1"/>
              </a:solidFill>
              <a:latin typeface="Libre Baskerville"/>
              <a:ea typeface="Libre Baskerville"/>
              <a:cs typeface="Libre Baskerville"/>
              <a:sym typeface="Libre Baskerville"/>
            </a:endParaRPr>
          </a:p>
          <a:p>
            <a:pPr marL="457200" lvl="0" indent="-317500" algn="just" rtl="0">
              <a:lnSpc>
                <a:spcPct val="105000"/>
              </a:lnSpc>
              <a:spcBef>
                <a:spcPts val="1000"/>
              </a:spcBef>
              <a:spcAft>
                <a:spcPts val="100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Vær åpen for å </a:t>
            </a:r>
            <a:r>
              <a:rPr lang="en-GB" sz="1400" b="1">
                <a:solidFill>
                  <a:schemeClr val="dk1"/>
                </a:solidFill>
                <a:latin typeface="Libre Baskerville"/>
                <a:ea typeface="Libre Baskerville"/>
                <a:cs typeface="Libre Baskerville"/>
                <a:sym typeface="Libre Baskerville"/>
              </a:rPr>
              <a:t>dele dine ressurser</a:t>
            </a:r>
            <a:r>
              <a:rPr lang="en-GB" sz="1400">
                <a:solidFill>
                  <a:schemeClr val="dk1"/>
                </a:solidFill>
                <a:latin typeface="Libre Baskerville"/>
                <a:ea typeface="Libre Baskerville"/>
                <a:cs typeface="Libre Baskerville"/>
                <a:sym typeface="Libre Baskerville"/>
              </a:rPr>
              <a:t> med adepten.</a:t>
            </a:r>
            <a:endParaRPr sz="1400">
              <a:solidFill>
                <a:schemeClr val="dk1"/>
              </a:solidFill>
              <a:latin typeface="Libre Baskerville"/>
              <a:ea typeface="Libre Baskerville"/>
              <a:cs typeface="Libre Baskerville"/>
              <a:sym typeface="Libre Baskerville"/>
            </a:endParaRPr>
          </a:p>
        </p:txBody>
      </p:sp>
      <p:sp>
        <p:nvSpPr>
          <p:cNvPr id="253" name="Google Shape;25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0"/>
          <p:cNvSpPr/>
          <p:nvPr/>
        </p:nvSpPr>
        <p:spPr>
          <a:xfrm>
            <a:off x="198000" y="201150"/>
            <a:ext cx="87480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9" name="Google Shape;259;p40"/>
          <p:cNvSpPr txBox="1">
            <a:spLocks noGrp="1"/>
          </p:cNvSpPr>
          <p:nvPr>
            <p:ph type="title"/>
          </p:nvPr>
        </p:nvSpPr>
        <p:spPr>
          <a:xfrm>
            <a:off x="208650" y="633600"/>
            <a:ext cx="87267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Viktigst av alt: Vær inkluderende og åpensinnet.</a:t>
            </a:r>
            <a:endParaRPr b="1">
              <a:latin typeface="Libre Baskerville"/>
              <a:ea typeface="Libre Baskerville"/>
              <a:cs typeface="Libre Baskerville"/>
              <a:sym typeface="Libre Baskerville"/>
            </a:endParaRPr>
          </a:p>
        </p:txBody>
      </p:sp>
      <p:pic>
        <p:nvPicPr>
          <p:cNvPr id="260" name="Google Shape;260;p40"/>
          <p:cNvPicPr preferRelativeResize="0"/>
          <p:nvPr/>
        </p:nvPicPr>
        <p:blipFill>
          <a:blip r:embed="rId3">
            <a:alphaModFix/>
          </a:blip>
          <a:stretch>
            <a:fillRect/>
          </a:stretch>
        </p:blipFill>
        <p:spPr>
          <a:xfrm>
            <a:off x="5238450" y="1297825"/>
            <a:ext cx="3152175" cy="3161900"/>
          </a:xfrm>
          <a:prstGeom prst="rect">
            <a:avLst/>
          </a:prstGeom>
          <a:noFill/>
          <a:ln>
            <a:noFill/>
          </a:ln>
        </p:spPr>
      </p:pic>
      <p:sp>
        <p:nvSpPr>
          <p:cNvPr id="261" name="Google Shape;261;p40"/>
          <p:cNvSpPr txBox="1">
            <a:spLocks noGrp="1"/>
          </p:cNvSpPr>
          <p:nvPr>
            <p:ph type="body" idx="1"/>
          </p:nvPr>
        </p:nvSpPr>
        <p:spPr>
          <a:xfrm>
            <a:off x="5567425" y="4459725"/>
            <a:ext cx="2494200" cy="495000"/>
          </a:xfrm>
          <a:prstGeom prst="rect">
            <a:avLst/>
          </a:prstGeom>
        </p:spPr>
        <p:txBody>
          <a:bodyPr spcFirstLastPara="1" wrap="square" lIns="91425" tIns="91425" rIns="91425" bIns="91425" anchor="t" anchorCtr="0">
            <a:normAutofit fontScale="85000"/>
          </a:bodyPr>
          <a:lstStyle/>
          <a:p>
            <a:pPr marL="0" lvl="0" indent="0" algn="ctr" rtl="0">
              <a:spcBef>
                <a:spcPts val="0"/>
              </a:spcBef>
              <a:spcAft>
                <a:spcPts val="1200"/>
              </a:spcAft>
              <a:buNone/>
            </a:pPr>
            <a:r>
              <a:rPr lang="en-GB" sz="1400">
                <a:latin typeface="Libre Baskerville"/>
                <a:ea typeface="Libre Baskerville"/>
                <a:cs typeface="Libre Baskerville"/>
                <a:sym typeface="Libre Baskerville"/>
              </a:rPr>
              <a:t>UN’s Intersectionality Model</a:t>
            </a:r>
            <a:endParaRPr sz="1400">
              <a:latin typeface="Libre Baskerville"/>
              <a:ea typeface="Libre Baskerville"/>
              <a:cs typeface="Libre Baskerville"/>
              <a:sym typeface="Libre Baskerville"/>
            </a:endParaRPr>
          </a:p>
        </p:txBody>
      </p:sp>
      <p:sp>
        <p:nvSpPr>
          <p:cNvPr id="262" name="Google Shape;262;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15</a:t>
            </a:fld>
            <a:endParaRPr/>
          </a:p>
        </p:txBody>
      </p:sp>
      <p:sp>
        <p:nvSpPr>
          <p:cNvPr id="263" name="Google Shape;263;p40"/>
          <p:cNvSpPr txBox="1">
            <a:spLocks noGrp="1"/>
          </p:cNvSpPr>
          <p:nvPr>
            <p:ph type="body" idx="1"/>
          </p:nvPr>
        </p:nvSpPr>
        <p:spPr>
          <a:xfrm>
            <a:off x="614250" y="1400400"/>
            <a:ext cx="3989700" cy="3416400"/>
          </a:xfrm>
          <a:prstGeom prst="rect">
            <a:avLst/>
          </a:prstGeom>
        </p:spPr>
        <p:txBody>
          <a:bodyPr spcFirstLastPara="1" wrap="square" lIns="91425" tIns="91425" rIns="91425" bIns="91425" anchor="t" anchorCtr="0">
            <a:normAutofit lnSpcReduction="20000"/>
          </a:bodyPr>
          <a:lstStyle/>
          <a:p>
            <a:pPr marL="0" lvl="0" indent="0" algn="just" rtl="0">
              <a:spcBef>
                <a:spcPts val="0"/>
              </a:spcBef>
              <a:spcAft>
                <a:spcPts val="0"/>
              </a:spcAft>
              <a:buNone/>
            </a:pPr>
            <a:r>
              <a:rPr lang="en-GB" sz="1700">
                <a:solidFill>
                  <a:schemeClr val="dk1"/>
                </a:solidFill>
                <a:latin typeface="Libre Baskerville"/>
                <a:ea typeface="Libre Baskerville"/>
                <a:cs typeface="Libre Baskerville"/>
                <a:sym typeface="Libre Baskerville"/>
              </a:rPr>
              <a:t>Husk at din adepts identitet er sammensatt, og det samme er din egen. Begrepet </a:t>
            </a:r>
            <a:r>
              <a:rPr lang="en-GB" sz="1700" b="1">
                <a:solidFill>
                  <a:schemeClr val="dk1"/>
                </a:solidFill>
                <a:latin typeface="Libre Baskerville"/>
                <a:ea typeface="Libre Baskerville"/>
                <a:cs typeface="Libre Baskerville"/>
                <a:sym typeface="Libre Baskerville"/>
              </a:rPr>
              <a:t>interseksjonalitet</a:t>
            </a:r>
            <a:r>
              <a:rPr lang="en-GB" sz="1700">
                <a:solidFill>
                  <a:schemeClr val="dk1"/>
                </a:solidFill>
                <a:latin typeface="Libre Baskerville"/>
                <a:ea typeface="Libre Baskerville"/>
                <a:cs typeface="Libre Baskerville"/>
                <a:sym typeface="Libre Baskerville"/>
              </a:rPr>
              <a:t>, som vist i denne figuren, understreker ideen om at de ulike identitetssegmentene er sammenvevd og påvirker opplevelsene våre. </a:t>
            </a:r>
            <a:endParaRPr sz="1700">
              <a:solidFill>
                <a:schemeClr val="dk1"/>
              </a:solidFill>
              <a:latin typeface="Libre Baskerville"/>
              <a:ea typeface="Libre Baskerville"/>
              <a:cs typeface="Libre Baskerville"/>
              <a:sym typeface="Libre Baskerville"/>
            </a:endParaRPr>
          </a:p>
          <a:p>
            <a:pPr marL="0" lvl="0" indent="0" algn="just" rtl="0">
              <a:spcBef>
                <a:spcPts val="1200"/>
              </a:spcBef>
              <a:spcAft>
                <a:spcPts val="0"/>
              </a:spcAft>
              <a:buClr>
                <a:schemeClr val="dk1"/>
              </a:buClr>
              <a:buSzPts val="1100"/>
              <a:buFont typeface="Arial"/>
              <a:buNone/>
            </a:pPr>
            <a:r>
              <a:rPr lang="en-GB" sz="1700">
                <a:solidFill>
                  <a:schemeClr val="dk1"/>
                </a:solidFill>
                <a:latin typeface="Libre Baskerville"/>
                <a:ea typeface="Libre Baskerville"/>
                <a:cs typeface="Libre Baskerville"/>
                <a:sym typeface="Libre Baskerville"/>
              </a:rPr>
              <a:t>Prøv å finne aspekter der du og adepten din er like.</a:t>
            </a:r>
            <a:endParaRPr sz="1700">
              <a:solidFill>
                <a:schemeClr val="dk1"/>
              </a:solidFill>
              <a:latin typeface="Libre Baskerville"/>
              <a:ea typeface="Libre Baskerville"/>
              <a:cs typeface="Libre Baskerville"/>
              <a:sym typeface="Libre Baskerville"/>
            </a:endParaRPr>
          </a:p>
          <a:p>
            <a:pPr marL="0" lvl="0" indent="0" algn="just" rtl="0">
              <a:spcBef>
                <a:spcPts val="1200"/>
              </a:spcBef>
              <a:spcAft>
                <a:spcPts val="1200"/>
              </a:spcAft>
              <a:buNone/>
            </a:pPr>
            <a:endParaRPr sz="17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Mentor </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Attest</a:t>
            </a:r>
            <a:endParaRPr sz="1200" b="1">
              <a:solidFill>
                <a:srgbClr val="0D453A"/>
              </a:solidFill>
              <a:latin typeface="Libre Baskerville"/>
              <a:ea typeface="Libre Baskerville"/>
              <a:cs typeface="Libre Baskerville"/>
              <a:sym typeface="Libre Baskerville"/>
            </a:endParaRPr>
          </a:p>
        </p:txBody>
      </p:sp>
      <p:pic>
        <p:nvPicPr>
          <p:cNvPr id="269" name="Google Shape;269;p41"/>
          <p:cNvPicPr preferRelativeResize="0"/>
          <p:nvPr/>
        </p:nvPicPr>
        <p:blipFill>
          <a:blip r:embed="rId3">
            <a:alphaModFix/>
          </a:blip>
          <a:stretch>
            <a:fillRect/>
          </a:stretch>
        </p:blipFill>
        <p:spPr>
          <a:xfrm>
            <a:off x="2967950" y="0"/>
            <a:ext cx="6176049" cy="5177375"/>
          </a:xfrm>
          <a:prstGeom prst="rect">
            <a:avLst/>
          </a:prstGeom>
          <a:noFill/>
          <a:ln>
            <a:noFill/>
          </a:ln>
        </p:spPr>
      </p:pic>
      <p:sp>
        <p:nvSpPr>
          <p:cNvPr id="270" name="Google Shape;270;p41"/>
          <p:cNvSpPr txBox="1">
            <a:spLocks noGrp="1"/>
          </p:cNvSpPr>
          <p:nvPr>
            <p:ph type="sldNum" idx="12"/>
          </p:nvPr>
        </p:nvSpPr>
        <p:spPr>
          <a:xfrm>
            <a:off x="7086600" y="486958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2"/>
          <p:cNvSpPr txBox="1">
            <a:spLocks noGrp="1"/>
          </p:cNvSpPr>
          <p:nvPr>
            <p:ph type="title"/>
          </p:nvPr>
        </p:nvSpPr>
        <p:spPr>
          <a:xfrm>
            <a:off x="628650" y="1942904"/>
            <a:ext cx="7886700" cy="15393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Hvilke forventninger er det til deg som mentor i mentorprogrammet?</a:t>
            </a:r>
            <a:endParaRPr sz="3600">
              <a:latin typeface="Libre Baskerville"/>
              <a:ea typeface="Libre Baskerville"/>
              <a:cs typeface="Libre Baskerville"/>
              <a:sym typeface="Libre Baskerville"/>
            </a:endParaRPr>
          </a:p>
        </p:txBody>
      </p:sp>
      <p:sp>
        <p:nvSpPr>
          <p:cNvPr id="276" name="Google Shape;276;p42"/>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3</a:t>
            </a:r>
            <a:endParaRPr sz="8800" b="1">
              <a:solidFill>
                <a:schemeClr val="dk2"/>
              </a:solidFill>
            </a:endParaRPr>
          </a:p>
        </p:txBody>
      </p:sp>
      <p:sp>
        <p:nvSpPr>
          <p:cNvPr id="277" name="Google Shape;277;p4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3"/>
          <p:cNvSpPr txBox="1">
            <a:spLocks noGrp="1"/>
          </p:cNvSpPr>
          <p:nvPr>
            <p:ph type="body" idx="1"/>
          </p:nvPr>
        </p:nvSpPr>
        <p:spPr>
          <a:xfrm>
            <a:off x="311700" y="2571750"/>
            <a:ext cx="8520600" cy="1273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GB" sz="2200" b="1">
                <a:solidFill>
                  <a:schemeClr val="dk1"/>
                </a:solidFill>
                <a:latin typeface="Libre Baskerville"/>
                <a:ea typeface="Libre Baskerville"/>
                <a:cs typeface="Libre Baskerville"/>
                <a:sym typeface="Libre Baskerville"/>
              </a:rPr>
              <a:t>Mange mentorprogrammer med stort potensial ender opp med å få dårlige anmeldelser fordi forventningene ikke har blitt avklart på forhånd.</a:t>
            </a:r>
            <a:endParaRPr sz="2200" b="1">
              <a:solidFill>
                <a:schemeClr val="dk1"/>
              </a:solidFill>
              <a:latin typeface="Libre Baskerville"/>
              <a:ea typeface="Libre Baskerville"/>
              <a:cs typeface="Libre Baskerville"/>
              <a:sym typeface="Libre Baskerville"/>
            </a:endParaRPr>
          </a:p>
        </p:txBody>
      </p:sp>
      <p:sp>
        <p:nvSpPr>
          <p:cNvPr id="283" name="Google Shape;283;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18</a:t>
            </a:fld>
            <a:endParaRPr/>
          </a:p>
        </p:txBody>
      </p:sp>
      <p:sp>
        <p:nvSpPr>
          <p:cNvPr id="284" name="Google Shape;284;p43"/>
          <p:cNvSpPr/>
          <p:nvPr/>
        </p:nvSpPr>
        <p:spPr>
          <a:xfrm>
            <a:off x="-572475" y="88325"/>
            <a:ext cx="1925400" cy="1756500"/>
          </a:xfrm>
          <a:prstGeom prst="ellipse">
            <a:avLst/>
          </a:prstGeom>
          <a:solidFill>
            <a:srgbClr val="FFA3B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5" name="Google Shape;285;p43"/>
          <p:cNvSpPr txBox="1">
            <a:spLocks noGrp="1"/>
          </p:cNvSpPr>
          <p:nvPr>
            <p:ph type="title"/>
          </p:nvPr>
        </p:nvSpPr>
        <p:spPr>
          <a:xfrm>
            <a:off x="90550" y="685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Libre Baskerville"/>
                <a:ea typeface="Libre Baskerville"/>
                <a:cs typeface="Libre Baskerville"/>
                <a:sym typeface="Libre Baskerville"/>
              </a:rPr>
              <a:t>Merk!</a:t>
            </a:r>
            <a:endParaRPr b="1">
              <a:latin typeface="Libre Baskerville"/>
              <a:ea typeface="Libre Baskerville"/>
              <a:cs typeface="Libre Baskerville"/>
              <a:sym typeface="Libre Baskervill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4"/>
          <p:cNvSpPr/>
          <p:nvPr/>
        </p:nvSpPr>
        <p:spPr>
          <a:xfrm>
            <a:off x="198000" y="133475"/>
            <a:ext cx="87480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1" name="Google Shape;291;p44"/>
          <p:cNvSpPr txBox="1">
            <a:spLocks noGrp="1"/>
          </p:cNvSpPr>
          <p:nvPr>
            <p:ph type="body" idx="1"/>
          </p:nvPr>
        </p:nvSpPr>
        <p:spPr>
          <a:xfrm>
            <a:off x="858600" y="443225"/>
            <a:ext cx="7426800" cy="4121700"/>
          </a:xfrm>
          <a:prstGeom prst="rect">
            <a:avLst/>
          </a:prstGeom>
        </p:spPr>
        <p:txBody>
          <a:bodyPr spcFirstLastPara="1" wrap="square" lIns="91425" tIns="91425" rIns="91425" bIns="91425" anchor="t" anchorCtr="0">
            <a:normAutofit/>
          </a:bodyPr>
          <a:lstStyle/>
          <a:p>
            <a:pPr marL="0" lvl="0" indent="0" algn="just" rtl="0">
              <a:lnSpc>
                <a:spcPct val="115000"/>
              </a:lnSpc>
              <a:spcBef>
                <a:spcPts val="0"/>
              </a:spcBef>
              <a:spcAft>
                <a:spcPts val="0"/>
              </a:spcAft>
              <a:buSzPts val="1018"/>
              <a:buNone/>
            </a:pPr>
            <a:r>
              <a:rPr lang="en-GB" sz="1400">
                <a:solidFill>
                  <a:schemeClr val="dk1"/>
                </a:solidFill>
                <a:latin typeface="Libre Baskerville"/>
                <a:ea typeface="Libre Baskerville"/>
                <a:cs typeface="Libre Baskerville"/>
                <a:sym typeface="Libre Baskerville"/>
              </a:rPr>
              <a:t>Spør </a:t>
            </a:r>
            <a:r>
              <a:rPr lang="en-GB" sz="1400" b="1">
                <a:solidFill>
                  <a:schemeClr val="dk1"/>
                </a:solidFill>
                <a:latin typeface="Libre Baskerville"/>
                <a:ea typeface="Libre Baskerville"/>
                <a:cs typeface="Libre Baskerville"/>
                <a:sym typeface="Libre Baskerville"/>
              </a:rPr>
              <a:t>arrangørene av mentorprogrammet</a:t>
            </a:r>
            <a:r>
              <a:rPr lang="en-GB" sz="1400">
                <a:solidFill>
                  <a:schemeClr val="dk1"/>
                </a:solidFill>
                <a:latin typeface="Libre Baskerville"/>
                <a:ea typeface="Libre Baskerville"/>
                <a:cs typeface="Libre Baskerville"/>
                <a:sym typeface="Libre Baskerville"/>
              </a:rPr>
              <a:t> om hva som er </a:t>
            </a:r>
            <a:r>
              <a:rPr lang="en-GB" sz="1400" b="1">
                <a:solidFill>
                  <a:schemeClr val="dk1"/>
                </a:solidFill>
                <a:latin typeface="Libre Baskerville"/>
                <a:ea typeface="Libre Baskerville"/>
                <a:cs typeface="Libre Baskerville"/>
                <a:sym typeface="Libre Baskerville"/>
              </a:rPr>
              <a:t>målet </a:t>
            </a:r>
            <a:r>
              <a:rPr lang="en-GB" sz="1400">
                <a:solidFill>
                  <a:schemeClr val="dk1"/>
                </a:solidFill>
                <a:latin typeface="Libre Baskerville"/>
                <a:ea typeface="Libre Baskerville"/>
                <a:cs typeface="Libre Baskerville"/>
                <a:sym typeface="Libre Baskerville"/>
              </a:rPr>
              <a:t>og </a:t>
            </a:r>
            <a:r>
              <a:rPr lang="en-GB" sz="1400" b="1">
                <a:solidFill>
                  <a:schemeClr val="dk1"/>
                </a:solidFill>
                <a:latin typeface="Libre Baskerville"/>
                <a:ea typeface="Libre Baskerville"/>
                <a:cs typeface="Libre Baskerville"/>
                <a:sym typeface="Libre Baskerville"/>
              </a:rPr>
              <a:t>omfanget </a:t>
            </a:r>
            <a:r>
              <a:rPr lang="en-GB" sz="1400">
                <a:solidFill>
                  <a:schemeClr val="dk1"/>
                </a:solidFill>
                <a:latin typeface="Libre Baskerville"/>
                <a:ea typeface="Libre Baskerville"/>
                <a:cs typeface="Libre Baskerville"/>
                <a:sym typeface="Libre Baskerville"/>
              </a:rPr>
              <a:t>av det spesifikke mentorprogrammet hvis det er uklart. Diskuter dem med adepten din på det første møtet. For å hjelpe deg med å avklare målene har vi laget en </a:t>
            </a:r>
            <a:r>
              <a:rPr lang="en-GB" sz="1400" b="1">
                <a:solidFill>
                  <a:schemeClr val="dk1"/>
                </a:solidFill>
                <a:latin typeface="Libre Baskerville"/>
                <a:ea typeface="Libre Baskerville"/>
                <a:cs typeface="Libre Baskerville"/>
                <a:sym typeface="Libre Baskerville"/>
              </a:rPr>
              <a:t>mentoravtale </a:t>
            </a:r>
            <a:r>
              <a:rPr lang="en-GB" sz="1400">
                <a:solidFill>
                  <a:schemeClr val="dk1"/>
                </a:solidFill>
                <a:latin typeface="Libre Baskerville"/>
                <a:ea typeface="Libre Baskerville"/>
                <a:cs typeface="Libre Baskerville"/>
                <a:sym typeface="Libre Baskerville"/>
              </a:rPr>
              <a:t>du kan bruke sammen med adepten(e) din(e). Du finner et nedlastbart utkast </a:t>
            </a:r>
            <a:r>
              <a:rPr lang="en-GB" sz="1400" u="sng">
                <a:solidFill>
                  <a:schemeClr val="hlink"/>
                </a:solidFill>
                <a:latin typeface="Libre Baskerville"/>
                <a:ea typeface="Libre Baskerville"/>
                <a:cs typeface="Libre Baskerville"/>
                <a:sym typeface="Libre Baskerville"/>
                <a:hlinkClick r:id="rId3"/>
              </a:rPr>
              <a:t>her</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0" lvl="0" indent="0" algn="just" rtl="0">
              <a:lnSpc>
                <a:spcPct val="115000"/>
              </a:lnSpc>
              <a:spcBef>
                <a:spcPts val="1200"/>
              </a:spcBef>
              <a:spcAft>
                <a:spcPts val="0"/>
              </a:spcAft>
              <a:buSzPts val="1018"/>
              <a:buNone/>
            </a:pPr>
            <a:r>
              <a:rPr lang="en-GB" sz="1400">
                <a:solidFill>
                  <a:schemeClr val="dk1"/>
                </a:solidFill>
                <a:latin typeface="Libre Baskerville"/>
                <a:ea typeface="Libre Baskerville"/>
                <a:cs typeface="Libre Baskerville"/>
                <a:sym typeface="Libre Baskerville"/>
              </a:rPr>
              <a:t>Merk at du </a:t>
            </a:r>
            <a:r>
              <a:rPr lang="en-GB" sz="1400" b="1">
                <a:solidFill>
                  <a:schemeClr val="dk1"/>
                </a:solidFill>
                <a:latin typeface="Libre Baskerville"/>
                <a:ea typeface="Libre Baskerville"/>
                <a:cs typeface="Libre Baskerville"/>
                <a:sym typeface="Libre Baskerville"/>
              </a:rPr>
              <a:t>ikke er veileder</a:t>
            </a:r>
            <a:r>
              <a:rPr lang="en-GB" sz="1400">
                <a:solidFill>
                  <a:schemeClr val="dk1"/>
                </a:solidFill>
                <a:latin typeface="Libre Baskerville"/>
                <a:ea typeface="Libre Baskerville"/>
                <a:cs typeface="Libre Baskerville"/>
                <a:sym typeface="Libre Baskerville"/>
              </a:rPr>
              <a:t> for adepten, og at dere ikke trenger å ha helt sammenfallende faglig kompetanse. Det handler ikke om felles publikasjoner eller et spesifikt prosjekt.</a:t>
            </a:r>
            <a:endParaRPr sz="1400">
              <a:solidFill>
                <a:schemeClr val="dk1"/>
              </a:solidFill>
              <a:latin typeface="Libre Baskerville"/>
              <a:ea typeface="Libre Baskerville"/>
              <a:cs typeface="Libre Baskerville"/>
              <a:sym typeface="Libre Baskerville"/>
            </a:endParaRPr>
          </a:p>
          <a:p>
            <a:pPr marL="0" lvl="0" indent="0" algn="just" rtl="0">
              <a:lnSpc>
                <a:spcPct val="115000"/>
              </a:lnSpc>
              <a:spcBef>
                <a:spcPts val="1200"/>
              </a:spcBef>
              <a:spcAft>
                <a:spcPts val="0"/>
              </a:spcAft>
              <a:buSzPts val="1018"/>
              <a:buNone/>
            </a:pPr>
            <a:r>
              <a:rPr lang="en-GB" sz="1400">
                <a:solidFill>
                  <a:schemeClr val="dk1"/>
                </a:solidFill>
                <a:latin typeface="Libre Baskerville"/>
                <a:ea typeface="Libre Baskerville"/>
                <a:cs typeface="Libre Baskerville"/>
                <a:sym typeface="Libre Baskerville"/>
              </a:rPr>
              <a:t>Begynn alltid med å spørre adepten din </a:t>
            </a:r>
            <a:r>
              <a:rPr lang="en-GB" sz="1400" b="1">
                <a:solidFill>
                  <a:schemeClr val="dk1"/>
                </a:solidFill>
                <a:latin typeface="Libre Baskerville"/>
                <a:ea typeface="Libre Baskerville"/>
                <a:cs typeface="Libre Baskerville"/>
                <a:sym typeface="Libre Baskerville"/>
              </a:rPr>
              <a:t>hva han eller hun trenger støtte til</a:t>
            </a:r>
            <a:r>
              <a:rPr lang="en-GB" sz="1400">
                <a:solidFill>
                  <a:schemeClr val="dk1"/>
                </a:solidFill>
                <a:latin typeface="Libre Baskerville"/>
                <a:ea typeface="Libre Baskerville"/>
                <a:cs typeface="Libre Baskerville"/>
                <a:sym typeface="Libre Baskerville"/>
              </a:rPr>
              <a:t>, fra profilbygging, emosjonell støtte eller faglige råd, og prøv å tilby det. Som oftest vil dette innebære </a:t>
            </a:r>
            <a:r>
              <a:rPr lang="en-GB" sz="1400" b="1">
                <a:solidFill>
                  <a:schemeClr val="dk1"/>
                </a:solidFill>
                <a:latin typeface="Libre Baskerville"/>
                <a:ea typeface="Libre Baskerville"/>
                <a:cs typeface="Libre Baskerville"/>
                <a:sym typeface="Libre Baskerville"/>
              </a:rPr>
              <a:t>“coaching”-samtaler</a:t>
            </a:r>
            <a:r>
              <a:rPr lang="en-GB" sz="1400">
                <a:solidFill>
                  <a:schemeClr val="dk1"/>
                </a:solidFill>
                <a:latin typeface="Libre Baskerville"/>
                <a:ea typeface="Libre Baskerville"/>
                <a:cs typeface="Libre Baskerville"/>
                <a:sym typeface="Libre Baskerville"/>
              </a:rPr>
              <a:t>, og av og til </a:t>
            </a:r>
            <a:r>
              <a:rPr lang="en-GB" sz="1400" b="1">
                <a:solidFill>
                  <a:schemeClr val="dk1"/>
                </a:solidFill>
                <a:latin typeface="Libre Baskerville"/>
                <a:ea typeface="Libre Baskerville"/>
                <a:cs typeface="Libre Baskerville"/>
                <a:sym typeface="Libre Baskerville"/>
              </a:rPr>
              <a:t>konkrete oppgaver</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0" lvl="0" indent="0" algn="just" rtl="0">
              <a:lnSpc>
                <a:spcPct val="115000"/>
              </a:lnSpc>
              <a:spcBef>
                <a:spcPts val="1200"/>
              </a:spcBef>
              <a:spcAft>
                <a:spcPts val="1200"/>
              </a:spcAft>
              <a:buSzPts val="1018"/>
              <a:buNone/>
            </a:pPr>
            <a:r>
              <a:rPr lang="en-GB" sz="1400">
                <a:solidFill>
                  <a:schemeClr val="dk1"/>
                </a:solidFill>
                <a:latin typeface="Libre Baskerville"/>
                <a:ea typeface="Libre Baskerville"/>
                <a:cs typeface="Libre Baskerville"/>
                <a:sym typeface="Libre Baskerville"/>
              </a:rPr>
              <a:t>Be om </a:t>
            </a:r>
            <a:r>
              <a:rPr lang="en-GB" sz="1400" b="1">
                <a:solidFill>
                  <a:schemeClr val="dk1"/>
                </a:solidFill>
                <a:latin typeface="Libre Baskerville"/>
                <a:ea typeface="Libre Baskerville"/>
                <a:cs typeface="Libre Baskerville"/>
                <a:sym typeface="Libre Baskerville"/>
              </a:rPr>
              <a:t>tilbakemeldinger </a:t>
            </a:r>
            <a:r>
              <a:rPr lang="en-GB" sz="1400">
                <a:solidFill>
                  <a:schemeClr val="dk1"/>
                </a:solidFill>
                <a:latin typeface="Libre Baskerville"/>
                <a:ea typeface="Libre Baskerville"/>
                <a:cs typeface="Libre Baskerville"/>
                <a:sym typeface="Libre Baskerville"/>
              </a:rPr>
              <a:t>jevnlig, slik at du kan endre kurs etter behov for å innfri forventningene.</a:t>
            </a:r>
            <a:endParaRPr sz="1400">
              <a:solidFill>
                <a:schemeClr val="dk1"/>
              </a:solidFill>
              <a:latin typeface="Libre Baskerville"/>
              <a:ea typeface="Libre Baskerville"/>
              <a:cs typeface="Libre Baskerville"/>
              <a:sym typeface="Libre Baskerville"/>
            </a:endParaRPr>
          </a:p>
        </p:txBody>
      </p:sp>
      <p:sp>
        <p:nvSpPr>
          <p:cNvPr id="292" name="Google Shape;292;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p:nvPr/>
        </p:nvSpPr>
        <p:spPr>
          <a:xfrm>
            <a:off x="198000" y="381150"/>
            <a:ext cx="8748000" cy="438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 name="Google Shape;159;p27"/>
          <p:cNvSpPr txBox="1">
            <a:spLocks noGrp="1"/>
          </p:cNvSpPr>
          <p:nvPr>
            <p:ph type="title"/>
          </p:nvPr>
        </p:nvSpPr>
        <p:spPr>
          <a:xfrm>
            <a:off x="858600" y="1141850"/>
            <a:ext cx="7426800" cy="28545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SzPts val="990"/>
              <a:buNone/>
            </a:pPr>
            <a:r>
              <a:rPr lang="en-GB" sz="1600">
                <a:latin typeface="Libre Baskerville"/>
                <a:ea typeface="Libre Baskerville"/>
                <a:cs typeface="Libre Baskerville"/>
                <a:sym typeface="Libre Baskerville"/>
              </a:rPr>
              <a:t>Denne veiledningen er laget for å hjelpe </a:t>
            </a:r>
            <a:r>
              <a:rPr lang="en-GB" sz="1600" b="1">
                <a:latin typeface="Libre Baskerville"/>
                <a:ea typeface="Libre Baskerville"/>
                <a:cs typeface="Libre Baskerville"/>
                <a:sym typeface="Libre Baskerville"/>
              </a:rPr>
              <a:t>mentorer </a:t>
            </a:r>
            <a:r>
              <a:rPr lang="en-GB" sz="1600">
                <a:latin typeface="Libre Baskerville"/>
                <a:ea typeface="Libre Baskerville"/>
                <a:cs typeface="Libre Baskerville"/>
                <a:sym typeface="Libre Baskerville"/>
              </a:rPr>
              <a:t>som er interessert i eller involvert i å støtte </a:t>
            </a:r>
            <a:r>
              <a:rPr lang="en-GB" sz="1600" b="1">
                <a:latin typeface="Libre Baskerville"/>
                <a:ea typeface="Libre Baskerville"/>
                <a:cs typeface="Libre Baskerville"/>
                <a:sym typeface="Libre Baskerville"/>
              </a:rPr>
              <a:t>kvinner i MNT</a:t>
            </a:r>
            <a:r>
              <a:rPr lang="en-GB" sz="1600">
                <a:latin typeface="Libre Baskerville"/>
                <a:ea typeface="Libre Baskerville"/>
                <a:cs typeface="Libre Baskerville"/>
                <a:sym typeface="Libre Baskerville"/>
              </a:rPr>
              <a:t>-felt (Matte, Naturvitenskap og Teknologi).</a:t>
            </a:r>
            <a:endParaRPr sz="1600">
              <a:latin typeface="Libre Baskerville"/>
              <a:ea typeface="Libre Baskerville"/>
              <a:cs typeface="Libre Baskerville"/>
              <a:sym typeface="Libre Baskerville"/>
            </a:endParaRPr>
          </a:p>
          <a:p>
            <a:pPr marL="0" lvl="0" indent="0" algn="just" rtl="0">
              <a:spcBef>
                <a:spcPts val="0"/>
              </a:spcBef>
              <a:spcAft>
                <a:spcPts val="0"/>
              </a:spcAft>
              <a:buSzPts val="990"/>
              <a:buNone/>
            </a:pPr>
            <a:endParaRPr sz="1600">
              <a:latin typeface="Libre Baskerville"/>
              <a:ea typeface="Libre Baskerville"/>
              <a:cs typeface="Libre Baskerville"/>
              <a:sym typeface="Libre Baskerville"/>
            </a:endParaRPr>
          </a:p>
          <a:p>
            <a:pPr marL="0" lvl="0" indent="0" algn="l" rtl="0">
              <a:spcBef>
                <a:spcPts val="0"/>
              </a:spcBef>
              <a:spcAft>
                <a:spcPts val="0"/>
              </a:spcAft>
              <a:buSzPts val="990"/>
              <a:buNone/>
            </a:pPr>
            <a:r>
              <a:rPr lang="en-GB" sz="1600">
                <a:latin typeface="Libre Baskerville"/>
                <a:ea typeface="Libre Baskerville"/>
                <a:cs typeface="Libre Baskerville"/>
                <a:sym typeface="Libre Baskerville"/>
              </a:rPr>
              <a:t>Mentoring har vist seg å være en </a:t>
            </a:r>
            <a:r>
              <a:rPr lang="en-GB" sz="1600" b="1">
                <a:latin typeface="Libre Baskerville"/>
                <a:ea typeface="Libre Baskerville"/>
                <a:cs typeface="Libre Baskerville"/>
                <a:sym typeface="Libre Baskerville"/>
              </a:rPr>
              <a:t>nøkkelfaktor for suksess</a:t>
            </a:r>
            <a:r>
              <a:rPr lang="en-GB" sz="1600">
                <a:latin typeface="Libre Baskerville"/>
                <a:ea typeface="Libre Baskerville"/>
                <a:cs typeface="Libre Baskerville"/>
                <a:sym typeface="Libre Baskerville"/>
              </a:rPr>
              <a:t> for marginaliserte grupper innenfor MNT. Spesielt for </a:t>
            </a:r>
            <a:r>
              <a:rPr lang="en-GB" sz="1600" b="1">
                <a:latin typeface="Libre Baskerville"/>
                <a:ea typeface="Libre Baskerville"/>
                <a:cs typeface="Libre Baskerville"/>
                <a:sym typeface="Libre Baskerville"/>
              </a:rPr>
              <a:t>kvinner </a:t>
            </a:r>
            <a:r>
              <a:rPr lang="en-GB" sz="1600">
                <a:latin typeface="Libre Baskerville"/>
                <a:ea typeface="Libre Baskerville"/>
                <a:cs typeface="Libre Baskerville"/>
                <a:sym typeface="Libre Baskerville"/>
              </a:rPr>
              <a:t>har det vist seg å øke antallet som begynner og blir værende i MNT-felt.</a:t>
            </a:r>
            <a:endParaRPr sz="1600">
              <a:latin typeface="Libre Baskerville"/>
              <a:ea typeface="Libre Baskerville"/>
              <a:cs typeface="Libre Baskerville"/>
              <a:sym typeface="Libre Baskerville"/>
            </a:endParaRPr>
          </a:p>
          <a:p>
            <a:pPr marL="0" lvl="0" indent="0" algn="just" rtl="0">
              <a:spcBef>
                <a:spcPts val="0"/>
              </a:spcBef>
              <a:spcAft>
                <a:spcPts val="0"/>
              </a:spcAft>
              <a:buSzPts val="990"/>
              <a:buNone/>
            </a:pPr>
            <a:endParaRPr sz="1600">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990"/>
              <a:buFont typeface="Arial"/>
              <a:buNone/>
            </a:pPr>
            <a:r>
              <a:rPr lang="en-GB" sz="1600">
                <a:latin typeface="Libre Baskerville"/>
                <a:ea typeface="Libre Baskerville"/>
                <a:cs typeface="Libre Baskerville"/>
                <a:sym typeface="Libre Baskerville"/>
              </a:rPr>
              <a:t>Mentoring kan brukes både til </a:t>
            </a:r>
            <a:r>
              <a:rPr lang="en-GB" sz="1600" b="1">
                <a:latin typeface="Libre Baskerville"/>
                <a:ea typeface="Libre Baskerville"/>
                <a:cs typeface="Libre Baskerville"/>
                <a:sym typeface="Libre Baskerville"/>
              </a:rPr>
              <a:t>rekruttering og for å beholde kvinner</a:t>
            </a:r>
            <a:r>
              <a:rPr lang="en-GB" sz="1600">
                <a:latin typeface="Libre Baskerville"/>
                <a:ea typeface="Libre Baskerville"/>
                <a:cs typeface="Libre Baskerville"/>
                <a:sym typeface="Libre Baskerville"/>
              </a:rPr>
              <a:t> gjennom hele utdannings- og karriereløpet.</a:t>
            </a:r>
            <a:endParaRPr sz="1600">
              <a:latin typeface="Libre Baskerville"/>
              <a:ea typeface="Libre Baskerville"/>
              <a:cs typeface="Libre Baskerville"/>
              <a:sym typeface="Libre Baskerville"/>
            </a:endParaRPr>
          </a:p>
        </p:txBody>
      </p:sp>
      <p:sp>
        <p:nvSpPr>
          <p:cNvPr id="160" name="Google Shape;16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b="1"/>
              <a:t>2</a:t>
            </a:fld>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5"/>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Mentor </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Attest</a:t>
            </a:r>
            <a:endParaRPr sz="1200" b="1">
              <a:solidFill>
                <a:srgbClr val="0D453A"/>
              </a:solidFill>
              <a:latin typeface="Libre Baskerville"/>
              <a:ea typeface="Libre Baskerville"/>
              <a:cs typeface="Libre Baskerville"/>
              <a:sym typeface="Libre Baskerville"/>
            </a:endParaRPr>
          </a:p>
        </p:txBody>
      </p:sp>
      <p:pic>
        <p:nvPicPr>
          <p:cNvPr id="298" name="Google Shape;298;p45"/>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299" name="Google Shape;299;p45"/>
          <p:cNvSpPr txBox="1">
            <a:spLocks noGrp="1"/>
          </p:cNvSpPr>
          <p:nvPr>
            <p:ph type="sldNum" idx="12"/>
          </p:nvPr>
        </p:nvSpPr>
        <p:spPr>
          <a:xfrm>
            <a:off x="7086600" y="484298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6"/>
          <p:cNvSpPr txBox="1">
            <a:spLocks noGrp="1"/>
          </p:cNvSpPr>
          <p:nvPr>
            <p:ph type="title"/>
          </p:nvPr>
        </p:nvSpPr>
        <p:spPr>
          <a:xfrm>
            <a:off x="326075" y="1906952"/>
            <a:ext cx="8328300" cy="13296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Hvordan kan du gjøre det beste ut av matchingen mellom mentor og adept?</a:t>
            </a:r>
            <a:endParaRPr sz="3600">
              <a:latin typeface="Libre Baskerville"/>
              <a:ea typeface="Libre Baskerville"/>
              <a:cs typeface="Libre Baskerville"/>
              <a:sym typeface="Libre Baskerville"/>
            </a:endParaRPr>
          </a:p>
        </p:txBody>
      </p:sp>
      <p:sp>
        <p:nvSpPr>
          <p:cNvPr id="305" name="Google Shape;305;p46"/>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4</a:t>
            </a:r>
            <a:endParaRPr sz="8800" b="1">
              <a:solidFill>
                <a:schemeClr val="dk2"/>
              </a:solidFill>
            </a:endParaRPr>
          </a:p>
        </p:txBody>
      </p:sp>
      <p:sp>
        <p:nvSpPr>
          <p:cNvPr id="306" name="Google Shape;306;p46"/>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7"/>
          <p:cNvSpPr txBox="1">
            <a:spLocks noGrp="1"/>
          </p:cNvSpPr>
          <p:nvPr>
            <p:ph type="body" idx="1"/>
          </p:nvPr>
        </p:nvSpPr>
        <p:spPr>
          <a:xfrm>
            <a:off x="311700" y="2312700"/>
            <a:ext cx="8520600" cy="1535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GB" sz="2200" b="1">
                <a:solidFill>
                  <a:schemeClr val="dk1"/>
                </a:solidFill>
                <a:latin typeface="Libre Baskerville"/>
                <a:ea typeface="Libre Baskerville"/>
                <a:cs typeface="Libre Baskerville"/>
                <a:sym typeface="Libre Baskerville"/>
              </a:rPr>
              <a:t>Matching kan være vanskelig, og det er ikke sikkert du har full kontroll over hvem du blir paret med. Det er alltid en læringsprosess: gjør det beste ut av det, i stedet for å prøve å være perfekt.</a:t>
            </a:r>
            <a:endParaRPr sz="2200" b="1">
              <a:solidFill>
                <a:schemeClr val="dk1"/>
              </a:solidFill>
              <a:latin typeface="Libre Baskerville"/>
              <a:ea typeface="Libre Baskerville"/>
              <a:cs typeface="Libre Baskerville"/>
              <a:sym typeface="Libre Baskerville"/>
            </a:endParaRPr>
          </a:p>
        </p:txBody>
      </p:sp>
      <p:sp>
        <p:nvSpPr>
          <p:cNvPr id="312" name="Google Shape;312;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22</a:t>
            </a:fld>
            <a:endParaRPr/>
          </a:p>
        </p:txBody>
      </p:sp>
      <p:sp>
        <p:nvSpPr>
          <p:cNvPr id="313" name="Google Shape;313;p47"/>
          <p:cNvSpPr/>
          <p:nvPr/>
        </p:nvSpPr>
        <p:spPr>
          <a:xfrm>
            <a:off x="-648675" y="88325"/>
            <a:ext cx="1925400" cy="1756500"/>
          </a:xfrm>
          <a:prstGeom prst="ellipse">
            <a:avLst/>
          </a:prstGeom>
          <a:solidFill>
            <a:srgbClr val="FFA3B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4" name="Google Shape;314;p47"/>
          <p:cNvSpPr txBox="1">
            <a:spLocks noGrp="1"/>
          </p:cNvSpPr>
          <p:nvPr>
            <p:ph type="title"/>
          </p:nvPr>
        </p:nvSpPr>
        <p:spPr>
          <a:xfrm>
            <a:off x="119150" y="686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Libre Baskerville"/>
                <a:ea typeface="Libre Baskerville"/>
                <a:cs typeface="Libre Baskerville"/>
                <a:sym typeface="Libre Baskerville"/>
              </a:rPr>
              <a:t>Merk!</a:t>
            </a:r>
            <a:endParaRPr b="1">
              <a:latin typeface="Libre Baskerville"/>
              <a:ea typeface="Libre Baskerville"/>
              <a:cs typeface="Libre Baskerville"/>
              <a:sym typeface="Libre Baskervill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8"/>
          <p:cNvSpPr/>
          <p:nvPr/>
        </p:nvSpPr>
        <p:spPr>
          <a:xfrm>
            <a:off x="198000" y="201150"/>
            <a:ext cx="87480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0" name="Google Shape;320;p48"/>
          <p:cNvSpPr txBox="1">
            <a:spLocks noGrp="1"/>
          </p:cNvSpPr>
          <p:nvPr>
            <p:ph type="body" idx="1"/>
          </p:nvPr>
        </p:nvSpPr>
        <p:spPr>
          <a:xfrm>
            <a:off x="858600" y="753625"/>
            <a:ext cx="7426800" cy="3909600"/>
          </a:xfrm>
          <a:prstGeom prst="rect">
            <a:avLst/>
          </a:prstGeom>
        </p:spPr>
        <p:txBody>
          <a:bodyPr spcFirstLastPara="1" wrap="square" lIns="91425" tIns="91425" rIns="91425" bIns="91425" anchor="t" anchorCtr="0">
            <a:normAutofit/>
          </a:bodyPr>
          <a:lstStyle/>
          <a:p>
            <a:pPr marL="0" lvl="0" indent="0" algn="just" rtl="0">
              <a:lnSpc>
                <a:spcPct val="115000"/>
              </a:lnSpc>
              <a:spcBef>
                <a:spcPts val="0"/>
              </a:spcBef>
              <a:spcAft>
                <a:spcPts val="0"/>
              </a:spcAft>
              <a:buNone/>
            </a:pPr>
            <a:r>
              <a:rPr lang="en-GB" sz="1400">
                <a:solidFill>
                  <a:schemeClr val="dk1"/>
                </a:solidFill>
                <a:latin typeface="Libre Baskerville"/>
                <a:ea typeface="Libre Baskerville"/>
                <a:cs typeface="Libre Baskerville"/>
                <a:sym typeface="Libre Baskerville"/>
              </a:rPr>
              <a:t>Mentoring er en praktisk ferdighet, ikke en teoretisk en, og det avhenger i stor grad av hvem du ender opp som mentor for.</a:t>
            </a:r>
            <a:endParaRPr sz="1400">
              <a:solidFill>
                <a:schemeClr val="dk1"/>
              </a:solidFill>
              <a:latin typeface="Libre Baskerville"/>
              <a:ea typeface="Libre Baskerville"/>
              <a:cs typeface="Libre Baskerville"/>
              <a:sym typeface="Libre Baskerville"/>
            </a:endParaRPr>
          </a:p>
          <a:p>
            <a:pPr marL="0" lvl="0" indent="0" algn="just" rtl="0">
              <a:lnSpc>
                <a:spcPct val="11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Selv om arrangørene av mentorprogrammet vil gjøre sitt beste for å </a:t>
            </a:r>
            <a:r>
              <a:rPr lang="en-GB" sz="1400" b="1">
                <a:solidFill>
                  <a:schemeClr val="dk1"/>
                </a:solidFill>
                <a:latin typeface="Libre Baskerville"/>
                <a:ea typeface="Libre Baskerville"/>
                <a:cs typeface="Libre Baskerville"/>
                <a:sym typeface="Libre Baskerville"/>
              </a:rPr>
              <a:t>optimalisere matchingsprosessen</a:t>
            </a:r>
            <a:r>
              <a:rPr lang="en-GB" sz="1400">
                <a:solidFill>
                  <a:schemeClr val="dk1"/>
                </a:solidFill>
                <a:latin typeface="Libre Baskerville"/>
                <a:ea typeface="Libre Baskerville"/>
                <a:cs typeface="Libre Baskerville"/>
                <a:sym typeface="Libre Baskerville"/>
              </a:rPr>
              <a:t>, kan du likevel føle at det ikke endte opp med en ideell match.</a:t>
            </a:r>
            <a:endParaRPr sz="1400">
              <a:solidFill>
                <a:schemeClr val="dk1"/>
              </a:solidFill>
              <a:latin typeface="Libre Baskerville"/>
              <a:ea typeface="Libre Baskerville"/>
              <a:cs typeface="Libre Baskerville"/>
              <a:sym typeface="Libre Baskerville"/>
            </a:endParaRPr>
          </a:p>
          <a:p>
            <a:pPr marL="0" lvl="0" indent="0" algn="just" rtl="0">
              <a:lnSpc>
                <a:spcPct val="11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Det er greit å være annerledes enn adepten din! Det kan til og med være nyttig. Du trenger </a:t>
            </a:r>
            <a:r>
              <a:rPr lang="en-GB" sz="1400" b="1">
                <a:solidFill>
                  <a:schemeClr val="dk1"/>
                </a:solidFill>
                <a:latin typeface="Libre Baskerville"/>
                <a:ea typeface="Libre Baskerville"/>
                <a:cs typeface="Libre Baskerville"/>
                <a:sym typeface="Libre Baskerville"/>
              </a:rPr>
              <a:t>ikke å ha faglig ekspertise</a:t>
            </a:r>
            <a:r>
              <a:rPr lang="en-GB" sz="1400">
                <a:solidFill>
                  <a:schemeClr val="dk1"/>
                </a:solidFill>
                <a:latin typeface="Libre Baskerville"/>
                <a:ea typeface="Libre Baskerville"/>
                <a:cs typeface="Libre Baskerville"/>
                <a:sym typeface="Libre Baskerville"/>
              </a:rPr>
              <a:t> på det feltet adepten jobber med. Dere kan også være </a:t>
            </a:r>
            <a:r>
              <a:rPr lang="en-GB" sz="1400" b="1">
                <a:solidFill>
                  <a:schemeClr val="dk1"/>
                </a:solidFill>
                <a:latin typeface="Libre Baskerville"/>
                <a:ea typeface="Libre Baskerville"/>
                <a:cs typeface="Libre Baskerville"/>
                <a:sym typeface="Libre Baskerville"/>
              </a:rPr>
              <a:t>forskjellige i personlighet</a:t>
            </a:r>
            <a:r>
              <a:rPr lang="en-GB" sz="1400">
                <a:solidFill>
                  <a:schemeClr val="dk1"/>
                </a:solidFill>
                <a:latin typeface="Libre Baskerville"/>
                <a:ea typeface="Libre Baskerville"/>
                <a:cs typeface="Libre Baskerville"/>
                <a:sym typeface="Libre Baskerville"/>
              </a:rPr>
              <a:t> eller visse identitetstrekk, men vær oppmerksom på at dere alltid kan finne måter å relatere og knytte bånd på. Prøv å finne dem, og </a:t>
            </a:r>
            <a:r>
              <a:rPr lang="en-GB" sz="1400" b="1">
                <a:solidFill>
                  <a:schemeClr val="dk1"/>
                </a:solidFill>
                <a:latin typeface="Libre Baskerville"/>
                <a:ea typeface="Libre Baskerville"/>
                <a:cs typeface="Libre Baskerville"/>
                <a:sym typeface="Libre Baskerville"/>
              </a:rPr>
              <a:t>møt dem med empati</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0" lvl="0" indent="0" algn="just" rtl="0">
              <a:lnSpc>
                <a:spcPct val="115000"/>
              </a:lnSpc>
              <a:spcBef>
                <a:spcPts val="1200"/>
              </a:spcBef>
              <a:spcAft>
                <a:spcPts val="1200"/>
              </a:spcAft>
              <a:buNone/>
            </a:pPr>
            <a:r>
              <a:rPr lang="en-GB" sz="1400">
                <a:solidFill>
                  <a:schemeClr val="dk1"/>
                </a:solidFill>
                <a:latin typeface="Libre Baskerville"/>
                <a:ea typeface="Libre Baskerville"/>
                <a:cs typeface="Libre Baskerville"/>
                <a:sym typeface="Libre Baskerville"/>
              </a:rPr>
              <a:t>Det er viktig at du er åpen for å </a:t>
            </a:r>
            <a:r>
              <a:rPr lang="en-GB" sz="1400" b="1">
                <a:solidFill>
                  <a:schemeClr val="dk1"/>
                </a:solidFill>
                <a:latin typeface="Libre Baskerville"/>
                <a:ea typeface="Libre Baskerville"/>
                <a:cs typeface="Libre Baskerville"/>
                <a:sym typeface="Libre Baskerville"/>
              </a:rPr>
              <a:t>lære om din adepts behov, både når det gjelder fokus og aktivitetstyper</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p:txBody>
      </p:sp>
      <p:sp>
        <p:nvSpPr>
          <p:cNvPr id="321" name="Google Shape;321;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9"/>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Mentor </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Attest</a:t>
            </a:r>
            <a:endParaRPr sz="1200" b="1">
              <a:solidFill>
                <a:srgbClr val="0D453A"/>
              </a:solidFill>
              <a:latin typeface="Libre Baskerville"/>
              <a:ea typeface="Libre Baskerville"/>
              <a:cs typeface="Libre Baskerville"/>
              <a:sym typeface="Libre Baskerville"/>
            </a:endParaRPr>
          </a:p>
        </p:txBody>
      </p:sp>
      <p:pic>
        <p:nvPicPr>
          <p:cNvPr id="327" name="Google Shape;327;p49"/>
          <p:cNvPicPr preferRelativeResize="0"/>
          <p:nvPr/>
        </p:nvPicPr>
        <p:blipFill>
          <a:blip r:embed="rId3">
            <a:alphaModFix/>
          </a:blip>
          <a:stretch>
            <a:fillRect/>
          </a:stretch>
        </p:blipFill>
        <p:spPr>
          <a:xfrm>
            <a:off x="3008362" y="0"/>
            <a:ext cx="6135639" cy="5143501"/>
          </a:xfrm>
          <a:prstGeom prst="rect">
            <a:avLst/>
          </a:prstGeom>
          <a:noFill/>
          <a:ln>
            <a:noFill/>
          </a:ln>
        </p:spPr>
      </p:pic>
      <p:sp>
        <p:nvSpPr>
          <p:cNvPr id="328" name="Google Shape;328;p49"/>
          <p:cNvSpPr txBox="1">
            <a:spLocks noGrp="1"/>
          </p:cNvSpPr>
          <p:nvPr>
            <p:ph type="sldNum" idx="12"/>
          </p:nvPr>
        </p:nvSpPr>
        <p:spPr>
          <a:xfrm>
            <a:off x="7086600" y="480851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0"/>
          <p:cNvSpPr txBox="1">
            <a:spLocks noGrp="1"/>
          </p:cNvSpPr>
          <p:nvPr>
            <p:ph type="title"/>
          </p:nvPr>
        </p:nvSpPr>
        <p:spPr>
          <a:xfrm>
            <a:off x="407850" y="2116702"/>
            <a:ext cx="8328300" cy="13296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Hva bør du tenke på når det gjelder logistikken rundt mentoropplevelsen?</a:t>
            </a:r>
            <a:endParaRPr sz="3600">
              <a:latin typeface="Libre Baskerville"/>
              <a:ea typeface="Libre Baskerville"/>
              <a:cs typeface="Libre Baskerville"/>
              <a:sym typeface="Libre Baskerville"/>
            </a:endParaRPr>
          </a:p>
        </p:txBody>
      </p:sp>
      <p:sp>
        <p:nvSpPr>
          <p:cNvPr id="334" name="Google Shape;334;p50"/>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5</a:t>
            </a:r>
            <a:endParaRPr sz="8800" b="1">
              <a:solidFill>
                <a:schemeClr val="dk2"/>
              </a:solidFill>
            </a:endParaRPr>
          </a:p>
        </p:txBody>
      </p:sp>
      <p:sp>
        <p:nvSpPr>
          <p:cNvPr id="335" name="Google Shape;335;p5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p:cNvSpPr txBox="1">
            <a:spLocks noGrp="1"/>
          </p:cNvSpPr>
          <p:nvPr>
            <p:ph type="body" idx="1"/>
          </p:nvPr>
        </p:nvSpPr>
        <p:spPr>
          <a:xfrm>
            <a:off x="256200" y="2200450"/>
            <a:ext cx="8887800" cy="23049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None/>
            </a:pPr>
            <a:r>
              <a:rPr lang="en-GB" sz="2300" b="1">
                <a:solidFill>
                  <a:schemeClr val="dk1"/>
                </a:solidFill>
                <a:latin typeface="Libre Baskerville"/>
                <a:ea typeface="Libre Baskerville"/>
                <a:cs typeface="Libre Baskerville"/>
                <a:sym typeface="Libre Baskerville"/>
              </a:rPr>
              <a:t>Mentorprogrammet har en definert varighet og vanligvis en foreslått møtefrekvens. Du har likevel en viss fleksibilitet når det gjelder møtene, basert på behovene til din adept og deg selv.</a:t>
            </a:r>
            <a:endParaRPr sz="2300" b="1">
              <a:solidFill>
                <a:schemeClr val="dk1"/>
              </a:solidFill>
              <a:latin typeface="Libre Baskerville"/>
              <a:ea typeface="Libre Baskerville"/>
              <a:cs typeface="Libre Baskerville"/>
              <a:sym typeface="Libre Baskerville"/>
            </a:endParaRPr>
          </a:p>
        </p:txBody>
      </p:sp>
      <p:sp>
        <p:nvSpPr>
          <p:cNvPr id="341" name="Google Shape;341;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26</a:t>
            </a:fld>
            <a:endParaRPr/>
          </a:p>
        </p:txBody>
      </p:sp>
      <p:sp>
        <p:nvSpPr>
          <p:cNvPr id="342" name="Google Shape;342;p51"/>
          <p:cNvSpPr/>
          <p:nvPr/>
        </p:nvSpPr>
        <p:spPr>
          <a:xfrm>
            <a:off x="-724875" y="88325"/>
            <a:ext cx="1925400" cy="1756500"/>
          </a:xfrm>
          <a:prstGeom prst="ellipse">
            <a:avLst/>
          </a:prstGeom>
          <a:solidFill>
            <a:srgbClr val="FFA3B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3" name="Google Shape;343;p51"/>
          <p:cNvSpPr txBox="1">
            <a:spLocks noGrp="1"/>
          </p:cNvSpPr>
          <p:nvPr>
            <p:ph type="title"/>
          </p:nvPr>
        </p:nvSpPr>
        <p:spPr>
          <a:xfrm>
            <a:off x="132900" y="68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Libre Baskerville"/>
                <a:ea typeface="Libre Baskerville"/>
                <a:cs typeface="Libre Baskerville"/>
                <a:sym typeface="Libre Baskerville"/>
              </a:rPr>
              <a:t>Merk!</a:t>
            </a:r>
            <a:endParaRPr b="1">
              <a:latin typeface="Libre Baskerville"/>
              <a:ea typeface="Libre Baskerville"/>
              <a:cs typeface="Libre Baskerville"/>
              <a:sym typeface="Libre Baskervill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2"/>
          <p:cNvSpPr/>
          <p:nvPr/>
        </p:nvSpPr>
        <p:spPr>
          <a:xfrm>
            <a:off x="198000" y="201150"/>
            <a:ext cx="87480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9" name="Google Shape;349;p52"/>
          <p:cNvSpPr txBox="1">
            <a:spLocks noGrp="1"/>
          </p:cNvSpPr>
          <p:nvPr>
            <p:ph type="body" idx="1"/>
          </p:nvPr>
        </p:nvSpPr>
        <p:spPr>
          <a:xfrm>
            <a:off x="858600" y="757350"/>
            <a:ext cx="7426800" cy="3628800"/>
          </a:xfrm>
          <a:prstGeom prst="rect">
            <a:avLst/>
          </a:prstGeom>
        </p:spPr>
        <p:txBody>
          <a:bodyPr spcFirstLastPara="1" wrap="square" lIns="91425" tIns="91425" rIns="91425" bIns="91425" anchor="t" anchorCtr="0">
            <a:normAutofit/>
          </a:bodyPr>
          <a:lstStyle/>
          <a:p>
            <a:pPr marL="0" lvl="0" indent="0" algn="just" rtl="0">
              <a:lnSpc>
                <a:spcPct val="115000"/>
              </a:lnSpc>
              <a:spcBef>
                <a:spcPts val="0"/>
              </a:spcBef>
              <a:spcAft>
                <a:spcPts val="0"/>
              </a:spcAft>
              <a:buSzPts val="1018"/>
              <a:buNone/>
            </a:pPr>
            <a:r>
              <a:rPr lang="en-GB" sz="1400">
                <a:solidFill>
                  <a:schemeClr val="dk1"/>
                </a:solidFill>
                <a:latin typeface="Libre Baskerville"/>
                <a:ea typeface="Libre Baskerville"/>
                <a:cs typeface="Libre Baskerville"/>
                <a:sym typeface="Libre Baskerville"/>
              </a:rPr>
              <a:t>Arrangørene av mentorprogrammet definerer </a:t>
            </a:r>
            <a:r>
              <a:rPr lang="en-GB" sz="1400" b="1">
                <a:solidFill>
                  <a:schemeClr val="dk1"/>
                </a:solidFill>
                <a:latin typeface="Libre Baskerville"/>
                <a:ea typeface="Libre Baskerville"/>
                <a:cs typeface="Libre Baskerville"/>
                <a:sym typeface="Libre Baskerville"/>
              </a:rPr>
              <a:t>lengden på mentorprogrammet</a:t>
            </a:r>
            <a:r>
              <a:rPr lang="en-GB" sz="1400">
                <a:solidFill>
                  <a:schemeClr val="dk1"/>
                </a:solidFill>
                <a:latin typeface="Libre Baskerville"/>
                <a:ea typeface="Libre Baskerville"/>
                <a:cs typeface="Libre Baskerville"/>
                <a:sym typeface="Libre Baskerville"/>
              </a:rPr>
              <a:t>, som kan variere fra en måned til flere år. De definerer også ofte </a:t>
            </a:r>
            <a:r>
              <a:rPr lang="en-GB" sz="1400" b="1">
                <a:solidFill>
                  <a:schemeClr val="dk1"/>
                </a:solidFill>
                <a:latin typeface="Libre Baskerville"/>
                <a:ea typeface="Libre Baskerville"/>
                <a:cs typeface="Libre Baskerville"/>
                <a:sym typeface="Libre Baskerville"/>
              </a:rPr>
              <a:t>forventet hyppighet og noen ganger til og med lengden på møtene</a:t>
            </a:r>
            <a:r>
              <a:rPr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a:p>
            <a:pPr marL="0" lvl="0" indent="0" algn="just" rtl="0">
              <a:lnSpc>
                <a:spcPct val="115000"/>
              </a:lnSpc>
              <a:spcBef>
                <a:spcPts val="1200"/>
              </a:spcBef>
              <a:spcAft>
                <a:spcPts val="0"/>
              </a:spcAft>
              <a:buSzPts val="1018"/>
              <a:buNone/>
            </a:pPr>
            <a:r>
              <a:rPr lang="en-GB" sz="1400">
                <a:solidFill>
                  <a:schemeClr val="dk1"/>
                </a:solidFill>
                <a:latin typeface="Libre Baskerville"/>
                <a:ea typeface="Libre Baskerville"/>
                <a:cs typeface="Libre Baskerville"/>
                <a:sym typeface="Libre Baskerville"/>
              </a:rPr>
              <a:t>Du har normalt en viss fleksibilitet. Først må du være realistisk når det gjelder </a:t>
            </a:r>
            <a:r>
              <a:rPr lang="en-GB" sz="1400" b="1">
                <a:solidFill>
                  <a:schemeClr val="dk1"/>
                </a:solidFill>
                <a:latin typeface="Libre Baskerville"/>
                <a:ea typeface="Libre Baskerville"/>
                <a:cs typeface="Libre Baskerville"/>
                <a:sym typeface="Libre Baskerville"/>
              </a:rPr>
              <a:t>din tilgjengelighet</a:t>
            </a:r>
            <a:r>
              <a:rPr lang="en-GB" sz="1400">
                <a:solidFill>
                  <a:schemeClr val="dk1"/>
                </a:solidFill>
                <a:latin typeface="Libre Baskerville"/>
                <a:ea typeface="Libre Baskerville"/>
                <a:cs typeface="Libre Baskerville"/>
                <a:sym typeface="Libre Baskerville"/>
              </a:rPr>
              <a:t>: hvor ofte kan dere møtes, og hva er den ideelle lengden på et møte for deg? Det er bedre å være tydelig på dette fra starten av enn å måtte skuffe adepten senere. Programmets rammer må selvfølgelig respekteres.</a:t>
            </a:r>
            <a:endParaRPr sz="1400">
              <a:solidFill>
                <a:schemeClr val="dk1"/>
              </a:solidFill>
              <a:latin typeface="Libre Baskerville"/>
              <a:ea typeface="Libre Baskerville"/>
              <a:cs typeface="Libre Baskerville"/>
              <a:sym typeface="Libre Baskerville"/>
            </a:endParaRPr>
          </a:p>
          <a:p>
            <a:pPr marL="0" lvl="0" indent="0" algn="just" rtl="0">
              <a:lnSpc>
                <a:spcPct val="115000"/>
              </a:lnSpc>
              <a:spcBef>
                <a:spcPts val="1200"/>
              </a:spcBef>
              <a:spcAft>
                <a:spcPts val="0"/>
              </a:spcAft>
              <a:buSzPts val="1018"/>
              <a:buNone/>
            </a:pPr>
            <a:r>
              <a:rPr lang="en-GB" sz="1400">
                <a:solidFill>
                  <a:schemeClr val="dk1"/>
                </a:solidFill>
                <a:latin typeface="Libre Baskerville"/>
                <a:ea typeface="Libre Baskerville"/>
                <a:cs typeface="Libre Baskerville"/>
                <a:sym typeface="Libre Baskerville"/>
              </a:rPr>
              <a:t>Diskuter med adepten </a:t>
            </a:r>
            <a:r>
              <a:rPr lang="en-GB" sz="1400" b="1">
                <a:solidFill>
                  <a:schemeClr val="dk1"/>
                </a:solidFill>
                <a:latin typeface="Libre Baskerville"/>
                <a:ea typeface="Libre Baskerville"/>
                <a:cs typeface="Libre Baskerville"/>
                <a:sym typeface="Libre Baskerville"/>
              </a:rPr>
              <a:t>hvilken hyppighet og lengde som vil fungere best for dere begge</a:t>
            </a:r>
            <a:r>
              <a:rPr lang="en-GB" sz="1400">
                <a:solidFill>
                  <a:schemeClr val="dk1"/>
                </a:solidFill>
                <a:latin typeface="Libre Baskerville"/>
                <a:ea typeface="Libre Baskerville"/>
                <a:cs typeface="Libre Baskerville"/>
                <a:sym typeface="Libre Baskerville"/>
              </a:rPr>
              <a:t>. For noen er det én gang i måneden, for andre er det mindre eller mer. Et møte kan vare fra 20 minutter til en time.</a:t>
            </a:r>
            <a:endParaRPr sz="1400">
              <a:solidFill>
                <a:schemeClr val="dk1"/>
              </a:solidFill>
              <a:latin typeface="Libre Baskerville"/>
              <a:ea typeface="Libre Baskerville"/>
              <a:cs typeface="Libre Baskerville"/>
              <a:sym typeface="Libre Baskerville"/>
            </a:endParaRPr>
          </a:p>
          <a:p>
            <a:pPr marL="0" lvl="0" indent="0" algn="just" rtl="0">
              <a:lnSpc>
                <a:spcPct val="115000"/>
              </a:lnSpc>
              <a:spcBef>
                <a:spcPts val="1200"/>
              </a:spcBef>
              <a:spcAft>
                <a:spcPts val="1200"/>
              </a:spcAft>
              <a:buSzPts val="1018"/>
              <a:buNone/>
            </a:pPr>
            <a:r>
              <a:rPr lang="en-GB" sz="1400">
                <a:solidFill>
                  <a:schemeClr val="dk1"/>
                </a:solidFill>
                <a:latin typeface="Libre Baskerville"/>
                <a:ea typeface="Libre Baskerville"/>
                <a:cs typeface="Libre Baskerville"/>
                <a:sym typeface="Libre Baskerville"/>
              </a:rPr>
              <a:t>Det finnes ingen «ideelle» tall her: </a:t>
            </a:r>
            <a:r>
              <a:rPr lang="en-GB" sz="1400" b="1">
                <a:solidFill>
                  <a:schemeClr val="dk1"/>
                </a:solidFill>
                <a:latin typeface="Libre Baskerville"/>
                <a:ea typeface="Libre Baskerville"/>
                <a:cs typeface="Libre Baskerville"/>
                <a:sym typeface="Libre Baskerville"/>
              </a:rPr>
              <a:t>alt avhenger av deg og adepten din</a:t>
            </a:r>
            <a:r>
              <a:rPr lang="en-GB" sz="1400">
                <a:solidFill>
                  <a:schemeClr val="dk1"/>
                </a:solidFill>
                <a:latin typeface="Libre Baskerville"/>
                <a:ea typeface="Libre Baskerville"/>
                <a:cs typeface="Libre Baskerville"/>
                <a:sym typeface="Libre Baskerville"/>
              </a:rPr>
              <a:t>. Respekter deres behov og tilgjengelighet.</a:t>
            </a:r>
            <a:endParaRPr sz="1400">
              <a:solidFill>
                <a:schemeClr val="dk1"/>
              </a:solidFill>
              <a:latin typeface="Libre Baskerville"/>
              <a:ea typeface="Libre Baskerville"/>
              <a:cs typeface="Libre Baskerville"/>
              <a:sym typeface="Libre Baskerville"/>
            </a:endParaRPr>
          </a:p>
        </p:txBody>
      </p:sp>
      <p:sp>
        <p:nvSpPr>
          <p:cNvPr id="350" name="Google Shape;350;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3"/>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Adept</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Attest</a:t>
            </a:r>
            <a:endParaRPr sz="1200" b="1">
              <a:solidFill>
                <a:srgbClr val="0D453A"/>
              </a:solidFill>
              <a:latin typeface="Libre Baskerville"/>
              <a:ea typeface="Libre Baskerville"/>
              <a:cs typeface="Libre Baskerville"/>
              <a:sym typeface="Libre Baskerville"/>
            </a:endParaRPr>
          </a:p>
        </p:txBody>
      </p:sp>
      <p:pic>
        <p:nvPicPr>
          <p:cNvPr id="356" name="Google Shape;356;p53"/>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357" name="Google Shape;357;p53"/>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4"/>
          <p:cNvSpPr txBox="1">
            <a:spLocks noGrp="1"/>
          </p:cNvSpPr>
          <p:nvPr>
            <p:ph type="title"/>
          </p:nvPr>
        </p:nvSpPr>
        <p:spPr>
          <a:xfrm>
            <a:off x="326100" y="1992927"/>
            <a:ext cx="8328300" cy="1329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Hva er fordelene med individuell vs gruppementoring?</a:t>
            </a:r>
            <a:endParaRPr sz="3600">
              <a:latin typeface="Libre Baskerville"/>
              <a:ea typeface="Libre Baskerville"/>
              <a:cs typeface="Libre Baskerville"/>
              <a:sym typeface="Libre Baskerville"/>
            </a:endParaRPr>
          </a:p>
        </p:txBody>
      </p:sp>
      <p:sp>
        <p:nvSpPr>
          <p:cNvPr id="363" name="Google Shape;363;p54"/>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6</a:t>
            </a:r>
            <a:endParaRPr sz="8800" b="1">
              <a:solidFill>
                <a:schemeClr val="dk2"/>
              </a:solidFill>
            </a:endParaRPr>
          </a:p>
        </p:txBody>
      </p:sp>
      <p:sp>
        <p:nvSpPr>
          <p:cNvPr id="364" name="Google Shape;364;p54"/>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182825" y="2130450"/>
            <a:ext cx="8787900" cy="9942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Hva vil du lære i denne veiledningen?</a:t>
            </a:r>
            <a:endParaRPr sz="3600">
              <a:latin typeface="Libre Baskerville"/>
              <a:ea typeface="Libre Baskerville"/>
              <a:cs typeface="Libre Baskerville"/>
              <a:sym typeface="Libre Baskerville"/>
            </a:endParaRPr>
          </a:p>
        </p:txBody>
      </p:sp>
      <p:sp>
        <p:nvSpPr>
          <p:cNvPr id="166" name="Google Shape;166;p28"/>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5"/>
          <p:cNvSpPr txBox="1">
            <a:spLocks noGrp="1"/>
          </p:cNvSpPr>
          <p:nvPr>
            <p:ph type="body" idx="1"/>
          </p:nvPr>
        </p:nvSpPr>
        <p:spPr>
          <a:xfrm>
            <a:off x="311700" y="2388900"/>
            <a:ext cx="8631600" cy="1661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GB" sz="2200" b="1">
                <a:solidFill>
                  <a:schemeClr val="dk1"/>
                </a:solidFill>
                <a:latin typeface="Libre Baskerville"/>
                <a:ea typeface="Libre Baskerville"/>
                <a:cs typeface="Libre Baskerville"/>
                <a:sym typeface="Libre Baskerville"/>
              </a:rPr>
              <a:t>Både individuell og gruppementoring har deres fordeler - ulike oppsett fungerer best for ulike mennesker. Vær åpen for å eksperimentere.</a:t>
            </a:r>
            <a:endParaRPr sz="2200" b="1">
              <a:solidFill>
                <a:schemeClr val="dk1"/>
              </a:solidFill>
              <a:latin typeface="Libre Baskerville"/>
              <a:ea typeface="Libre Baskerville"/>
              <a:cs typeface="Libre Baskerville"/>
              <a:sym typeface="Libre Baskerville"/>
            </a:endParaRPr>
          </a:p>
          <a:p>
            <a:pPr marL="0" lvl="0" indent="0" algn="l" rtl="0">
              <a:spcBef>
                <a:spcPts val="1200"/>
              </a:spcBef>
              <a:spcAft>
                <a:spcPts val="1200"/>
              </a:spcAft>
              <a:buNone/>
            </a:pPr>
            <a:endParaRPr b="1">
              <a:latin typeface="Libre Baskerville"/>
              <a:ea typeface="Libre Baskerville"/>
              <a:cs typeface="Libre Baskerville"/>
              <a:sym typeface="Libre Baskerville"/>
            </a:endParaRPr>
          </a:p>
        </p:txBody>
      </p:sp>
      <p:sp>
        <p:nvSpPr>
          <p:cNvPr id="370" name="Google Shape;370;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30</a:t>
            </a:fld>
            <a:endParaRPr/>
          </a:p>
        </p:txBody>
      </p:sp>
      <p:sp>
        <p:nvSpPr>
          <p:cNvPr id="371" name="Google Shape;371;p55"/>
          <p:cNvSpPr/>
          <p:nvPr/>
        </p:nvSpPr>
        <p:spPr>
          <a:xfrm>
            <a:off x="-724875" y="88325"/>
            <a:ext cx="1925400" cy="1756500"/>
          </a:xfrm>
          <a:prstGeom prst="ellipse">
            <a:avLst/>
          </a:prstGeom>
          <a:solidFill>
            <a:srgbClr val="FFA3B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2" name="Google Shape;372;p55"/>
          <p:cNvSpPr txBox="1">
            <a:spLocks noGrp="1"/>
          </p:cNvSpPr>
          <p:nvPr>
            <p:ph type="title"/>
          </p:nvPr>
        </p:nvSpPr>
        <p:spPr>
          <a:xfrm>
            <a:off x="56725" y="68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Libre Baskerville"/>
                <a:ea typeface="Libre Baskerville"/>
                <a:cs typeface="Libre Baskerville"/>
                <a:sym typeface="Libre Baskerville"/>
              </a:rPr>
              <a:t>Merk!</a:t>
            </a:r>
            <a:endParaRPr b="1">
              <a:latin typeface="Libre Baskerville"/>
              <a:ea typeface="Libre Baskerville"/>
              <a:cs typeface="Libre Baskerville"/>
              <a:sym typeface="Libre Baskervill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6"/>
          <p:cNvSpPr/>
          <p:nvPr/>
        </p:nvSpPr>
        <p:spPr>
          <a:xfrm>
            <a:off x="198000" y="201150"/>
            <a:ext cx="87480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78" name="Google Shape;378;p56"/>
          <p:cNvSpPr txBox="1">
            <a:spLocks noGrp="1"/>
          </p:cNvSpPr>
          <p:nvPr>
            <p:ph type="body" idx="1"/>
          </p:nvPr>
        </p:nvSpPr>
        <p:spPr>
          <a:xfrm>
            <a:off x="858600" y="867600"/>
            <a:ext cx="7426800" cy="34083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GB" sz="1400">
                <a:solidFill>
                  <a:schemeClr val="dk1"/>
                </a:solidFill>
                <a:latin typeface="Libre Baskerville"/>
                <a:ea typeface="Libre Baskerville"/>
                <a:cs typeface="Libre Baskerville"/>
                <a:sym typeface="Libre Baskerville"/>
              </a:rPr>
              <a:t>Mentorprogrammet setter ofte </a:t>
            </a:r>
            <a:r>
              <a:rPr lang="en-GB" sz="1400" b="1">
                <a:solidFill>
                  <a:schemeClr val="dk1"/>
                </a:solidFill>
                <a:latin typeface="Libre Baskerville"/>
                <a:ea typeface="Libre Baskerville"/>
                <a:cs typeface="Libre Baskerville"/>
                <a:sym typeface="Libre Baskerville"/>
              </a:rPr>
              <a:t>rammene </a:t>
            </a:r>
            <a:r>
              <a:rPr lang="en-GB" sz="1400">
                <a:solidFill>
                  <a:schemeClr val="dk1"/>
                </a:solidFill>
                <a:latin typeface="Libre Baskerville"/>
                <a:ea typeface="Libre Baskerville"/>
                <a:cs typeface="Libre Baskerville"/>
                <a:sym typeface="Libre Baskerville"/>
              </a:rPr>
              <a:t>for mentorøktene, og definerer om det skal være </a:t>
            </a:r>
            <a:r>
              <a:rPr lang="en-GB" sz="1400" b="1">
                <a:solidFill>
                  <a:schemeClr val="dk1"/>
                </a:solidFill>
                <a:latin typeface="Libre Baskerville"/>
                <a:ea typeface="Libre Baskerville"/>
                <a:cs typeface="Libre Baskerville"/>
                <a:sym typeface="Libre Baskerville"/>
              </a:rPr>
              <a:t>én-til-én-økter, gruppementoring</a:t>
            </a:r>
            <a:r>
              <a:rPr lang="en-GB" sz="1400">
                <a:solidFill>
                  <a:schemeClr val="dk1"/>
                </a:solidFill>
                <a:latin typeface="Libre Baskerville"/>
                <a:ea typeface="Libre Baskerville"/>
                <a:cs typeface="Libre Baskerville"/>
                <a:sym typeface="Libre Baskerville"/>
              </a:rPr>
              <a:t> eller en </a:t>
            </a:r>
            <a:r>
              <a:rPr lang="en-GB" sz="1400" b="1">
                <a:solidFill>
                  <a:schemeClr val="dk1"/>
                </a:solidFill>
                <a:latin typeface="Libre Baskerville"/>
                <a:ea typeface="Libre Baskerville"/>
                <a:cs typeface="Libre Baskerville"/>
                <a:sym typeface="Libre Baskerville"/>
              </a:rPr>
              <a:t>blanding </a:t>
            </a:r>
            <a:r>
              <a:rPr lang="en-GB" sz="1400">
                <a:solidFill>
                  <a:schemeClr val="dk1"/>
                </a:solidFill>
                <a:latin typeface="Libre Baskerville"/>
                <a:ea typeface="Libre Baskerville"/>
                <a:cs typeface="Libre Baskerville"/>
                <a:sym typeface="Libre Baskerville"/>
              </a:rPr>
              <a:t>av disse.</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0"/>
              </a:spcAft>
              <a:buNone/>
            </a:pPr>
            <a:r>
              <a:rPr lang="en-GB" sz="1400">
                <a:solidFill>
                  <a:schemeClr val="dk1"/>
                </a:solidFill>
                <a:latin typeface="Libre Baskerville"/>
                <a:ea typeface="Libre Baskerville"/>
                <a:cs typeface="Libre Baskerville"/>
                <a:sym typeface="Libre Baskerville"/>
              </a:rPr>
              <a:t>Husk at begge oppsettene har deres fordeler. I én-til-én mentoring får adepten mer </a:t>
            </a:r>
            <a:r>
              <a:rPr lang="en-GB" sz="1400" b="1">
                <a:solidFill>
                  <a:schemeClr val="dk1"/>
                </a:solidFill>
                <a:latin typeface="Libre Baskerville"/>
                <a:ea typeface="Libre Baskerville"/>
                <a:cs typeface="Libre Baskerville"/>
                <a:sym typeface="Libre Baskerville"/>
              </a:rPr>
              <a:t>individuell oppmerksomhet</a:t>
            </a:r>
            <a:r>
              <a:rPr lang="en-GB" sz="1400">
                <a:solidFill>
                  <a:schemeClr val="dk1"/>
                </a:solidFill>
                <a:latin typeface="Libre Baskerville"/>
                <a:ea typeface="Libre Baskerville"/>
                <a:cs typeface="Libre Baskerville"/>
                <a:sym typeface="Libre Baskerville"/>
              </a:rPr>
              <a:t> fra mentoren, som kan gi mer skreddersydde tilbakemeldinger til dem. I gruppesettinger kan imidlertid </a:t>
            </a:r>
            <a:r>
              <a:rPr lang="en-GB" sz="1400" b="1">
                <a:solidFill>
                  <a:schemeClr val="dk1"/>
                </a:solidFill>
                <a:latin typeface="Libre Baskerville"/>
                <a:ea typeface="Libre Baskerville"/>
                <a:cs typeface="Libre Baskerville"/>
                <a:sym typeface="Libre Baskerville"/>
              </a:rPr>
              <a:t>jevnaldrende </a:t>
            </a:r>
            <a:r>
              <a:rPr lang="en-GB" sz="1400">
                <a:solidFill>
                  <a:schemeClr val="dk1"/>
                </a:solidFill>
                <a:latin typeface="Libre Baskerville"/>
                <a:ea typeface="Libre Baskerville"/>
                <a:cs typeface="Libre Baskerville"/>
                <a:sym typeface="Libre Baskerville"/>
              </a:rPr>
              <a:t>også fungere som en kilde til </a:t>
            </a:r>
            <a:r>
              <a:rPr lang="en-GB" sz="1400" b="1">
                <a:solidFill>
                  <a:schemeClr val="dk1"/>
                </a:solidFill>
                <a:latin typeface="Libre Baskerville"/>
                <a:ea typeface="Libre Baskerville"/>
                <a:cs typeface="Libre Baskerville"/>
                <a:sym typeface="Libre Baskerville"/>
              </a:rPr>
              <a:t>støtte </a:t>
            </a:r>
            <a:r>
              <a:rPr lang="en-GB" sz="1400">
                <a:solidFill>
                  <a:schemeClr val="dk1"/>
                </a:solidFill>
                <a:latin typeface="Libre Baskerville"/>
                <a:ea typeface="Libre Baskerville"/>
                <a:cs typeface="Libre Baskerville"/>
                <a:sym typeface="Libre Baskerville"/>
              </a:rPr>
              <a:t>og informasjon. Sørg for å legge opp disse møtene med aktiviteter der de andre kan dele erfaringer.</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120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Hvis du har flere adepter og programmet gir mulighet for fleksibilitet, kan du prøve å </a:t>
            </a:r>
            <a:r>
              <a:rPr lang="en-GB" sz="1400" b="1">
                <a:solidFill>
                  <a:schemeClr val="dk1"/>
                </a:solidFill>
                <a:latin typeface="Libre Baskerville"/>
                <a:ea typeface="Libre Baskerville"/>
                <a:cs typeface="Libre Baskerville"/>
                <a:sym typeface="Libre Baskerville"/>
              </a:rPr>
              <a:t>kombinere de to</a:t>
            </a:r>
            <a:r>
              <a:rPr lang="en-GB" sz="1400">
                <a:solidFill>
                  <a:schemeClr val="dk1"/>
                </a:solidFill>
                <a:latin typeface="Libre Baskerville"/>
                <a:ea typeface="Libre Baskerville"/>
                <a:cs typeface="Libre Baskerville"/>
                <a:sym typeface="Libre Baskerville"/>
              </a:rPr>
              <a:t> oppsettene. Folk er forskjellige, og behovene deres er også forskjellige. Det kan hende at du føler deg mer komfortabel med én av dem, men prøv å sette interessene til adeptene dine først og eksperimentere med hva som fungerer best for dem personlig.</a:t>
            </a:r>
            <a:endParaRPr sz="1400">
              <a:solidFill>
                <a:schemeClr val="dk1"/>
              </a:solidFill>
              <a:latin typeface="Libre Baskerville"/>
              <a:ea typeface="Libre Baskerville"/>
              <a:cs typeface="Libre Baskerville"/>
              <a:sym typeface="Libre Baskerville"/>
            </a:endParaRPr>
          </a:p>
        </p:txBody>
      </p:sp>
      <p:sp>
        <p:nvSpPr>
          <p:cNvPr id="379" name="Google Shape;379;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7"/>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Adept</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Attest</a:t>
            </a:r>
            <a:endParaRPr sz="1200" b="1">
              <a:solidFill>
                <a:srgbClr val="0D453A"/>
              </a:solidFill>
              <a:latin typeface="Libre Baskerville"/>
              <a:ea typeface="Libre Baskerville"/>
              <a:cs typeface="Libre Baskerville"/>
              <a:sym typeface="Libre Baskerville"/>
            </a:endParaRPr>
          </a:p>
        </p:txBody>
      </p:sp>
      <p:pic>
        <p:nvPicPr>
          <p:cNvPr id="385" name="Google Shape;385;p57"/>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386" name="Google Shape;386;p5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8"/>
          <p:cNvSpPr txBox="1">
            <a:spLocks noGrp="1"/>
          </p:cNvSpPr>
          <p:nvPr>
            <p:ph type="title"/>
          </p:nvPr>
        </p:nvSpPr>
        <p:spPr>
          <a:xfrm>
            <a:off x="297825" y="1841650"/>
            <a:ext cx="8617800" cy="16734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Hva er fordelene med nettbasert vs fysisk mentoring?</a:t>
            </a:r>
            <a:endParaRPr sz="3600">
              <a:latin typeface="Libre Baskerville"/>
              <a:ea typeface="Libre Baskerville"/>
              <a:cs typeface="Libre Baskerville"/>
              <a:sym typeface="Libre Baskerville"/>
            </a:endParaRPr>
          </a:p>
        </p:txBody>
      </p:sp>
      <p:sp>
        <p:nvSpPr>
          <p:cNvPr id="392" name="Google Shape;392;p58"/>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7</a:t>
            </a:r>
            <a:endParaRPr sz="8800" b="1">
              <a:solidFill>
                <a:schemeClr val="dk2"/>
              </a:solidFill>
            </a:endParaRPr>
          </a:p>
        </p:txBody>
      </p:sp>
      <p:sp>
        <p:nvSpPr>
          <p:cNvPr id="393" name="Google Shape;393;p58"/>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9"/>
          <p:cNvSpPr txBox="1">
            <a:spLocks noGrp="1"/>
          </p:cNvSpPr>
          <p:nvPr>
            <p:ph type="body" idx="1"/>
          </p:nvPr>
        </p:nvSpPr>
        <p:spPr>
          <a:xfrm>
            <a:off x="311700" y="2312700"/>
            <a:ext cx="8631600" cy="1809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2200" b="1">
                <a:solidFill>
                  <a:schemeClr val="dk1"/>
                </a:solidFill>
                <a:latin typeface="Libre Baskerville"/>
                <a:ea typeface="Libre Baskerville"/>
                <a:cs typeface="Libre Baskerville"/>
                <a:sym typeface="Libre Baskerville"/>
              </a:rPr>
              <a:t>Både nettbasert og fysisk mentoring har sine fordeler. Det er vanligvis mer effektivt når mentor og adept er til stede fysisk, men nettbaserte/hybride løsninger kan overkomme geografiske begrensninger. </a:t>
            </a:r>
            <a:endParaRPr b="1">
              <a:solidFill>
                <a:schemeClr val="dk1"/>
              </a:solidFill>
              <a:latin typeface="Libre Baskerville"/>
              <a:ea typeface="Libre Baskerville"/>
              <a:cs typeface="Libre Baskerville"/>
              <a:sym typeface="Libre Baskerville"/>
            </a:endParaRPr>
          </a:p>
        </p:txBody>
      </p:sp>
      <p:sp>
        <p:nvSpPr>
          <p:cNvPr id="399" name="Google Shape;399;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34</a:t>
            </a:fld>
            <a:endParaRPr/>
          </a:p>
        </p:txBody>
      </p:sp>
      <p:sp>
        <p:nvSpPr>
          <p:cNvPr id="400" name="Google Shape;400;p59"/>
          <p:cNvSpPr/>
          <p:nvPr/>
        </p:nvSpPr>
        <p:spPr>
          <a:xfrm>
            <a:off x="-724875" y="88325"/>
            <a:ext cx="1925400" cy="1756500"/>
          </a:xfrm>
          <a:prstGeom prst="ellipse">
            <a:avLst/>
          </a:prstGeom>
          <a:solidFill>
            <a:srgbClr val="FFA3B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1" name="Google Shape;401;p59"/>
          <p:cNvSpPr txBox="1">
            <a:spLocks noGrp="1"/>
          </p:cNvSpPr>
          <p:nvPr>
            <p:ph type="title"/>
          </p:nvPr>
        </p:nvSpPr>
        <p:spPr>
          <a:xfrm>
            <a:off x="76200" y="685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Libre Baskerville"/>
                <a:ea typeface="Libre Baskerville"/>
                <a:cs typeface="Libre Baskerville"/>
                <a:sym typeface="Libre Baskerville"/>
              </a:rPr>
              <a:t>Merk!</a:t>
            </a:r>
            <a:endParaRPr b="1">
              <a:latin typeface="Libre Baskerville"/>
              <a:ea typeface="Libre Baskerville"/>
              <a:cs typeface="Libre Baskerville"/>
              <a:sym typeface="Libre Baskervill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0"/>
          <p:cNvSpPr/>
          <p:nvPr/>
        </p:nvSpPr>
        <p:spPr>
          <a:xfrm>
            <a:off x="198000" y="201150"/>
            <a:ext cx="87480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7" name="Google Shape;407;p60"/>
          <p:cNvSpPr txBox="1">
            <a:spLocks noGrp="1"/>
          </p:cNvSpPr>
          <p:nvPr>
            <p:ph type="body" idx="1"/>
          </p:nvPr>
        </p:nvSpPr>
        <p:spPr>
          <a:xfrm>
            <a:off x="858600" y="1017150"/>
            <a:ext cx="7426800" cy="3109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1018"/>
              <a:buNone/>
            </a:pPr>
            <a:r>
              <a:rPr lang="en-GB" sz="1400">
                <a:solidFill>
                  <a:schemeClr val="dk1"/>
                </a:solidFill>
                <a:latin typeface="Libre Baskerville"/>
                <a:ea typeface="Libre Baskerville"/>
                <a:cs typeface="Libre Baskerville"/>
                <a:sym typeface="Libre Baskerville"/>
              </a:rPr>
              <a:t>Mentorprogrammet setter ofte </a:t>
            </a:r>
            <a:r>
              <a:rPr lang="en-GB" sz="1400" b="1">
                <a:solidFill>
                  <a:schemeClr val="dk1"/>
                </a:solidFill>
                <a:latin typeface="Libre Baskerville"/>
                <a:ea typeface="Libre Baskerville"/>
                <a:cs typeface="Libre Baskerville"/>
                <a:sym typeface="Libre Baskerville"/>
              </a:rPr>
              <a:t>rammene </a:t>
            </a:r>
            <a:r>
              <a:rPr lang="en-GB" sz="1400">
                <a:solidFill>
                  <a:schemeClr val="dk1"/>
                </a:solidFill>
                <a:latin typeface="Libre Baskerville"/>
                <a:ea typeface="Libre Baskerville"/>
                <a:cs typeface="Libre Baskerville"/>
                <a:sym typeface="Libre Baskerville"/>
              </a:rPr>
              <a:t>for mentorøktene ved å definere om det skal være </a:t>
            </a:r>
            <a:r>
              <a:rPr lang="en-GB" sz="1400" b="1">
                <a:solidFill>
                  <a:schemeClr val="dk1"/>
                </a:solidFill>
                <a:latin typeface="Libre Baskerville"/>
                <a:ea typeface="Libre Baskerville"/>
                <a:cs typeface="Libre Baskerville"/>
                <a:sym typeface="Libre Baskerville"/>
              </a:rPr>
              <a:t>ansikt-til-ansikt-mentoring</a:t>
            </a:r>
            <a:r>
              <a:rPr lang="en-GB" sz="1400">
                <a:solidFill>
                  <a:schemeClr val="dk1"/>
                </a:solidFill>
                <a:latin typeface="Libre Baskerville"/>
                <a:ea typeface="Libre Baskerville"/>
                <a:cs typeface="Libre Baskerville"/>
                <a:sym typeface="Libre Baskerville"/>
              </a:rPr>
              <a:t> eller </a:t>
            </a:r>
            <a:r>
              <a:rPr lang="en-GB" sz="1400" b="1">
                <a:solidFill>
                  <a:schemeClr val="dk1"/>
                </a:solidFill>
                <a:latin typeface="Libre Baskerville"/>
                <a:ea typeface="Libre Baskerville"/>
                <a:cs typeface="Libre Baskerville"/>
                <a:sym typeface="Libre Baskerville"/>
              </a:rPr>
              <a:t>nettbasert</a:t>
            </a:r>
            <a:r>
              <a:rPr lang="en-GB" sz="1400">
                <a:solidFill>
                  <a:schemeClr val="dk1"/>
                </a:solidFill>
                <a:latin typeface="Libre Baskerville"/>
                <a:ea typeface="Libre Baskerville"/>
                <a:cs typeface="Libre Baskerville"/>
                <a:sym typeface="Libre Baskerville"/>
              </a:rPr>
              <a:t>, eller en blanding av disse (</a:t>
            </a:r>
            <a:r>
              <a:rPr lang="en-GB" sz="1400" b="1">
                <a:solidFill>
                  <a:schemeClr val="dk1"/>
                </a:solidFill>
                <a:latin typeface="Libre Baskerville"/>
                <a:ea typeface="Libre Baskerville"/>
                <a:cs typeface="Libre Baskerville"/>
                <a:sym typeface="Libre Baskerville"/>
              </a:rPr>
              <a:t>hybrid</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0"/>
              </a:spcAft>
              <a:buSzPts val="1018"/>
              <a:buNone/>
            </a:pPr>
            <a:r>
              <a:rPr lang="en-GB" sz="1400">
                <a:solidFill>
                  <a:schemeClr val="dk1"/>
                </a:solidFill>
                <a:latin typeface="Libre Baskerville"/>
                <a:ea typeface="Libre Baskerville"/>
                <a:cs typeface="Libre Baskerville"/>
                <a:sym typeface="Libre Baskerville"/>
              </a:rPr>
              <a:t>Det gir vanligvis</a:t>
            </a:r>
            <a:r>
              <a:rPr lang="en-GB" sz="1400" b="1">
                <a:solidFill>
                  <a:schemeClr val="dk1"/>
                </a:solidFill>
                <a:latin typeface="Libre Baskerville"/>
                <a:ea typeface="Libre Baskerville"/>
                <a:cs typeface="Libre Baskerville"/>
                <a:sym typeface="Libre Baskerville"/>
              </a:rPr>
              <a:t> økt verdi </a:t>
            </a:r>
            <a:r>
              <a:rPr lang="en-GB" sz="1400">
                <a:solidFill>
                  <a:schemeClr val="dk1"/>
                </a:solidFill>
                <a:latin typeface="Libre Baskerville"/>
                <a:ea typeface="Libre Baskerville"/>
                <a:cs typeface="Libre Baskerville"/>
                <a:sym typeface="Libre Baskerville"/>
              </a:rPr>
              <a:t>å ha mentor og adept i samme rom, da det kan </a:t>
            </a:r>
            <a:r>
              <a:rPr lang="en-GB" sz="1400" b="1">
                <a:solidFill>
                  <a:schemeClr val="dk1"/>
                </a:solidFill>
                <a:latin typeface="Libre Baskerville"/>
                <a:ea typeface="Libre Baskerville"/>
                <a:cs typeface="Libre Baskerville"/>
                <a:sym typeface="Libre Baskerville"/>
              </a:rPr>
              <a:t>styrke båndet mellom dem</a:t>
            </a:r>
            <a:r>
              <a:rPr lang="en-GB" sz="1400">
                <a:solidFill>
                  <a:schemeClr val="dk1"/>
                </a:solidFill>
                <a:latin typeface="Libre Baskerville"/>
                <a:ea typeface="Libre Baskerville"/>
                <a:cs typeface="Libre Baskerville"/>
                <a:sym typeface="Libre Baskerville"/>
              </a:rPr>
              <a:t>, og øke den opplevde effektiviteten av mentoringen. </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1200"/>
              </a:spcAft>
              <a:buClr>
                <a:schemeClr val="dk1"/>
              </a:buClr>
              <a:buSzPts val="1018"/>
              <a:buFont typeface="Arial"/>
              <a:buNone/>
            </a:pPr>
            <a:r>
              <a:rPr lang="en-GB" sz="1400">
                <a:solidFill>
                  <a:schemeClr val="dk1"/>
                </a:solidFill>
                <a:latin typeface="Libre Baskerville"/>
                <a:ea typeface="Libre Baskerville"/>
                <a:cs typeface="Libre Baskerville"/>
                <a:sym typeface="Libre Baskerville"/>
              </a:rPr>
              <a:t>Da koronapandemien tvang mentorprogrammer til å gå over til nettbaserte løsninger, åpnet det opp for flere muligheter. </a:t>
            </a:r>
            <a:r>
              <a:rPr lang="en-GB" sz="1400" b="1">
                <a:solidFill>
                  <a:schemeClr val="dk1"/>
                </a:solidFill>
                <a:latin typeface="Libre Baskerville"/>
                <a:ea typeface="Libre Baskerville"/>
                <a:cs typeface="Libre Baskerville"/>
                <a:sym typeface="Libre Baskerville"/>
              </a:rPr>
              <a:t>Nettbasert mentoring</a:t>
            </a:r>
            <a:r>
              <a:rPr lang="en-GB" sz="1400">
                <a:solidFill>
                  <a:schemeClr val="dk1"/>
                </a:solidFill>
                <a:latin typeface="Libre Baskerville"/>
                <a:ea typeface="Libre Baskerville"/>
                <a:cs typeface="Libre Baskerville"/>
                <a:sym typeface="Libre Baskerville"/>
              </a:rPr>
              <a:t> gjør det mulig for folk som ellers er langt unna hverandre, å lære av hverandre, noe som kan </a:t>
            </a:r>
            <a:r>
              <a:rPr lang="en-GB" sz="1400" b="1">
                <a:solidFill>
                  <a:schemeClr val="dk1"/>
                </a:solidFill>
                <a:latin typeface="Libre Baskerville"/>
                <a:ea typeface="Libre Baskerville"/>
                <a:cs typeface="Libre Baskerville"/>
                <a:sym typeface="Libre Baskerville"/>
              </a:rPr>
              <a:t>utvide perspektiver</a:t>
            </a:r>
            <a:r>
              <a:rPr lang="en-GB" sz="1400">
                <a:solidFill>
                  <a:schemeClr val="dk1"/>
                </a:solidFill>
                <a:latin typeface="Libre Baskerville"/>
                <a:ea typeface="Libre Baskerville"/>
                <a:cs typeface="Libre Baskerville"/>
                <a:sym typeface="Libre Baskerville"/>
              </a:rPr>
              <a:t>. Hvis du bruker e-mentoring, bør du sørge for å sette av ekstra tid til å bygge et personlig bånd.</a:t>
            </a:r>
            <a:endParaRPr sz="1400">
              <a:solidFill>
                <a:schemeClr val="dk1"/>
              </a:solidFill>
              <a:latin typeface="Libre Baskerville"/>
              <a:ea typeface="Libre Baskerville"/>
              <a:cs typeface="Libre Baskerville"/>
              <a:sym typeface="Libre Baskerville"/>
            </a:endParaRPr>
          </a:p>
        </p:txBody>
      </p:sp>
      <p:sp>
        <p:nvSpPr>
          <p:cNvPr id="408" name="Google Shape;408;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1"/>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Adept</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Attest</a:t>
            </a:r>
            <a:endParaRPr sz="1200" b="1">
              <a:solidFill>
                <a:srgbClr val="0D453A"/>
              </a:solidFill>
              <a:latin typeface="Libre Baskerville"/>
              <a:ea typeface="Libre Baskerville"/>
              <a:cs typeface="Libre Baskerville"/>
              <a:sym typeface="Libre Baskerville"/>
            </a:endParaRPr>
          </a:p>
        </p:txBody>
      </p:sp>
      <p:pic>
        <p:nvPicPr>
          <p:cNvPr id="414" name="Google Shape;414;p61"/>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15" name="Google Shape;415;p61"/>
          <p:cNvSpPr txBox="1">
            <a:spLocks noGrp="1"/>
          </p:cNvSpPr>
          <p:nvPr>
            <p:ph type="sldNum" idx="12"/>
          </p:nvPr>
        </p:nvSpPr>
        <p:spPr>
          <a:xfrm>
            <a:off x="7086600" y="485188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2"/>
          <p:cNvSpPr txBox="1">
            <a:spLocks noGrp="1"/>
          </p:cNvSpPr>
          <p:nvPr>
            <p:ph type="title"/>
          </p:nvPr>
        </p:nvSpPr>
        <p:spPr>
          <a:xfrm>
            <a:off x="155300" y="2130450"/>
            <a:ext cx="8801700" cy="13296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Hva er </a:t>
            </a:r>
            <a:r>
              <a:rPr lang="en-GB" sz="3600" b="1">
                <a:latin typeface="Libre Baskerville"/>
                <a:ea typeface="Libre Baskerville"/>
                <a:cs typeface="Libre Baskerville"/>
                <a:sym typeface="Libre Baskerville"/>
              </a:rPr>
              <a:t>dine </a:t>
            </a:r>
            <a:r>
              <a:rPr lang="en-GB" sz="3600">
                <a:latin typeface="Libre Baskerville"/>
                <a:ea typeface="Libre Baskerville"/>
                <a:cs typeface="Libre Baskerville"/>
                <a:sym typeface="Libre Baskerville"/>
              </a:rPr>
              <a:t>fordeler som mentor? </a:t>
            </a:r>
            <a:endParaRPr sz="3600">
              <a:latin typeface="Libre Baskerville"/>
              <a:ea typeface="Libre Baskerville"/>
              <a:cs typeface="Libre Baskerville"/>
              <a:sym typeface="Libre Baskerville"/>
            </a:endParaRPr>
          </a:p>
        </p:txBody>
      </p:sp>
      <p:sp>
        <p:nvSpPr>
          <p:cNvPr id="421" name="Google Shape;421;p62"/>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8</a:t>
            </a:r>
            <a:endParaRPr sz="8800" b="1">
              <a:solidFill>
                <a:schemeClr val="dk2"/>
              </a:solidFill>
            </a:endParaRPr>
          </a:p>
        </p:txBody>
      </p:sp>
      <p:sp>
        <p:nvSpPr>
          <p:cNvPr id="422" name="Google Shape;422;p62"/>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3"/>
          <p:cNvSpPr txBox="1">
            <a:spLocks noGrp="1"/>
          </p:cNvSpPr>
          <p:nvPr>
            <p:ph type="body" idx="1"/>
          </p:nvPr>
        </p:nvSpPr>
        <p:spPr>
          <a:xfrm>
            <a:off x="256200" y="2438275"/>
            <a:ext cx="8887800" cy="260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200" b="1">
                <a:solidFill>
                  <a:schemeClr val="dk1"/>
                </a:solidFill>
                <a:latin typeface="Libre Baskerville"/>
                <a:ea typeface="Libre Baskerville"/>
                <a:cs typeface="Libre Baskerville"/>
                <a:sym typeface="Libre Baskerville"/>
              </a:rPr>
              <a:t>“De som er gode mentorer, får ufattelig mye mer ut av det enn de legger inn i det.” </a:t>
            </a:r>
            <a:endParaRPr sz="2200" b="1">
              <a:solidFill>
                <a:schemeClr val="dk1"/>
              </a:solidFill>
              <a:latin typeface="Libre Baskerville"/>
              <a:ea typeface="Libre Baskerville"/>
              <a:cs typeface="Libre Baskerville"/>
              <a:sym typeface="Libre Baskerville"/>
            </a:endParaRPr>
          </a:p>
          <a:p>
            <a:pPr marL="0" lvl="0" indent="0" algn="l" rtl="0">
              <a:spcBef>
                <a:spcPts val="1200"/>
              </a:spcBef>
              <a:spcAft>
                <a:spcPts val="0"/>
              </a:spcAft>
              <a:buNone/>
            </a:pPr>
            <a:r>
              <a:rPr lang="en-GB" sz="1600" b="1">
                <a:solidFill>
                  <a:schemeClr val="dk1"/>
                </a:solidFill>
                <a:latin typeface="Libre Baskerville"/>
                <a:ea typeface="Libre Baskerville"/>
                <a:cs typeface="Libre Baskerville"/>
                <a:sym typeface="Libre Baskerville"/>
              </a:rPr>
              <a:t>Nature 447, 791-797 (14 June 2007) | doi:10.1038/447791a</a:t>
            </a:r>
            <a:endParaRPr sz="1600" b="1">
              <a:solidFill>
                <a:schemeClr val="dk1"/>
              </a:solidFill>
              <a:latin typeface="Libre Baskerville"/>
              <a:ea typeface="Libre Baskerville"/>
              <a:cs typeface="Libre Baskerville"/>
              <a:sym typeface="Libre Baskerville"/>
            </a:endParaRPr>
          </a:p>
          <a:p>
            <a:pPr marL="0" lvl="0" indent="0" algn="l" rtl="0">
              <a:spcBef>
                <a:spcPts val="1200"/>
              </a:spcBef>
              <a:spcAft>
                <a:spcPts val="1200"/>
              </a:spcAft>
              <a:buNone/>
            </a:pPr>
            <a:endParaRPr sz="1900" b="1">
              <a:latin typeface="Libre Baskerville"/>
              <a:ea typeface="Libre Baskerville"/>
              <a:cs typeface="Libre Baskerville"/>
              <a:sym typeface="Libre Baskerville"/>
            </a:endParaRPr>
          </a:p>
        </p:txBody>
      </p:sp>
      <p:sp>
        <p:nvSpPr>
          <p:cNvPr id="428" name="Google Shape;428;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38</a:t>
            </a:fld>
            <a:endParaRPr/>
          </a:p>
        </p:txBody>
      </p:sp>
      <p:sp>
        <p:nvSpPr>
          <p:cNvPr id="429" name="Google Shape;429;p63"/>
          <p:cNvSpPr/>
          <p:nvPr/>
        </p:nvSpPr>
        <p:spPr>
          <a:xfrm>
            <a:off x="-724875" y="88325"/>
            <a:ext cx="1925400" cy="1756500"/>
          </a:xfrm>
          <a:prstGeom prst="ellipse">
            <a:avLst/>
          </a:prstGeom>
          <a:solidFill>
            <a:srgbClr val="FFA3B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0" name="Google Shape;430;p63"/>
          <p:cNvSpPr txBox="1">
            <a:spLocks noGrp="1"/>
          </p:cNvSpPr>
          <p:nvPr>
            <p:ph type="title"/>
          </p:nvPr>
        </p:nvSpPr>
        <p:spPr>
          <a:xfrm>
            <a:off x="91675" y="68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Libre Baskerville"/>
                <a:ea typeface="Libre Baskerville"/>
                <a:cs typeface="Libre Baskerville"/>
                <a:sym typeface="Libre Baskerville"/>
              </a:rPr>
              <a:t>Merk!</a:t>
            </a:r>
            <a:endParaRPr b="1">
              <a:latin typeface="Libre Baskerville"/>
              <a:ea typeface="Libre Baskerville"/>
              <a:cs typeface="Libre Baskerville"/>
              <a:sym typeface="Libre Baskervill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4"/>
          <p:cNvSpPr/>
          <p:nvPr/>
        </p:nvSpPr>
        <p:spPr>
          <a:xfrm>
            <a:off x="198000" y="201150"/>
            <a:ext cx="87480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6" name="Google Shape;436;p64"/>
          <p:cNvSpPr txBox="1">
            <a:spLocks noGrp="1"/>
          </p:cNvSpPr>
          <p:nvPr>
            <p:ph type="body" idx="1"/>
          </p:nvPr>
        </p:nvSpPr>
        <p:spPr>
          <a:xfrm>
            <a:off x="858600" y="1155900"/>
            <a:ext cx="7426800" cy="28317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GB" sz="1400">
                <a:solidFill>
                  <a:schemeClr val="dk1"/>
                </a:solidFill>
                <a:latin typeface="Libre Baskerville"/>
                <a:ea typeface="Libre Baskerville"/>
                <a:cs typeface="Libre Baskerville"/>
                <a:sym typeface="Libre Baskerville"/>
              </a:rPr>
              <a:t>Å være mentor kan være en virkelig </a:t>
            </a:r>
            <a:r>
              <a:rPr lang="en-GB" sz="1400" b="1">
                <a:solidFill>
                  <a:schemeClr val="dk1"/>
                </a:solidFill>
                <a:latin typeface="Libre Baskerville"/>
                <a:ea typeface="Libre Baskerville"/>
                <a:cs typeface="Libre Baskerville"/>
                <a:sym typeface="Libre Baskerville"/>
              </a:rPr>
              <a:t>givende og inspirerende</a:t>
            </a:r>
            <a:r>
              <a:rPr lang="en-GB" sz="1400">
                <a:solidFill>
                  <a:schemeClr val="dk1"/>
                </a:solidFill>
                <a:latin typeface="Libre Baskerville"/>
                <a:ea typeface="Libre Baskerville"/>
                <a:cs typeface="Libre Baskerville"/>
                <a:sym typeface="Libre Baskerville"/>
              </a:rPr>
              <a:t> opplevelse. </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0"/>
              </a:spcAft>
              <a:buNone/>
            </a:pPr>
            <a:r>
              <a:rPr lang="en-GB" sz="1400">
                <a:solidFill>
                  <a:schemeClr val="dk1"/>
                </a:solidFill>
                <a:latin typeface="Libre Baskerville"/>
                <a:ea typeface="Libre Baskerville"/>
                <a:cs typeface="Libre Baskerville"/>
                <a:sym typeface="Libre Baskerville"/>
              </a:rPr>
              <a:t>Mentoring er ikke en enveisprosess: Like mye som adepten din lærer av deg, </a:t>
            </a:r>
            <a:r>
              <a:rPr lang="en-GB" sz="1400" b="1">
                <a:solidFill>
                  <a:schemeClr val="dk1"/>
                </a:solidFill>
                <a:latin typeface="Libre Baskerville"/>
                <a:ea typeface="Libre Baskerville"/>
                <a:cs typeface="Libre Baskerville"/>
                <a:sym typeface="Libre Baskerville"/>
              </a:rPr>
              <a:t>kan du også lære av dem</a:t>
            </a:r>
            <a:r>
              <a:rPr lang="en-GB" sz="1400">
                <a:solidFill>
                  <a:schemeClr val="dk1"/>
                </a:solidFill>
                <a:latin typeface="Libre Baskerville"/>
                <a:ea typeface="Libre Baskerville"/>
                <a:cs typeface="Libre Baskerville"/>
                <a:sym typeface="Libre Baskerville"/>
              </a:rPr>
              <a:t>. I den refleksjonsprosessen som mentorrollen innebærer, </a:t>
            </a:r>
            <a:r>
              <a:rPr lang="en-GB" sz="1400" b="1">
                <a:solidFill>
                  <a:schemeClr val="dk1"/>
                </a:solidFill>
                <a:latin typeface="Libre Baskerville"/>
                <a:ea typeface="Libre Baskerville"/>
                <a:cs typeface="Libre Baskerville"/>
                <a:sym typeface="Libre Baskerville"/>
              </a:rPr>
              <a:t>lærer du ofte mest om deg selv</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Husk at du som mentor blir sett på som en </a:t>
            </a:r>
            <a:r>
              <a:rPr lang="en-GB" sz="1400" b="1">
                <a:solidFill>
                  <a:schemeClr val="dk1"/>
                </a:solidFill>
                <a:latin typeface="Libre Baskerville"/>
                <a:ea typeface="Libre Baskerville"/>
                <a:cs typeface="Libre Baskerville"/>
                <a:sym typeface="Libre Baskerville"/>
              </a:rPr>
              <a:t>rollemodell</a:t>
            </a:r>
            <a:r>
              <a:rPr lang="en-GB" sz="1400">
                <a:solidFill>
                  <a:schemeClr val="dk1"/>
                </a:solidFill>
                <a:latin typeface="Libre Baskerville"/>
                <a:ea typeface="Libre Baskerville"/>
                <a:cs typeface="Libre Baskerville"/>
                <a:sym typeface="Libre Baskerville"/>
              </a:rPr>
              <a:t>, noe som ikke bare er et stort ansvar, men også en oppløftende erkjennelse.</a:t>
            </a:r>
            <a:endParaRPr sz="1400">
              <a:solidFill>
                <a:schemeClr val="dk1"/>
              </a:solidFill>
              <a:latin typeface="Libre Baskerville"/>
              <a:ea typeface="Libre Baskerville"/>
              <a:cs typeface="Libre Baskerville"/>
              <a:sym typeface="Libre Baskerville"/>
            </a:endParaRPr>
          </a:p>
          <a:p>
            <a:pPr marL="0" lvl="0" indent="0" algn="just" rtl="0">
              <a:spcBef>
                <a:spcPts val="1200"/>
              </a:spcBef>
              <a:spcAft>
                <a:spcPts val="1200"/>
              </a:spcAft>
              <a:buNone/>
            </a:pPr>
            <a:r>
              <a:rPr lang="en-GB" sz="1400">
                <a:solidFill>
                  <a:schemeClr val="dk1"/>
                </a:solidFill>
                <a:latin typeface="Libre Baskerville"/>
                <a:ea typeface="Libre Baskerville"/>
                <a:cs typeface="Libre Baskerville"/>
                <a:sym typeface="Libre Baskerville"/>
              </a:rPr>
              <a:t>I tillegg til </a:t>
            </a:r>
            <a:r>
              <a:rPr lang="en-GB" sz="1400" b="1">
                <a:solidFill>
                  <a:schemeClr val="dk1"/>
                </a:solidFill>
                <a:latin typeface="Libre Baskerville"/>
                <a:ea typeface="Libre Baskerville"/>
                <a:cs typeface="Libre Baskerville"/>
                <a:sym typeface="Libre Baskerville"/>
              </a:rPr>
              <a:t>selvrefleksjon og inspirasjon</a:t>
            </a:r>
            <a:r>
              <a:rPr lang="en-GB" sz="1400">
                <a:solidFill>
                  <a:schemeClr val="dk1"/>
                </a:solidFill>
                <a:latin typeface="Libre Baskerville"/>
                <a:ea typeface="Libre Baskerville"/>
                <a:cs typeface="Libre Baskerville"/>
                <a:sym typeface="Libre Baskerville"/>
              </a:rPr>
              <a:t> kan mentorrollen hjelpe deg med å vokse profesjonelt på mange måter, blant annet ved å utvikle dine </a:t>
            </a:r>
            <a:r>
              <a:rPr lang="en-GB" sz="1400" b="1">
                <a:solidFill>
                  <a:schemeClr val="dk1"/>
                </a:solidFill>
                <a:latin typeface="Libre Baskerville"/>
                <a:ea typeface="Libre Baskerville"/>
                <a:cs typeface="Libre Baskerville"/>
                <a:sym typeface="Libre Baskerville"/>
              </a:rPr>
              <a:t>lederskaps-, coaching- og kommunikasjonsevner</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p:txBody>
      </p:sp>
      <p:sp>
        <p:nvSpPr>
          <p:cNvPr id="437" name="Google Shape;437;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p:nvPr/>
        </p:nvSpPr>
        <p:spPr>
          <a:xfrm>
            <a:off x="198000" y="381150"/>
            <a:ext cx="8748000" cy="438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p29"/>
          <p:cNvSpPr txBox="1">
            <a:spLocks noGrp="1"/>
          </p:cNvSpPr>
          <p:nvPr>
            <p:ph type="title"/>
          </p:nvPr>
        </p:nvSpPr>
        <p:spPr>
          <a:xfrm>
            <a:off x="2631525" y="633600"/>
            <a:ext cx="33717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Innhold</a:t>
            </a:r>
            <a:endParaRPr b="1">
              <a:latin typeface="Libre Baskerville"/>
              <a:ea typeface="Libre Baskerville"/>
              <a:cs typeface="Libre Baskerville"/>
              <a:sym typeface="Libre Baskerville"/>
            </a:endParaRPr>
          </a:p>
        </p:txBody>
      </p:sp>
      <p:sp>
        <p:nvSpPr>
          <p:cNvPr id="173" name="Google Shape;173;p29"/>
          <p:cNvSpPr txBox="1">
            <a:spLocks noGrp="1"/>
          </p:cNvSpPr>
          <p:nvPr>
            <p:ph type="body" idx="1"/>
          </p:nvPr>
        </p:nvSpPr>
        <p:spPr>
          <a:xfrm>
            <a:off x="1204275" y="1285200"/>
            <a:ext cx="62262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Nøkkelkonsepter i et mentorprogram</a:t>
            </a:r>
            <a:endParaRPr>
              <a:solidFill>
                <a:schemeClr val="dk1"/>
              </a:solidFill>
              <a:highlight>
                <a:schemeClr val="lt1"/>
              </a:highlight>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De ideelle egenskapene til en mentor</a:t>
            </a:r>
            <a:endParaRPr>
              <a:solidFill>
                <a:schemeClr val="dk1"/>
              </a:solidFill>
              <a:highlight>
                <a:schemeClr val="lt1"/>
              </a:highlight>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Håndtering av forventninger</a:t>
            </a:r>
            <a:endParaRPr>
              <a:solidFill>
                <a:schemeClr val="dk1"/>
              </a:solidFill>
              <a:highlight>
                <a:schemeClr val="lt1"/>
              </a:highlight>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Matching av mentorer og adepter</a:t>
            </a:r>
            <a:endParaRPr>
              <a:solidFill>
                <a:schemeClr val="dk1"/>
              </a:solidFill>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En-til-en vs gruppementoring</a:t>
            </a:r>
            <a:endParaRPr>
              <a:solidFill>
                <a:schemeClr val="dk1"/>
              </a:solidFill>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Nettbasert vs fysisk mentoring</a:t>
            </a:r>
            <a:endParaRPr>
              <a:solidFill>
                <a:schemeClr val="dk1"/>
              </a:solidFill>
              <a:latin typeface="Libre Baskerville"/>
              <a:ea typeface="Libre Baskerville"/>
              <a:cs typeface="Libre Baskerville"/>
              <a:sym typeface="Libre Baskerville"/>
            </a:endParaRPr>
          </a:p>
          <a:p>
            <a:pPr marL="457200" lvl="0" indent="-342900" algn="l" rtl="0">
              <a:spcBef>
                <a:spcPts val="0"/>
              </a:spcBef>
              <a:spcAft>
                <a:spcPts val="0"/>
              </a:spcAft>
              <a:buClr>
                <a:schemeClr val="dk1"/>
              </a:buClr>
              <a:buSzPts val="1800"/>
              <a:buFont typeface="Libre Baskerville"/>
              <a:buAutoNum type="arabicParenR"/>
            </a:pPr>
            <a:r>
              <a:rPr lang="en-GB">
                <a:solidFill>
                  <a:schemeClr val="dk1"/>
                </a:solidFill>
                <a:latin typeface="Libre Baskerville"/>
                <a:ea typeface="Libre Baskerville"/>
                <a:cs typeface="Libre Baskerville"/>
                <a:sym typeface="Libre Baskerville"/>
              </a:rPr>
              <a:t>Dine fordeler som en mentor</a:t>
            </a:r>
            <a:endParaRPr>
              <a:solidFill>
                <a:schemeClr val="dk1"/>
              </a:solidFill>
              <a:highlight>
                <a:schemeClr val="lt1"/>
              </a:highlight>
              <a:latin typeface="Libre Baskerville"/>
              <a:ea typeface="Libre Baskerville"/>
              <a:cs typeface="Libre Baskerville"/>
              <a:sym typeface="Libre Baskerville"/>
            </a:endParaRPr>
          </a:p>
        </p:txBody>
      </p:sp>
      <p:sp>
        <p:nvSpPr>
          <p:cNvPr id="174" name="Google Shape;174;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5"/>
          <p:cNvSpPr txBox="1"/>
          <p:nvPr/>
        </p:nvSpPr>
        <p:spPr>
          <a:xfrm>
            <a:off x="137525" y="2079150"/>
            <a:ext cx="4350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Mentor </a:t>
            </a:r>
            <a:endParaRPr sz="26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None/>
            </a:pPr>
            <a:r>
              <a:rPr lang="en-GB" sz="2600" b="1">
                <a:solidFill>
                  <a:schemeClr val="dk1"/>
                </a:solidFill>
                <a:latin typeface="Libre Baskerville"/>
                <a:ea typeface="Libre Baskerville"/>
                <a:cs typeface="Libre Baskerville"/>
                <a:sym typeface="Libre Baskerville"/>
              </a:rPr>
              <a:t>Attest</a:t>
            </a:r>
            <a:endParaRPr sz="1200" b="1">
              <a:solidFill>
                <a:srgbClr val="0D453A"/>
              </a:solidFill>
              <a:latin typeface="Libre Baskerville"/>
              <a:ea typeface="Libre Baskerville"/>
              <a:cs typeface="Libre Baskerville"/>
              <a:sym typeface="Libre Baskerville"/>
            </a:endParaRPr>
          </a:p>
        </p:txBody>
      </p:sp>
      <p:pic>
        <p:nvPicPr>
          <p:cNvPr id="443" name="Google Shape;443;p65"/>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44" name="Google Shape;444;p65"/>
          <p:cNvSpPr txBox="1">
            <a:spLocks noGrp="1"/>
          </p:cNvSpPr>
          <p:nvPr>
            <p:ph type="sldNum" idx="12"/>
          </p:nvPr>
        </p:nvSpPr>
        <p:spPr>
          <a:xfrm>
            <a:off x="7086600" y="4851888"/>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6"/>
          <p:cNvSpPr/>
          <p:nvPr/>
        </p:nvSpPr>
        <p:spPr>
          <a:xfrm>
            <a:off x="78600" y="201150"/>
            <a:ext cx="8748000" cy="474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0" name="Google Shape;450;p66"/>
          <p:cNvSpPr txBox="1">
            <a:spLocks noGrp="1"/>
          </p:cNvSpPr>
          <p:nvPr>
            <p:ph type="title"/>
          </p:nvPr>
        </p:nvSpPr>
        <p:spPr>
          <a:xfrm>
            <a:off x="793350" y="591200"/>
            <a:ext cx="75573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9285"/>
              <a:buFont typeface="Arial"/>
              <a:buNone/>
            </a:pPr>
            <a:r>
              <a:rPr lang="en-GB" b="1">
                <a:latin typeface="Libre Baskerville"/>
                <a:ea typeface="Libre Baskerville"/>
                <a:cs typeface="Libre Baskerville"/>
                <a:sym typeface="Libre Baskerville"/>
              </a:rPr>
              <a:t>Mentorens verktøykasse - tilleggsressurser </a:t>
            </a:r>
            <a:endParaRPr b="1">
              <a:latin typeface="Libre Baskerville"/>
              <a:ea typeface="Libre Baskerville"/>
              <a:cs typeface="Libre Baskerville"/>
              <a:sym typeface="Libre Baskerville"/>
            </a:endParaRPr>
          </a:p>
          <a:p>
            <a:pPr marL="0" lvl="0" indent="0" algn="ctr" rtl="0">
              <a:spcBef>
                <a:spcPts val="0"/>
              </a:spcBef>
              <a:spcAft>
                <a:spcPts val="0"/>
              </a:spcAft>
              <a:buClr>
                <a:schemeClr val="dk1"/>
              </a:buClr>
              <a:buSzPct val="39285"/>
              <a:buFont typeface="Arial"/>
              <a:buNone/>
            </a:pPr>
            <a:endParaRPr b="1">
              <a:latin typeface="Libre Baskerville"/>
              <a:ea typeface="Libre Baskerville"/>
              <a:cs typeface="Libre Baskerville"/>
              <a:sym typeface="Libre Baskerville"/>
            </a:endParaRPr>
          </a:p>
          <a:p>
            <a:pPr marL="0" lvl="0" indent="0" algn="ctr" rtl="0">
              <a:spcBef>
                <a:spcPts val="0"/>
              </a:spcBef>
              <a:spcAft>
                <a:spcPts val="0"/>
              </a:spcAft>
              <a:buNone/>
            </a:pPr>
            <a:endParaRPr b="1">
              <a:latin typeface="Libre Baskerville"/>
              <a:ea typeface="Libre Baskerville"/>
              <a:cs typeface="Libre Baskerville"/>
              <a:sym typeface="Libre Baskerville"/>
            </a:endParaRPr>
          </a:p>
        </p:txBody>
      </p:sp>
      <p:sp>
        <p:nvSpPr>
          <p:cNvPr id="451" name="Google Shape;451;p66"/>
          <p:cNvSpPr txBox="1">
            <a:spLocks noGrp="1"/>
          </p:cNvSpPr>
          <p:nvPr>
            <p:ph type="body" idx="1"/>
          </p:nvPr>
        </p:nvSpPr>
        <p:spPr>
          <a:xfrm>
            <a:off x="858600" y="1400400"/>
            <a:ext cx="7426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sz="1400" b="1">
                <a:solidFill>
                  <a:schemeClr val="dk1"/>
                </a:solidFill>
                <a:latin typeface="Libre Baskerville"/>
                <a:ea typeface="Libre Baskerville"/>
                <a:cs typeface="Libre Baskerville"/>
                <a:sym typeface="Libre Baskerville"/>
              </a:rPr>
              <a:t>Denne opplæringspakken har gitt deg den nødvendige oversikten. Hvis du ønsker å lære mer, eller hvis du føler at du står fast, kan vi anbefale noen ekstra ressurser:</a:t>
            </a:r>
            <a:endParaRPr sz="1400" b="1">
              <a:solidFill>
                <a:schemeClr val="dk1"/>
              </a:solidFill>
              <a:latin typeface="Libre Baskerville"/>
              <a:ea typeface="Libre Baskerville"/>
              <a:cs typeface="Libre Baskerville"/>
              <a:sym typeface="Libre Baskerville"/>
            </a:endParaRPr>
          </a:p>
          <a:p>
            <a:pPr marL="0" lvl="0" indent="0" algn="l" rtl="0">
              <a:spcBef>
                <a:spcPts val="0"/>
              </a:spcBef>
              <a:spcAft>
                <a:spcPts val="0"/>
              </a:spcAft>
              <a:buClr>
                <a:schemeClr val="dk1"/>
              </a:buClr>
              <a:buSzPts val="1100"/>
              <a:buFont typeface="Arial"/>
              <a:buNone/>
            </a:pPr>
            <a:endParaRPr sz="1400">
              <a:solidFill>
                <a:schemeClr val="dk1"/>
              </a:solidFill>
              <a:latin typeface="Libre Baskerville"/>
              <a:ea typeface="Libre Baskerville"/>
              <a:cs typeface="Libre Baskerville"/>
              <a:sym typeface="Libre Baskerville"/>
            </a:endParaRPr>
          </a:p>
          <a:p>
            <a:pPr marL="457200" lvl="0" indent="-317500" algn="l" rtl="0">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Flere mentoringsressurser på </a:t>
            </a:r>
            <a:r>
              <a:rPr lang="en-GB" sz="1400" u="sng">
                <a:solidFill>
                  <a:schemeClr val="hlink"/>
                </a:solidFill>
                <a:latin typeface="Libre Baskerville"/>
                <a:ea typeface="Libre Baskerville"/>
                <a:cs typeface="Libre Baskerville"/>
                <a:sym typeface="Libre Baskerville"/>
                <a:hlinkClick r:id="rId3"/>
              </a:rPr>
              <a:t>prosjektets nettside</a:t>
            </a:r>
            <a:endParaRPr sz="1400">
              <a:solidFill>
                <a:schemeClr val="dk1"/>
              </a:solidFill>
              <a:latin typeface="Libre Baskerville"/>
              <a:ea typeface="Libre Baskerville"/>
              <a:cs typeface="Libre Baskerville"/>
              <a:sym typeface="Libre Baskerville"/>
            </a:endParaRPr>
          </a:p>
          <a:p>
            <a:pPr marL="457200" lvl="0" indent="-317500" algn="l" rtl="0">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Inspirasjons- og lederhistorier på </a:t>
            </a:r>
            <a:r>
              <a:rPr lang="en-GB" sz="1400" u="sng">
                <a:solidFill>
                  <a:schemeClr val="hlink"/>
                </a:solidFill>
                <a:latin typeface="Libre Baskerville"/>
                <a:ea typeface="Libre Baskerville"/>
                <a:cs typeface="Libre Baskerville"/>
                <a:sym typeface="Libre Baskerville"/>
                <a:hlinkClick r:id="rId4"/>
              </a:rPr>
              <a:t>prosjektets nettside</a:t>
            </a:r>
            <a:endParaRPr sz="1400">
              <a:solidFill>
                <a:schemeClr val="dk1"/>
              </a:solidFill>
              <a:latin typeface="Libre Baskerville"/>
              <a:ea typeface="Libre Baskerville"/>
              <a:cs typeface="Libre Baskerville"/>
              <a:sym typeface="Libre Baskerville"/>
            </a:endParaRPr>
          </a:p>
          <a:p>
            <a:pPr marL="457200" lvl="0" indent="-317500" algn="l" rtl="0">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Mer om mentoring på bachelornivå: </a:t>
            </a:r>
            <a:r>
              <a:rPr lang="en-GB" sz="1400" u="sng">
                <a:solidFill>
                  <a:schemeClr val="hlink"/>
                </a:solidFill>
                <a:latin typeface="Libre Baskerville"/>
                <a:ea typeface="Libre Baskerville"/>
                <a:cs typeface="Libre Baskerville"/>
                <a:sym typeface="Libre Baskerville"/>
                <a:hlinkClick r:id="rId5"/>
              </a:rPr>
              <a:t>EUGAIN-heftet (D6)</a:t>
            </a:r>
            <a:r>
              <a:rPr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a:p>
            <a:pPr marL="457200" lvl="0" indent="-317500" algn="l" rtl="0">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Mer om mentoring på på master- og doktorgradsnivå: </a:t>
            </a:r>
            <a:r>
              <a:rPr lang="en-GB" sz="1400" u="sng">
                <a:solidFill>
                  <a:schemeClr val="hlink"/>
                </a:solidFill>
                <a:latin typeface="Libre Baskerville"/>
                <a:ea typeface="Libre Baskerville"/>
                <a:cs typeface="Libre Baskerville"/>
                <a:sym typeface="Libre Baskerville"/>
                <a:hlinkClick r:id="rId6"/>
              </a:rPr>
              <a:t>EUGAIN-heftet (D3)</a:t>
            </a:r>
            <a:endParaRPr sz="1400">
              <a:solidFill>
                <a:schemeClr val="dk1"/>
              </a:solidFill>
              <a:latin typeface="Libre Baskerville"/>
              <a:ea typeface="Libre Baskerville"/>
              <a:cs typeface="Libre Baskerville"/>
              <a:sym typeface="Libre Baskerville"/>
            </a:endParaRPr>
          </a:p>
          <a:p>
            <a:pPr marL="457200" lvl="0" indent="-317500" algn="l" rtl="0">
              <a:spcBef>
                <a:spcPts val="0"/>
              </a:spcBef>
              <a:spcAft>
                <a:spcPts val="0"/>
              </a:spcAft>
              <a:buSzPts val="1400"/>
              <a:buChar char="●"/>
            </a:pPr>
            <a:r>
              <a:rPr lang="en-GB" sz="1400">
                <a:solidFill>
                  <a:schemeClr val="dk1"/>
                </a:solidFill>
                <a:latin typeface="Libre Baskerville"/>
                <a:ea typeface="Libre Baskerville"/>
                <a:cs typeface="Libre Baskerville"/>
                <a:sym typeface="Libre Baskerville"/>
              </a:rPr>
              <a:t>Flere videoer om karriereveier på </a:t>
            </a:r>
            <a:r>
              <a:rPr lang="en-GB" sz="1400" u="sng">
                <a:solidFill>
                  <a:schemeClr val="hlink"/>
                </a:solidFill>
                <a:latin typeface="Libre Baskerville"/>
                <a:ea typeface="Libre Baskerville"/>
                <a:cs typeface="Libre Baskerville"/>
                <a:sym typeface="Libre Baskerville"/>
                <a:hlinkClick r:id="rId7"/>
              </a:rPr>
              <a:t>CareerGirls - Role Models</a:t>
            </a:r>
            <a:r>
              <a:rPr lang="en-GB" sz="1400"/>
              <a:t>, </a:t>
            </a:r>
            <a:r>
              <a:rPr lang="en-GB" sz="1400" u="sng">
                <a:solidFill>
                  <a:schemeClr val="hlink"/>
                </a:solidFill>
                <a:latin typeface="Libre Baskerville"/>
                <a:ea typeface="Libre Baskerville"/>
                <a:cs typeface="Libre Baskerville"/>
                <a:sym typeface="Libre Baskerville"/>
                <a:hlinkClick r:id="rId8"/>
              </a:rPr>
              <a:t>Why Choose IT? - Role Models</a:t>
            </a:r>
            <a:r>
              <a:rPr lang="en-GB" sz="1400">
                <a:solidFill>
                  <a:schemeClr val="dk1"/>
                </a:solidFill>
                <a:latin typeface="Libre Baskerville"/>
                <a:ea typeface="Libre Baskerville"/>
                <a:cs typeface="Libre Baskerville"/>
                <a:sym typeface="Libre Baskerville"/>
              </a:rPr>
              <a:t> </a:t>
            </a:r>
            <a:endParaRPr sz="1400" b="1">
              <a:solidFill>
                <a:schemeClr val="dk1"/>
              </a:solidFill>
              <a:highlight>
                <a:srgbClr val="FFFF00"/>
              </a:highlight>
              <a:latin typeface="Libre Baskerville"/>
              <a:ea typeface="Libre Baskerville"/>
              <a:cs typeface="Libre Baskerville"/>
              <a:sym typeface="Libre Baskerville"/>
            </a:endParaRPr>
          </a:p>
          <a:p>
            <a:pPr marL="457200" lvl="0" indent="-317500" algn="l" rtl="0">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Flere instruksjonsvideoer om mentoring på </a:t>
            </a:r>
            <a:r>
              <a:rPr lang="en-GB" sz="1400" u="sng">
                <a:solidFill>
                  <a:srgbClr val="1155CC"/>
                </a:solidFill>
                <a:latin typeface="Libre Baskerville"/>
                <a:ea typeface="Libre Baskerville"/>
                <a:cs typeface="Libre Baskerville"/>
                <a:sym typeface="Libre Baskerville"/>
                <a:hlinkClick r:id="rId9">
                  <a:extLst>
                    <a:ext uri="{A12FA001-AC4F-418D-AE19-62706E023703}">
                      <ahyp:hlinkClr xmlns:ahyp="http://schemas.microsoft.com/office/drawing/2018/hyperlinkcolor" val="tx"/>
                    </a:ext>
                  </a:extLst>
                </a:hlinkClick>
              </a:rPr>
              <a:t>LinkedIn Learning</a:t>
            </a:r>
            <a:r>
              <a:rPr lang="en-GB" sz="1400">
                <a:solidFill>
                  <a:schemeClr val="dk1"/>
                </a:solidFill>
                <a:latin typeface="Libre Baskerville"/>
                <a:ea typeface="Libre Baskerville"/>
                <a:cs typeface="Libre Baskerville"/>
                <a:sym typeface="Libre Baskerville"/>
              </a:rPr>
              <a:t>.</a:t>
            </a:r>
            <a:endParaRPr sz="1400">
              <a:latin typeface="Libre Baskerville"/>
              <a:ea typeface="Libre Baskerville"/>
              <a:cs typeface="Libre Baskerville"/>
              <a:sym typeface="Libre Baskerville"/>
            </a:endParaRPr>
          </a:p>
        </p:txBody>
      </p:sp>
      <p:sp>
        <p:nvSpPr>
          <p:cNvPr id="452" name="Google Shape;452;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7"/>
          <p:cNvSpPr txBox="1">
            <a:spLocks noGrp="1"/>
          </p:cNvSpPr>
          <p:nvPr>
            <p:ph type="title"/>
          </p:nvPr>
        </p:nvSpPr>
        <p:spPr>
          <a:xfrm>
            <a:off x="628650" y="1342150"/>
            <a:ext cx="7886700" cy="3187200"/>
          </a:xfrm>
          <a:prstGeom prst="rect">
            <a:avLst/>
          </a:prstGeom>
          <a:noFill/>
          <a:ln>
            <a:noFill/>
          </a:ln>
        </p:spPr>
        <p:txBody>
          <a:bodyPr spcFirstLastPara="1" wrap="square" lIns="68575" tIns="34275" rIns="68575" bIns="34275" anchor="ctr" anchorCtr="0">
            <a:normAutofit/>
          </a:bodyPr>
          <a:lstStyle/>
          <a:p>
            <a:pPr marL="0" lvl="0" indent="0" algn="just" rtl="0">
              <a:lnSpc>
                <a:spcPct val="100000"/>
              </a:lnSpc>
              <a:spcBef>
                <a:spcPts val="0"/>
              </a:spcBef>
              <a:spcAft>
                <a:spcPts val="0"/>
              </a:spcAft>
              <a:buClr>
                <a:schemeClr val="dk1"/>
              </a:buClr>
              <a:buSzPts val="891"/>
              <a:buFont typeface="Arial"/>
              <a:buNone/>
            </a:pPr>
            <a:r>
              <a:rPr lang="en-GB" sz="2498">
                <a:latin typeface="Libre Baskerville"/>
                <a:ea typeface="Libre Baskerville"/>
                <a:cs typeface="Libre Baskerville"/>
                <a:sym typeface="Libre Baskerville"/>
              </a:rPr>
              <a:t>Denne veiledningen var laget basert på vitenskapelig forskning som omfatter systematiske litteraturstudier og fokusgruppeintervjuer, sammen med partners mentorpraksiser, innenfor rammene av Erasmus+ prosjektet Women STEM Up. Se referansene på de neste sidene.</a:t>
            </a:r>
            <a:endParaRPr sz="2120">
              <a:latin typeface="Arial"/>
              <a:ea typeface="Arial"/>
              <a:cs typeface="Arial"/>
              <a:sym typeface="Arial"/>
            </a:endParaRPr>
          </a:p>
          <a:p>
            <a:pPr marL="0" lvl="0" indent="0" algn="just" rtl="0">
              <a:lnSpc>
                <a:spcPct val="100000"/>
              </a:lnSpc>
              <a:spcBef>
                <a:spcPts val="0"/>
              </a:spcBef>
              <a:spcAft>
                <a:spcPts val="0"/>
              </a:spcAft>
              <a:buClr>
                <a:schemeClr val="dk1"/>
              </a:buClr>
              <a:buSzPts val="891"/>
              <a:buFont typeface="Arial"/>
              <a:buNone/>
            </a:pPr>
            <a:endParaRPr sz="2300">
              <a:latin typeface="Libre Baskerville"/>
              <a:ea typeface="Libre Baskerville"/>
              <a:cs typeface="Libre Baskerville"/>
              <a:sym typeface="Libre Baskerville"/>
            </a:endParaRPr>
          </a:p>
        </p:txBody>
      </p:sp>
      <p:sp>
        <p:nvSpPr>
          <p:cNvPr id="458" name="Google Shape;458;p6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8"/>
          <p:cNvSpPr txBox="1">
            <a:spLocks noGrp="1"/>
          </p:cNvSpPr>
          <p:nvPr>
            <p:ph type="body" idx="1"/>
          </p:nvPr>
        </p:nvSpPr>
        <p:spPr>
          <a:xfrm>
            <a:off x="778375" y="132325"/>
            <a:ext cx="8005500" cy="51435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GB" sz="1000" b="1">
                <a:latin typeface="Libre Baskerville"/>
                <a:ea typeface="Libre Baskerville"/>
                <a:cs typeface="Libre Baskerville"/>
                <a:sym typeface="Libre Baskerville"/>
              </a:rPr>
              <a:t>Referanser</a:t>
            </a:r>
            <a:endParaRPr sz="1000" b="1">
              <a:latin typeface="Libre Baskerville"/>
              <a:ea typeface="Libre Baskerville"/>
              <a:cs typeface="Libre Baskerville"/>
              <a:sym typeface="Libre Baskerville"/>
            </a:endParaRPr>
          </a:p>
          <a:p>
            <a:pPr marL="0" lvl="0" indent="0" algn="ctr" rtl="0">
              <a:spcBef>
                <a:spcPts val="800"/>
              </a:spcBef>
              <a:spcAft>
                <a:spcPts val="0"/>
              </a:spcAft>
              <a:buNone/>
            </a:pPr>
            <a:endParaRPr sz="1000" b="1">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Oates, Briony J. (2005). Researching information systems and computing. Sage.</a:t>
            </a: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Shah, Aarti. (2017). ”What is Mentoring?”. The American Statistician.</a:t>
            </a: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Reid, Jackie, Erica Smith, Nansiri Iamsuk, Jennifer Miller. (2016). ”Balancing the Equation: Mentoring First-Year Female STEM Students at a Regional University”. International Journal of Innovation in Science and Mathematics Education.</a:t>
            </a: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Alhadlaq, Aseel, Ahmed Kharrufa, Patrick Olivier. (2019). ”Exploring e-mentoring: co-designing &amp; un-platforming”. Behaviour &amp; Information Technology.</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Trinkenreich, Bianca, Ricardo Britto, Marco A. Gerosa, Igor Steinmacher. (2022). ”An Empirical Investigation on the Challenges Faced by Women in the Software Industry: A Case Study”. Software Engineering in Society.</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Weng, Judy, Christian Murphy. (2018). ”Bridging the Diversity Gap in Computer Science with a Course on Open Source Software”. Research on Equity and Sustained Participation in Engineering, Computing and Technology.</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Wang, Sujing, Stefan Andrei, Otilia Urbina, Dorothy A. Sisk. (2019). ”A Coding/Programming Academy for 6th-Grade Females to Increase Knowledge and Interest in Computer Science”. Frontiers in Education Conference.</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Rhodes, Jean, Sarah R. Lowe, Leon Litchfield, Kathy Walsh-Samp. (2007). ”The role of gender in youth mentoring relationship formation and duration”. Journal of Vocational Behavior.</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Stoeger, Heidrun, Xiaoju Duan, Sigrun Schirner, Teresa Greindl, Albert Ziegler. (2013). ”The effectiveness of a one-year online mentoring program for girls in STEM”. Computers &amp; Education. </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United Nations. Achieve gender equality and empower all women and girls. Retrieved from https://sdgs.un.org/goals/goal5#overview</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Kitchenham, B. (2004). Procedures for Performing Systematic Reviews. Keele University Technical Report TR/SE-0401.</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Paton-Romero, J. D., Block, S., Ayala, C., Jaccheri, L. (2023). Gender Equality in Information Technology Processes: A Systematic Mapping Study. Lecture Notes in Networks and Systems.</a:t>
            </a:r>
            <a:endParaRPr sz="1000">
              <a:latin typeface="Libre Baskerville"/>
              <a:ea typeface="Libre Baskerville"/>
              <a:cs typeface="Libre Baskerville"/>
              <a:sym typeface="Libre Baskerville"/>
            </a:endParaRPr>
          </a:p>
          <a:p>
            <a:pPr marL="0" lvl="0" indent="0" algn="l" rtl="0">
              <a:spcBef>
                <a:spcPts val="800"/>
              </a:spcBef>
              <a:spcAft>
                <a:spcPts val="0"/>
              </a:spcAft>
              <a:buNone/>
            </a:pPr>
            <a:endParaRPr sz="1000">
              <a:latin typeface="Libre Baskerville"/>
              <a:ea typeface="Libre Baskerville"/>
              <a:cs typeface="Libre Baskerville"/>
              <a:sym typeface="Libre Baskerville"/>
            </a:endParaRPr>
          </a:p>
        </p:txBody>
      </p:sp>
      <p:sp>
        <p:nvSpPr>
          <p:cNvPr id="464" name="Google Shape;464;p68"/>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9"/>
          <p:cNvSpPr txBox="1">
            <a:spLocks noGrp="1"/>
          </p:cNvSpPr>
          <p:nvPr>
            <p:ph type="body" idx="1"/>
          </p:nvPr>
        </p:nvSpPr>
        <p:spPr>
          <a:xfrm>
            <a:off x="808400" y="243275"/>
            <a:ext cx="7886700" cy="4797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Nielsen, M. W., Alegria, S., Borjeson, L., Etzkowiz, H., Falk-Krzesinski, H. J., Joshi, A., Leahey, E., Smith-Doerr, L., Woolley, A. W., Schiebinger, L. (2017). Gender diversity leads to better science. Proceedings of the National Academy of Sciences of the United States of America.</a:t>
            </a: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Gonzalez-Rogado, A.-B., Garcıa-Holgado, A., Gracıa-Penalvo, F. J. (2021). Mentoring for future female engineers: pilot at the Higher Polytechnic School of Zamora. In XI International Conference on Virtual Campus (JICV).</a:t>
            </a: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Ramalho, J. (2014). Mentoring in the workplace. Industrial and Commercial Training.</a:t>
            </a: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Khare, R., Sahai, E., Pramanick, I. (2013). Remote Mentoring Young Females in STEM through MAGIC.</a:t>
            </a: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Clarke-Midura, J., Allan, V., Close, K. (2016). Investigating the Role of Being a Mentor as a Way of Increasing Interest in CS. In The 47th ACM Technical Symposium on Computer Science Education.</a:t>
            </a: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Serrano Anazco, M. I., Zurn-Birkhimer, S. (2022). Adapting to an unexpected hybrid campus: e-mentored female engineering students’ intrinsic motivation, sense of belonging, and perception of campus climate. In CoNECD (Collaborative Network for Engineering &amp; Computing Diversity).</a:t>
            </a: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McLean, M., Harlow, D., Susko, T., Bianchini, J. (2017). Dancing Robots: A Collaboration Between Elementary School and University Engineering Students. In Proceedings of the 7th Annual Conference on Creativity and Fabrication in Education.</a:t>
            </a: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Garcıa-Holgado, A., Segarra-Morales, S., Gonzalez-Rogado, A.-B., Garcıa-Penalvo, F. J. (2022). Definition and Implementation of W-STEM Mentoring Network. In XIV Congress of Latin American Women in Computing 2022.</a:t>
            </a: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Yang, M., Tiwari, B., Gutam, R., Ma, E., Zhang, S., Muthukumar, V. (2022). Engaging Girls in Learning Engineering through Building Ubiquitous Intelligent Systems. In 2022 IEEE International Conference on Teaching, Assessment and Learning for Engineering (TALE).</a:t>
            </a: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Finzel, B., Deininger, H., Schmid, U. (2018). From Beliefs to Intention: Mentoring as an Approach to Motivate Female High School Students to Enrol in Computer Science Studies. In GenderIT ’18: Proceedings of the 4th Conference on Gender &amp; IT.</a:t>
            </a:r>
            <a:endParaRPr sz="1000">
              <a:latin typeface="Libre Baskerville"/>
              <a:ea typeface="Libre Baskerville"/>
              <a:cs typeface="Libre Baskerville"/>
              <a:sym typeface="Libre Baskerville"/>
            </a:endParaRPr>
          </a:p>
          <a:p>
            <a:pPr marL="0" lvl="0" indent="0" algn="ctr" rtl="0">
              <a:spcBef>
                <a:spcPts val="800"/>
              </a:spcBef>
              <a:spcAft>
                <a:spcPts val="0"/>
              </a:spcAft>
              <a:buClr>
                <a:schemeClr val="dk1"/>
              </a:buClr>
              <a:buSzPts val="1100"/>
              <a:buFont typeface="Arial"/>
              <a:buNone/>
            </a:pPr>
            <a:endParaRPr sz="1000">
              <a:latin typeface="Libre Baskerville"/>
              <a:ea typeface="Libre Baskerville"/>
              <a:cs typeface="Libre Baskerville"/>
              <a:sym typeface="Libre Baskerville"/>
            </a:endParaRPr>
          </a:p>
          <a:p>
            <a:pPr marL="0" lvl="0" indent="0" algn="ctr" rtl="0">
              <a:spcBef>
                <a:spcPts val="800"/>
              </a:spcBef>
              <a:spcAft>
                <a:spcPts val="0"/>
              </a:spcAft>
              <a:buClr>
                <a:schemeClr val="dk1"/>
              </a:buClr>
              <a:buSzPts val="1100"/>
              <a:buFont typeface="Arial"/>
              <a:buNone/>
            </a:pPr>
            <a:endParaRPr sz="1000">
              <a:latin typeface="Libre Baskerville"/>
              <a:ea typeface="Libre Baskerville"/>
              <a:cs typeface="Libre Baskerville"/>
              <a:sym typeface="Libre Baskerville"/>
            </a:endParaRPr>
          </a:p>
          <a:p>
            <a:pPr marL="0" lvl="0" indent="0" algn="l" rtl="0">
              <a:spcBef>
                <a:spcPts val="800"/>
              </a:spcBef>
              <a:spcAft>
                <a:spcPts val="0"/>
              </a:spcAft>
              <a:buNone/>
            </a:pPr>
            <a:endParaRPr sz="1000"/>
          </a:p>
        </p:txBody>
      </p:sp>
      <p:sp>
        <p:nvSpPr>
          <p:cNvPr id="470" name="Google Shape;470;p69"/>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0"/>
          <p:cNvSpPr txBox="1">
            <a:spLocks noGrp="1"/>
          </p:cNvSpPr>
          <p:nvPr>
            <p:ph type="body" idx="1"/>
          </p:nvPr>
        </p:nvSpPr>
        <p:spPr>
          <a:xfrm>
            <a:off x="822225" y="340027"/>
            <a:ext cx="7886700" cy="4320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GB" sz="1000">
                <a:latin typeface="Libre Baskerville"/>
                <a:ea typeface="Libre Baskerville"/>
                <a:cs typeface="Libre Baskerville"/>
                <a:sym typeface="Libre Baskerville"/>
              </a:rPr>
              <a:t>Atwood, S. A., McCann, R., Armstrong, A., Mattes, B. S. (2018). Social Enterprise Model for a Multi-Institutional Mentoring Network for Women in STEM. In 2018 CoNECD - The Collaborative Network for Engineering and Computing Diversity Conference.</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Donovan, J. (1990). The concept and role of mentor. Nurse Education Today.</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Crenshaw, K. (1989). “Demarginalizing the Intersection of Race and Sex: A (Black) Feminist Critique of Antidiscrimination Doctrine, Feminist Theory and Antiracist Policies”. In University of Chicago Legal Forum, Vol. 1989, No. 1, pp. 139–167.</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Szlavi, A., Hansen, M.F., Husnes, S.H., Conte, T.U. (2023). “Intersectionality in Computer Science: A Systematic Literature Review”. In Association for Computing Machinery, IEEE/ACM 4th Workshop on Gender Equity, Diversity, and Inclusion in Software Engineering (GE@ICSE).</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Szlavi, A., Hansen, M.F., Husnes, S.H., Conte, T.U., Jaccheri, L. (2024) “Designing for Intersectional Inclusion in Computing”. In Universal Access in Human-Computer Interaction, Springer, pp. 122–142</a:t>
            </a:r>
            <a:endParaRPr sz="1000">
              <a:latin typeface="Libre Baskerville"/>
              <a:ea typeface="Libre Baskerville"/>
              <a:cs typeface="Libre Baskerville"/>
              <a:sym typeface="Libre Baskerville"/>
            </a:endParaRPr>
          </a:p>
          <a:p>
            <a:pPr marL="0" lvl="0" indent="0" algn="l" rtl="0">
              <a:spcBef>
                <a:spcPts val="800"/>
              </a:spcBef>
              <a:spcAft>
                <a:spcPts val="0"/>
              </a:spcAft>
              <a:buNone/>
            </a:pPr>
            <a:r>
              <a:rPr lang="en-GB" sz="1000">
                <a:latin typeface="Libre Baskerville"/>
                <a:ea typeface="Libre Baskerville"/>
                <a:cs typeface="Libre Baskerville"/>
                <a:sym typeface="Libre Baskerville"/>
              </a:rPr>
              <a:t>Vorvoreanu, M., Zhang, L., Huang, Y.-H., Hilderbrand, C., Steine-Hanson, Z., Burnett, M. (2019). From Gender Biases to Gender-Inclusive Design: An Empirical Investigation. In CHI ’19: Proceedings of the 2019 CHI Conference on Human Factors in Computing Systems.</a:t>
            </a:r>
            <a:endParaRPr sz="1000">
              <a:latin typeface="Libre Baskerville"/>
              <a:ea typeface="Libre Baskerville"/>
              <a:cs typeface="Libre Baskerville"/>
              <a:sym typeface="Libre Baskerville"/>
            </a:endParaRPr>
          </a:p>
          <a:p>
            <a:pPr marL="0" lvl="0" indent="0" algn="l" rtl="0">
              <a:spcBef>
                <a:spcPts val="800"/>
              </a:spcBef>
              <a:spcAft>
                <a:spcPts val="0"/>
              </a:spcAft>
              <a:buClr>
                <a:schemeClr val="dk1"/>
              </a:buClr>
              <a:buSzPts val="1100"/>
              <a:buFont typeface="Arial"/>
              <a:buNone/>
            </a:pPr>
            <a:endParaRPr sz="1000" b="1">
              <a:latin typeface="Libre Baskerville"/>
              <a:ea typeface="Libre Baskerville"/>
              <a:cs typeface="Libre Baskerville"/>
              <a:sym typeface="Libre Baskerville"/>
            </a:endParaRPr>
          </a:p>
          <a:p>
            <a:pPr marL="0" lvl="0" indent="0" algn="l" rtl="0">
              <a:spcBef>
                <a:spcPts val="1200"/>
              </a:spcBef>
              <a:spcAft>
                <a:spcPts val="0"/>
              </a:spcAft>
              <a:buClr>
                <a:schemeClr val="dk1"/>
              </a:buClr>
              <a:buSzPts val="1100"/>
              <a:buFont typeface="Arial"/>
              <a:buNone/>
            </a:pPr>
            <a:endParaRPr sz="1000" b="1">
              <a:latin typeface="Libre Baskerville"/>
              <a:ea typeface="Libre Baskerville"/>
              <a:cs typeface="Libre Baskerville"/>
              <a:sym typeface="Libre Baskerville"/>
            </a:endParaRPr>
          </a:p>
          <a:p>
            <a:pPr marL="0" lvl="0" indent="0" algn="l" rtl="0">
              <a:spcBef>
                <a:spcPts val="800"/>
              </a:spcBef>
              <a:spcAft>
                <a:spcPts val="0"/>
              </a:spcAft>
              <a:buNone/>
            </a:pPr>
            <a:endParaRPr/>
          </a:p>
        </p:txBody>
      </p:sp>
      <p:sp>
        <p:nvSpPr>
          <p:cNvPr id="476" name="Google Shape;476;p7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1"/>
          <p:cNvSpPr txBox="1"/>
          <p:nvPr/>
        </p:nvSpPr>
        <p:spPr>
          <a:xfrm>
            <a:off x="110000" y="3730900"/>
            <a:ext cx="6921600" cy="1338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GB" b="1">
                <a:solidFill>
                  <a:srgbClr val="0D453A"/>
                </a:solidFill>
                <a:latin typeface="Libre Baskerville"/>
                <a:ea typeface="Libre Baskerville"/>
                <a:cs typeface="Libre Baskerville"/>
                <a:sym typeface="Libre Baskerville"/>
              </a:rPr>
              <a:t>Ansvarsfraskrivelse</a:t>
            </a:r>
            <a:endParaRPr b="1">
              <a:solidFill>
                <a:srgbClr val="0D453A"/>
              </a:solidFill>
              <a:latin typeface="Libre Baskerville"/>
              <a:ea typeface="Libre Baskerville"/>
              <a:cs typeface="Libre Baskerville"/>
              <a:sym typeface="Libre Baskerville"/>
            </a:endParaRPr>
          </a:p>
          <a:p>
            <a:pPr marL="0" lvl="0" indent="0" algn="just" rtl="0">
              <a:lnSpc>
                <a:spcPct val="107916"/>
              </a:lnSpc>
              <a:spcBef>
                <a:spcPts val="800"/>
              </a:spcBef>
              <a:spcAft>
                <a:spcPts val="800"/>
              </a:spcAft>
              <a:buNone/>
            </a:pPr>
            <a:r>
              <a:rPr lang="en-GB" sz="1000">
                <a:solidFill>
                  <a:schemeClr val="dk1"/>
                </a:solidFill>
                <a:latin typeface="Libre Baskerville"/>
                <a:ea typeface="Libre Baskerville"/>
                <a:cs typeface="Libre Baskerville"/>
                <a:sym typeface="Libre Baskerville"/>
              </a:rPr>
              <a:t>Informasjonen og synspunktene i denne publikasjonen er forfatterens/forfatternes egne og gjenspeiler ikke nødvendigvis Europakommisjonens offisielle mening. Kommisjonen garanterer ikke for nøyaktigheten av dataene som inngår i denne studien. Verken Kommisjonen eller noen  personer som opptrer på Kommisjonens vegne, kan holdes ansvarlig for bruken av informasjonen i denne publikasjonen.</a:t>
            </a:r>
            <a:endParaRPr b="1">
              <a:solidFill>
                <a:srgbClr val="0D453A"/>
              </a:solidFill>
              <a:latin typeface="Libre Baskerville"/>
              <a:ea typeface="Libre Baskerville"/>
              <a:cs typeface="Libre Baskerville"/>
              <a:sym typeface="Libre Baskerville"/>
            </a:endParaRPr>
          </a:p>
        </p:txBody>
      </p:sp>
      <p:pic>
        <p:nvPicPr>
          <p:cNvPr id="482" name="Google Shape;482;p71"/>
          <p:cNvPicPr preferRelativeResize="0"/>
          <p:nvPr/>
        </p:nvPicPr>
        <p:blipFill rotWithShape="1">
          <a:blip r:embed="rId3">
            <a:alphaModFix/>
          </a:blip>
          <a:srcRect/>
          <a:stretch/>
        </p:blipFill>
        <p:spPr>
          <a:xfrm>
            <a:off x="486578" y="422933"/>
            <a:ext cx="3611004" cy="2850285"/>
          </a:xfrm>
          <a:prstGeom prst="rect">
            <a:avLst/>
          </a:prstGeom>
          <a:noFill/>
          <a:ln>
            <a:noFill/>
          </a:ln>
        </p:spPr>
      </p:pic>
      <p:pic>
        <p:nvPicPr>
          <p:cNvPr id="483" name="Google Shape;483;p71"/>
          <p:cNvPicPr preferRelativeResize="0"/>
          <p:nvPr/>
        </p:nvPicPr>
        <p:blipFill>
          <a:blip r:embed="rId4">
            <a:alphaModFix/>
          </a:blip>
          <a:stretch>
            <a:fillRect/>
          </a:stretch>
        </p:blipFill>
        <p:spPr>
          <a:xfrm>
            <a:off x="4401257" y="950050"/>
            <a:ext cx="2200275" cy="1971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628650" y="1802103"/>
            <a:ext cx="7886700" cy="15393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Hva er de viktigste begrepene du bør kjenne til om mentoring?</a:t>
            </a:r>
            <a:endParaRPr sz="3600">
              <a:latin typeface="Libre Baskerville"/>
              <a:ea typeface="Libre Baskerville"/>
              <a:cs typeface="Libre Baskerville"/>
              <a:sym typeface="Libre Baskerville"/>
            </a:endParaRPr>
          </a:p>
        </p:txBody>
      </p:sp>
      <p:sp>
        <p:nvSpPr>
          <p:cNvPr id="180" name="Google Shape;180;p30"/>
          <p:cNvSpPr txBox="1"/>
          <p:nvPr/>
        </p:nvSpPr>
        <p:spPr>
          <a:xfrm flipH="1">
            <a:off x="-152400" y="60475"/>
            <a:ext cx="7701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800" b="1">
                <a:solidFill>
                  <a:schemeClr val="dk2"/>
                </a:solidFill>
              </a:rPr>
              <a:t>1</a:t>
            </a:r>
            <a:endParaRPr sz="8800" b="1">
              <a:solidFill>
                <a:schemeClr val="dk2"/>
              </a:solidFill>
            </a:endParaRPr>
          </a:p>
        </p:txBody>
      </p:sp>
      <p:sp>
        <p:nvSpPr>
          <p:cNvPr id="181" name="Google Shape;181;p30"/>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body" idx="1"/>
          </p:nvPr>
        </p:nvSpPr>
        <p:spPr>
          <a:xfrm>
            <a:off x="311700" y="2312700"/>
            <a:ext cx="8520600" cy="143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208" b="1">
                <a:solidFill>
                  <a:schemeClr val="dk1"/>
                </a:solidFill>
                <a:latin typeface="Libre Baskerville"/>
                <a:ea typeface="Libre Baskerville"/>
                <a:cs typeface="Libre Baskerville"/>
                <a:sym typeface="Libre Baskerville"/>
              </a:rPr>
              <a:t>“Å ha en god mentor tidlig i karrieren kan være forskjellen mellom suksess og fiasko innen ethvert felt.”</a:t>
            </a:r>
            <a:endParaRPr sz="2208" b="1">
              <a:solidFill>
                <a:schemeClr val="dk1"/>
              </a:solidFill>
              <a:latin typeface="Libre Baskerville"/>
              <a:ea typeface="Libre Baskerville"/>
              <a:cs typeface="Libre Baskerville"/>
              <a:sym typeface="Libre Baskerville"/>
            </a:endParaRPr>
          </a:p>
          <a:p>
            <a:pPr marL="0" lvl="0" indent="0" algn="l" rtl="0">
              <a:spcBef>
                <a:spcPts val="1200"/>
              </a:spcBef>
              <a:spcAft>
                <a:spcPts val="1200"/>
              </a:spcAft>
              <a:buClr>
                <a:schemeClr val="dk1"/>
              </a:buClr>
              <a:buSzPts val="1100"/>
              <a:buFont typeface="Arial"/>
              <a:buNone/>
            </a:pPr>
            <a:r>
              <a:rPr lang="en-GB" sz="1600" b="1">
                <a:solidFill>
                  <a:schemeClr val="dk1"/>
                </a:solidFill>
                <a:latin typeface="Libre Baskerville"/>
                <a:ea typeface="Libre Baskerville"/>
                <a:cs typeface="Libre Baskerville"/>
                <a:sym typeface="Libre Baskerville"/>
              </a:rPr>
              <a:t>Nature 447, 791-797 (14 June 2007) | doi:10.1038/447791a</a:t>
            </a:r>
            <a:endParaRPr sz="2208" b="1">
              <a:solidFill>
                <a:schemeClr val="dk1"/>
              </a:solidFill>
              <a:latin typeface="Libre Baskerville"/>
              <a:ea typeface="Libre Baskerville"/>
              <a:cs typeface="Libre Baskerville"/>
              <a:sym typeface="Libre Baskerville"/>
            </a:endParaRPr>
          </a:p>
        </p:txBody>
      </p:sp>
      <p:sp>
        <p:nvSpPr>
          <p:cNvPr id="187" name="Google Shape;187;p31"/>
          <p:cNvSpPr/>
          <p:nvPr/>
        </p:nvSpPr>
        <p:spPr>
          <a:xfrm>
            <a:off x="-724875" y="88325"/>
            <a:ext cx="1925400" cy="1756500"/>
          </a:xfrm>
          <a:prstGeom prst="ellipse">
            <a:avLst/>
          </a:prstGeom>
          <a:solidFill>
            <a:srgbClr val="FFA3B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 name="Google Shape;18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a:t>
            </a:fld>
            <a:endParaRPr/>
          </a:p>
        </p:txBody>
      </p:sp>
      <p:sp>
        <p:nvSpPr>
          <p:cNvPr id="189" name="Google Shape;189;p31"/>
          <p:cNvSpPr txBox="1">
            <a:spLocks noGrp="1"/>
          </p:cNvSpPr>
          <p:nvPr>
            <p:ph type="title"/>
          </p:nvPr>
        </p:nvSpPr>
        <p:spPr>
          <a:xfrm>
            <a:off x="0" y="679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Libre Baskerville"/>
                <a:ea typeface="Libre Baskerville"/>
                <a:cs typeface="Libre Baskerville"/>
                <a:sym typeface="Libre Baskerville"/>
              </a:rPr>
              <a:t>Merk!</a:t>
            </a:r>
            <a:endParaRPr b="1">
              <a:latin typeface="Libre Baskerville"/>
              <a:ea typeface="Libre Baskerville"/>
              <a:cs typeface="Libre Baskerville"/>
              <a:sym typeface="Libre Baskervill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p:nvPr/>
        </p:nvSpPr>
        <p:spPr>
          <a:xfrm>
            <a:off x="198000" y="381150"/>
            <a:ext cx="8748000" cy="438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p32"/>
          <p:cNvSpPr txBox="1">
            <a:spLocks noGrp="1"/>
          </p:cNvSpPr>
          <p:nvPr>
            <p:ph type="title"/>
          </p:nvPr>
        </p:nvSpPr>
        <p:spPr>
          <a:xfrm>
            <a:off x="2600150" y="633600"/>
            <a:ext cx="35235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Hva er mentoring?</a:t>
            </a:r>
            <a:endParaRPr b="1">
              <a:latin typeface="Libre Baskerville"/>
              <a:ea typeface="Libre Baskerville"/>
              <a:cs typeface="Libre Baskerville"/>
              <a:sym typeface="Libre Baskerville"/>
            </a:endParaRPr>
          </a:p>
        </p:txBody>
      </p:sp>
      <p:sp>
        <p:nvSpPr>
          <p:cNvPr id="196" name="Google Shape;196;p32"/>
          <p:cNvSpPr txBox="1">
            <a:spLocks noGrp="1"/>
          </p:cNvSpPr>
          <p:nvPr>
            <p:ph type="body" idx="1"/>
          </p:nvPr>
        </p:nvSpPr>
        <p:spPr>
          <a:xfrm>
            <a:off x="858600" y="1400400"/>
            <a:ext cx="7426800" cy="39096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Det finnes flere definisjoner. For eksempel regnes mentoring vanligvis som “et forhold mellom en </a:t>
            </a:r>
            <a:r>
              <a:rPr lang="en-GB" sz="1400" b="1">
                <a:solidFill>
                  <a:schemeClr val="dk1"/>
                </a:solidFill>
                <a:latin typeface="Libre Baskerville"/>
                <a:ea typeface="Libre Baskerville"/>
                <a:cs typeface="Libre Baskerville"/>
                <a:sym typeface="Libre Baskerville"/>
              </a:rPr>
              <a:t>mer erfaren mentor</a:t>
            </a:r>
            <a:r>
              <a:rPr lang="en-GB" sz="1400">
                <a:solidFill>
                  <a:schemeClr val="dk1"/>
                </a:solidFill>
                <a:latin typeface="Libre Baskerville"/>
                <a:ea typeface="Libre Baskerville"/>
                <a:cs typeface="Libre Baskerville"/>
                <a:sym typeface="Libre Baskerville"/>
              </a:rPr>
              <a:t> og en yngre, </a:t>
            </a:r>
            <a:r>
              <a:rPr lang="en-GB" sz="1400" b="1">
                <a:solidFill>
                  <a:schemeClr val="dk1"/>
                </a:solidFill>
                <a:latin typeface="Libre Baskerville"/>
                <a:ea typeface="Libre Baskerville"/>
                <a:cs typeface="Libre Baskerville"/>
                <a:sym typeface="Libre Baskerville"/>
              </a:rPr>
              <a:t>mindre erfaren protesjé</a:t>
            </a:r>
            <a:r>
              <a:rPr lang="en-GB" sz="1400">
                <a:solidFill>
                  <a:schemeClr val="dk1"/>
                </a:solidFill>
                <a:latin typeface="Libre Baskerville"/>
                <a:ea typeface="Libre Baskerville"/>
                <a:cs typeface="Libre Baskerville"/>
                <a:sym typeface="Libre Baskerville"/>
              </a:rPr>
              <a:t>, med mål om å </a:t>
            </a:r>
            <a:r>
              <a:rPr lang="en-GB" sz="1400" b="1">
                <a:solidFill>
                  <a:schemeClr val="dk1"/>
                </a:solidFill>
                <a:latin typeface="Libre Baskerville"/>
                <a:ea typeface="Libre Baskerville"/>
                <a:cs typeface="Libre Baskerville"/>
                <a:sym typeface="Libre Baskerville"/>
              </a:rPr>
              <a:t>hjelpe og utvikle protesjéens karriere</a:t>
            </a:r>
            <a:r>
              <a:rPr lang="en-GB" sz="1400">
                <a:solidFill>
                  <a:schemeClr val="dk1"/>
                </a:solidFill>
                <a:latin typeface="Libre Baskerville"/>
                <a:ea typeface="Libre Baskerville"/>
                <a:cs typeface="Libre Baskerville"/>
                <a:sym typeface="Libre Baskerville"/>
              </a:rPr>
              <a:t>”. For protesjéen bruker vi ofte begrepet </a:t>
            </a:r>
            <a:r>
              <a:rPr lang="en-GB" sz="1400" b="1">
                <a:solidFill>
                  <a:schemeClr val="dk1"/>
                </a:solidFill>
                <a:latin typeface="Libre Baskerville"/>
                <a:ea typeface="Libre Baskerville"/>
                <a:cs typeface="Libre Baskerville"/>
                <a:sym typeface="Libre Baskerville"/>
              </a:rPr>
              <a:t>adept (mentee)</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marL="0" lvl="0" indent="0" algn="just" rtl="0">
              <a:spcBef>
                <a:spcPts val="0"/>
              </a:spcBef>
              <a:spcAft>
                <a:spcPts val="0"/>
              </a:spcAft>
              <a:buClr>
                <a:schemeClr val="dk1"/>
              </a:buClr>
              <a:buSzPts val="1100"/>
              <a:buFont typeface="Arial"/>
              <a:buNone/>
            </a:pPr>
            <a:endParaRPr sz="1400">
              <a:solidFill>
                <a:schemeClr val="dk1"/>
              </a:solidFill>
              <a:latin typeface="Libre Baskerville"/>
              <a:ea typeface="Libre Baskerville"/>
              <a:cs typeface="Libre Baskerville"/>
              <a:sym typeface="Libre Baskerville"/>
            </a:endParaRPr>
          </a:p>
          <a:p>
            <a:pPr marL="0" lvl="0" indent="0" algn="just" rtl="0">
              <a:spcBef>
                <a:spcPts val="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Mentoring kan derimot også sees på i en bredere forstand: </a:t>
            </a:r>
            <a:r>
              <a:rPr lang="en-GB" sz="1400" b="1">
                <a:solidFill>
                  <a:schemeClr val="dk1"/>
                </a:solidFill>
                <a:latin typeface="Libre Baskerville"/>
                <a:ea typeface="Libre Baskerville"/>
                <a:cs typeface="Libre Baskerville"/>
                <a:sym typeface="Libre Baskerville"/>
              </a:rPr>
              <a:t>“Peer mentoring” </a:t>
            </a:r>
            <a:r>
              <a:rPr lang="en-GB" sz="1400">
                <a:solidFill>
                  <a:schemeClr val="dk1"/>
                </a:solidFill>
                <a:latin typeface="Libre Baskerville"/>
                <a:ea typeface="Libre Baskerville"/>
                <a:cs typeface="Libre Baskerville"/>
                <a:sym typeface="Libre Baskerville"/>
              </a:rPr>
              <a:t>har også vist seg å fungere bra, ettersom mentoren er mer relaterbar grunnet en mindre aldersforskjell.</a:t>
            </a:r>
            <a:endParaRPr sz="1400">
              <a:solidFill>
                <a:schemeClr val="dk1"/>
              </a:solidFill>
              <a:latin typeface="Libre Baskerville"/>
              <a:ea typeface="Libre Baskerville"/>
              <a:cs typeface="Libre Baskerville"/>
              <a:sym typeface="Libre Baskerville"/>
            </a:endParaRPr>
          </a:p>
          <a:p>
            <a:pPr marL="0" lvl="0" indent="0" algn="just" rtl="0">
              <a:spcBef>
                <a:spcPts val="0"/>
              </a:spcBef>
              <a:spcAft>
                <a:spcPts val="0"/>
              </a:spcAft>
              <a:buClr>
                <a:schemeClr val="dk1"/>
              </a:buClr>
              <a:buSzPts val="1100"/>
              <a:buFont typeface="Arial"/>
              <a:buNone/>
            </a:pPr>
            <a:endParaRPr sz="1400">
              <a:solidFill>
                <a:schemeClr val="dk1"/>
              </a:solidFill>
              <a:latin typeface="Libre Baskerville"/>
              <a:ea typeface="Libre Baskerville"/>
              <a:cs typeface="Libre Baskerville"/>
              <a:sym typeface="Libre Baskerville"/>
            </a:endParaRPr>
          </a:p>
          <a:p>
            <a:pPr marL="0" lvl="0" indent="0" algn="just" rtl="0">
              <a:spcBef>
                <a:spcPts val="0"/>
              </a:spcBef>
              <a:spcAft>
                <a:spcPts val="0"/>
              </a:spcAft>
              <a:buClr>
                <a:schemeClr val="dk1"/>
              </a:buClr>
              <a:buSzPts val="1100"/>
              <a:buFont typeface="Arial"/>
              <a:buNone/>
            </a:pPr>
            <a:r>
              <a:rPr lang="en-GB" sz="1400">
                <a:solidFill>
                  <a:schemeClr val="dk1"/>
                </a:solidFill>
                <a:latin typeface="Libre Baskerville"/>
                <a:ea typeface="Libre Baskerville"/>
                <a:cs typeface="Libre Baskerville"/>
                <a:sym typeface="Libre Baskerville"/>
              </a:rPr>
              <a:t>Essensen av mentoring er å </a:t>
            </a:r>
            <a:r>
              <a:rPr lang="en-GB" sz="1400" b="1">
                <a:solidFill>
                  <a:schemeClr val="dk1"/>
                </a:solidFill>
                <a:latin typeface="Libre Baskerville"/>
                <a:ea typeface="Libre Baskerville"/>
                <a:cs typeface="Libre Baskerville"/>
                <a:sym typeface="Libre Baskerville"/>
              </a:rPr>
              <a:t>tilby støtte</a:t>
            </a:r>
            <a:r>
              <a:rPr lang="en-GB" sz="1400">
                <a:solidFill>
                  <a:schemeClr val="dk1"/>
                </a:solidFill>
                <a:latin typeface="Libre Baskerville"/>
                <a:ea typeface="Libre Baskerville"/>
                <a:cs typeface="Libre Baskerville"/>
                <a:sym typeface="Libre Baskerville"/>
              </a:rPr>
              <a:t> til adepten i </a:t>
            </a:r>
            <a:r>
              <a:rPr lang="en-GB" sz="1400" b="1">
                <a:solidFill>
                  <a:schemeClr val="dk1"/>
                </a:solidFill>
                <a:latin typeface="Libre Baskerville"/>
                <a:ea typeface="Libre Baskerville"/>
                <a:cs typeface="Libre Baskerville"/>
                <a:sym typeface="Libre Baskerville"/>
              </a:rPr>
              <a:t>personlig og karrieremessig utvikling</a:t>
            </a:r>
            <a:r>
              <a:rPr lang="en-GB" sz="1400">
                <a:solidFill>
                  <a:schemeClr val="dk1"/>
                </a:solidFill>
                <a:latin typeface="Libre Baskerville"/>
                <a:ea typeface="Libre Baskerville"/>
                <a:cs typeface="Libre Baskerville"/>
                <a:sym typeface="Libre Baskerville"/>
              </a:rPr>
              <a:t>, og er derfor vanligvis en serie guidede samtaler.</a:t>
            </a:r>
            <a:endParaRPr sz="1400">
              <a:solidFill>
                <a:schemeClr val="dk1"/>
              </a:solidFill>
              <a:latin typeface="Libre Baskerville"/>
              <a:ea typeface="Libre Baskerville"/>
              <a:cs typeface="Libre Baskerville"/>
              <a:sym typeface="Libre Baskerville"/>
            </a:endParaRPr>
          </a:p>
        </p:txBody>
      </p:sp>
      <p:sp>
        <p:nvSpPr>
          <p:cNvPr id="197" name="Google Shape;19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p:nvPr/>
        </p:nvSpPr>
        <p:spPr>
          <a:xfrm>
            <a:off x="198000" y="381150"/>
            <a:ext cx="8748000" cy="43812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33"/>
          <p:cNvSpPr txBox="1">
            <a:spLocks noGrp="1"/>
          </p:cNvSpPr>
          <p:nvPr>
            <p:ph type="title"/>
          </p:nvPr>
        </p:nvSpPr>
        <p:spPr>
          <a:xfrm>
            <a:off x="1003025" y="633600"/>
            <a:ext cx="62223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Hvem er mentorene og adeptene?</a:t>
            </a:r>
            <a:endParaRPr b="1">
              <a:latin typeface="Libre Baskerville"/>
              <a:ea typeface="Libre Baskerville"/>
              <a:cs typeface="Libre Baskerville"/>
              <a:sym typeface="Libre Baskerville"/>
            </a:endParaRPr>
          </a:p>
        </p:txBody>
      </p:sp>
      <p:sp>
        <p:nvSpPr>
          <p:cNvPr id="204" name="Google Shape;204;p33"/>
          <p:cNvSpPr txBox="1">
            <a:spLocks noGrp="1"/>
          </p:cNvSpPr>
          <p:nvPr>
            <p:ph type="body" idx="1"/>
          </p:nvPr>
        </p:nvSpPr>
        <p:spPr>
          <a:xfrm>
            <a:off x="661200" y="1248000"/>
            <a:ext cx="3999900" cy="3416400"/>
          </a:xfrm>
          <a:prstGeom prst="rect">
            <a:avLst/>
          </a:prstGeom>
        </p:spPr>
        <p:txBody>
          <a:bodyPr spcFirstLastPara="1" wrap="square" lIns="91425" tIns="91425" rIns="91425" bIns="91425" anchor="t" anchorCtr="0">
            <a:normAutofit/>
          </a:bodyPr>
          <a:lstStyle/>
          <a:p>
            <a:pPr marL="0" lvl="0" indent="0" algn="just" rtl="0">
              <a:lnSpc>
                <a:spcPct val="110000"/>
              </a:lnSpc>
              <a:spcBef>
                <a:spcPts val="0"/>
              </a:spcBef>
              <a:spcAft>
                <a:spcPts val="0"/>
              </a:spcAft>
              <a:buClr>
                <a:schemeClr val="dk1"/>
              </a:buClr>
              <a:buSzPts val="1100"/>
              <a:buFont typeface="Arial"/>
              <a:buNone/>
            </a:pPr>
            <a:r>
              <a:rPr lang="en-GB" b="1">
                <a:solidFill>
                  <a:schemeClr val="dk1"/>
                </a:solidFill>
                <a:latin typeface="Libre Baskerville"/>
                <a:ea typeface="Libre Baskerville"/>
                <a:cs typeface="Libre Baskerville"/>
                <a:sym typeface="Libre Baskerville"/>
              </a:rPr>
              <a:t>Mentorer kan være:</a:t>
            </a:r>
            <a:endParaRPr b="1">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120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Professorer</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Eksperter innen feltet</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Personer i ledende stillinger i industrien</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Bachelorstudenter</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PhD-studenter</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Jevnaldrende</a:t>
            </a:r>
            <a:endParaRPr>
              <a:solidFill>
                <a:schemeClr val="dk1"/>
              </a:solidFill>
              <a:latin typeface="Libre Baskerville"/>
              <a:ea typeface="Libre Baskerville"/>
              <a:cs typeface="Libre Baskerville"/>
              <a:sym typeface="Libre Baskerville"/>
            </a:endParaRPr>
          </a:p>
          <a:p>
            <a:pPr marL="0" lvl="0" indent="0" algn="just" rtl="0">
              <a:lnSpc>
                <a:spcPct val="110000"/>
              </a:lnSpc>
              <a:spcBef>
                <a:spcPts val="1200"/>
              </a:spcBef>
              <a:spcAft>
                <a:spcPts val="1200"/>
              </a:spcAft>
              <a:buClr>
                <a:schemeClr val="dk1"/>
              </a:buClr>
              <a:buSzPts val="1100"/>
              <a:buFont typeface="Arial"/>
              <a:buNone/>
            </a:pPr>
            <a:r>
              <a:rPr lang="en-GB">
                <a:solidFill>
                  <a:schemeClr val="dk1"/>
                </a:solidFill>
                <a:latin typeface="Libre Baskerville"/>
                <a:ea typeface="Libre Baskerville"/>
                <a:cs typeface="Libre Baskerville"/>
                <a:sym typeface="Libre Baskerville"/>
              </a:rPr>
              <a:t>En mentor trenger ikke å ha nøyaktig samme ekspertise som adepten. Deres rolle er å tilrettelegge for adepten, både profesjonelt og/eller personlig.</a:t>
            </a:r>
            <a:endParaRPr b="1">
              <a:solidFill>
                <a:schemeClr val="dk1"/>
              </a:solidFill>
              <a:latin typeface="Libre Baskerville"/>
              <a:ea typeface="Libre Baskerville"/>
              <a:cs typeface="Libre Baskerville"/>
              <a:sym typeface="Libre Baskerville"/>
            </a:endParaRPr>
          </a:p>
        </p:txBody>
      </p:sp>
      <p:sp>
        <p:nvSpPr>
          <p:cNvPr id="205" name="Google Shape;205;p33"/>
          <p:cNvSpPr txBox="1">
            <a:spLocks noGrp="1"/>
          </p:cNvSpPr>
          <p:nvPr>
            <p:ph type="body" idx="2"/>
          </p:nvPr>
        </p:nvSpPr>
        <p:spPr>
          <a:xfrm>
            <a:off x="4824800" y="1248000"/>
            <a:ext cx="3999900" cy="3416400"/>
          </a:xfrm>
          <a:prstGeom prst="rect">
            <a:avLst/>
          </a:prstGeom>
        </p:spPr>
        <p:txBody>
          <a:bodyPr spcFirstLastPara="1" wrap="square" lIns="91425" tIns="91425" rIns="91425" bIns="91425" anchor="t" anchorCtr="0">
            <a:normAutofit lnSpcReduction="10000"/>
          </a:bodyPr>
          <a:lstStyle/>
          <a:p>
            <a:pPr marL="0" lvl="0" indent="0" algn="just" rtl="0">
              <a:lnSpc>
                <a:spcPct val="110000"/>
              </a:lnSpc>
              <a:spcBef>
                <a:spcPts val="0"/>
              </a:spcBef>
              <a:spcAft>
                <a:spcPts val="0"/>
              </a:spcAft>
              <a:buNone/>
            </a:pPr>
            <a:r>
              <a:rPr lang="en-GB" b="1">
                <a:solidFill>
                  <a:schemeClr val="dk1"/>
                </a:solidFill>
                <a:latin typeface="Libre Baskerville"/>
                <a:ea typeface="Libre Baskerville"/>
                <a:cs typeface="Libre Baskerville"/>
                <a:sym typeface="Libre Baskerville"/>
              </a:rPr>
              <a:t>Adepter kan være … </a:t>
            </a:r>
            <a:r>
              <a:rPr lang="en-GB">
                <a:solidFill>
                  <a:schemeClr val="dk1"/>
                </a:solidFill>
                <a:latin typeface="Libre Baskerville"/>
                <a:ea typeface="Libre Baskerville"/>
                <a:cs typeface="Libre Baskerville"/>
                <a:sym typeface="Libre Baskerville"/>
              </a:rPr>
              <a:t>hvem som helst! Men er ofte personer som er tidlig i karrieren eller som gjør et karriereskifte:</a:t>
            </a:r>
            <a:endParaRPr b="1">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120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Bachelorstudenter</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Masterstudenter</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PhD-studenter</a:t>
            </a:r>
            <a:endParaRPr>
              <a:solidFill>
                <a:schemeClr val="dk1"/>
              </a:solidFill>
              <a:latin typeface="Libre Baskerville"/>
              <a:ea typeface="Libre Baskerville"/>
              <a:cs typeface="Libre Baskerville"/>
              <a:sym typeface="Libre Baskerville"/>
            </a:endParaRPr>
          </a:p>
          <a:p>
            <a:pPr marL="457200" lvl="0" indent="-317500" algn="just" rtl="0">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Professorer</a:t>
            </a:r>
            <a:endParaRPr>
              <a:solidFill>
                <a:schemeClr val="dk1"/>
              </a:solidFill>
              <a:latin typeface="Libre Baskerville"/>
              <a:ea typeface="Libre Baskerville"/>
              <a:cs typeface="Libre Baskerville"/>
              <a:sym typeface="Libre Baskerville"/>
            </a:endParaRPr>
          </a:p>
          <a:p>
            <a:pPr marL="457200" lvl="0" indent="-317500" algn="just" rtl="0">
              <a:lnSpc>
                <a:spcPct val="110000"/>
              </a:lnSpc>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Personer som jobber i industrien</a:t>
            </a:r>
            <a:endParaRPr>
              <a:solidFill>
                <a:schemeClr val="dk1"/>
              </a:solidFill>
              <a:latin typeface="Libre Baskerville"/>
              <a:ea typeface="Libre Baskerville"/>
              <a:cs typeface="Libre Baskerville"/>
              <a:sym typeface="Libre Baskerville"/>
            </a:endParaRPr>
          </a:p>
          <a:p>
            <a:pPr marL="457200" lvl="0" indent="-317500" algn="just" rtl="0">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Jevnaldrende</a:t>
            </a:r>
            <a:endParaRPr>
              <a:solidFill>
                <a:schemeClr val="dk1"/>
              </a:solidFill>
              <a:latin typeface="Libre Baskerville"/>
              <a:ea typeface="Libre Baskerville"/>
              <a:cs typeface="Libre Baskerville"/>
              <a:sym typeface="Libre Baskerville"/>
            </a:endParaRPr>
          </a:p>
          <a:p>
            <a:pPr marL="0" lvl="0" indent="0" algn="just" rtl="0">
              <a:spcBef>
                <a:spcPts val="1200"/>
              </a:spcBef>
              <a:spcAft>
                <a:spcPts val="1200"/>
              </a:spcAft>
              <a:buNone/>
            </a:pPr>
            <a:r>
              <a:rPr lang="en-GB">
                <a:solidFill>
                  <a:schemeClr val="dk1"/>
                </a:solidFill>
                <a:latin typeface="Libre Baskerville"/>
                <a:ea typeface="Libre Baskerville"/>
                <a:cs typeface="Libre Baskerville"/>
                <a:sym typeface="Libre Baskerville"/>
              </a:rPr>
              <a:t>Alle kan være en adept og dra nytte av mentoring. Det er verdifullt å få tilbakemelding og veiledning fra en annen person.</a:t>
            </a:r>
            <a:endParaRPr>
              <a:solidFill>
                <a:schemeClr val="dk1"/>
              </a:solidFill>
              <a:latin typeface="Libre Baskerville"/>
              <a:ea typeface="Libre Baskerville"/>
              <a:cs typeface="Libre Baskerville"/>
              <a:sym typeface="Libre Baskerville"/>
            </a:endParaRPr>
          </a:p>
        </p:txBody>
      </p:sp>
      <p:sp>
        <p:nvSpPr>
          <p:cNvPr id="206" name="Google Shape;206;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p:nvPr/>
        </p:nvSpPr>
        <p:spPr>
          <a:xfrm>
            <a:off x="127800" y="176625"/>
            <a:ext cx="8704500" cy="4703700"/>
          </a:xfrm>
          <a:prstGeom prst="bracketPair">
            <a:avLst/>
          </a:prstGeom>
          <a:noFill/>
          <a:ln w="38100" cap="flat" cmpd="sng">
            <a:solidFill>
              <a:srgbClr val="F0EAD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2" name="Google Shape;212;p34"/>
          <p:cNvSpPr txBox="1">
            <a:spLocks noGrp="1"/>
          </p:cNvSpPr>
          <p:nvPr>
            <p:ph type="title"/>
          </p:nvPr>
        </p:nvSpPr>
        <p:spPr>
          <a:xfrm>
            <a:off x="617700" y="566975"/>
            <a:ext cx="7908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b="1">
                <a:latin typeface="Libre Baskerville"/>
                <a:ea typeface="Libre Baskerville"/>
                <a:cs typeface="Libre Baskerville"/>
                <a:sym typeface="Libre Baskerville"/>
              </a:rPr>
              <a:t>Jevnaldrende som mentorer og rollemodeller</a:t>
            </a:r>
            <a:endParaRPr b="1">
              <a:latin typeface="Libre Baskerville"/>
              <a:ea typeface="Libre Baskerville"/>
              <a:cs typeface="Libre Baskerville"/>
              <a:sym typeface="Libre Baskerville"/>
            </a:endParaRPr>
          </a:p>
        </p:txBody>
      </p:sp>
      <p:pic>
        <p:nvPicPr>
          <p:cNvPr id="213" name="Google Shape;213;p34" descr="In this video, we visit the term &quot;role model&quot; and explain that according to research, we are inspired by people that relatable and close to us, and they don't need to be perfect. And in fact we ourselves are also role models to someone.&#10;&#10;This video was made for Erasmus+ project Women STEM UP." title="Who Can Be a Role Model?">
            <a:hlinkClick r:id="rId3"/>
          </p:cNvPr>
          <p:cNvPicPr preferRelativeResize="0"/>
          <p:nvPr/>
        </p:nvPicPr>
        <p:blipFill>
          <a:blip r:embed="rId4">
            <a:alphaModFix/>
          </a:blip>
          <a:stretch>
            <a:fillRect/>
          </a:stretch>
        </p:blipFill>
        <p:spPr>
          <a:xfrm>
            <a:off x="4143575" y="1603450"/>
            <a:ext cx="4460701" cy="2509150"/>
          </a:xfrm>
          <a:prstGeom prst="rect">
            <a:avLst/>
          </a:prstGeom>
          <a:noFill/>
          <a:ln>
            <a:noFill/>
          </a:ln>
        </p:spPr>
      </p:pic>
      <p:sp>
        <p:nvSpPr>
          <p:cNvPr id="214" name="Google Shape;214;p34"/>
          <p:cNvSpPr txBox="1">
            <a:spLocks noGrp="1"/>
          </p:cNvSpPr>
          <p:nvPr>
            <p:ph type="body" idx="1"/>
          </p:nvPr>
        </p:nvSpPr>
        <p:spPr>
          <a:xfrm>
            <a:off x="296525" y="1848800"/>
            <a:ext cx="3735600" cy="2124600"/>
          </a:xfrm>
          <a:prstGeom prst="rect">
            <a:avLst/>
          </a:prstGeom>
        </p:spPr>
        <p:txBody>
          <a:bodyPr spcFirstLastPara="1" wrap="square" lIns="91425" tIns="91425" rIns="91425" bIns="91425" anchor="t" anchorCtr="0">
            <a:normAutofit fontScale="92500"/>
          </a:bodyPr>
          <a:lstStyle/>
          <a:p>
            <a:pPr marL="0" lvl="0" indent="0" algn="just" rtl="0">
              <a:spcBef>
                <a:spcPts val="0"/>
              </a:spcBef>
              <a:spcAft>
                <a:spcPts val="0"/>
              </a:spcAft>
              <a:buNone/>
            </a:pPr>
            <a:r>
              <a:rPr lang="en-GB">
                <a:solidFill>
                  <a:schemeClr val="dk1"/>
                </a:solidFill>
                <a:latin typeface="Libre Baskerville"/>
                <a:ea typeface="Libre Baskerville"/>
                <a:cs typeface="Libre Baskerville"/>
                <a:sym typeface="Libre Baskerville"/>
              </a:rPr>
              <a:t>Du kan være en </a:t>
            </a:r>
            <a:r>
              <a:rPr lang="en-GB" b="1">
                <a:solidFill>
                  <a:schemeClr val="dk1"/>
                </a:solidFill>
                <a:latin typeface="Libre Baskerville"/>
                <a:ea typeface="Libre Baskerville"/>
                <a:cs typeface="Libre Baskerville"/>
                <a:sym typeface="Libre Baskerville"/>
              </a:rPr>
              <a:t>mentor </a:t>
            </a:r>
            <a:r>
              <a:rPr lang="en-GB">
                <a:solidFill>
                  <a:schemeClr val="dk1"/>
                </a:solidFill>
                <a:latin typeface="Libre Baskerville"/>
                <a:ea typeface="Libre Baskerville"/>
                <a:cs typeface="Libre Baskerville"/>
                <a:sym typeface="Libre Baskerville"/>
              </a:rPr>
              <a:t>og </a:t>
            </a:r>
            <a:r>
              <a:rPr lang="en-GB" b="1">
                <a:solidFill>
                  <a:schemeClr val="dk1"/>
                </a:solidFill>
                <a:latin typeface="Libre Baskerville"/>
                <a:ea typeface="Libre Baskerville"/>
                <a:cs typeface="Libre Baskerville"/>
                <a:sym typeface="Libre Baskerville"/>
              </a:rPr>
              <a:t>rollemodell </a:t>
            </a:r>
            <a:r>
              <a:rPr lang="en-GB">
                <a:solidFill>
                  <a:schemeClr val="dk1"/>
                </a:solidFill>
                <a:latin typeface="Libre Baskerville"/>
                <a:ea typeface="Libre Baskerville"/>
                <a:cs typeface="Libre Baskerville"/>
                <a:sym typeface="Libre Baskerville"/>
              </a:rPr>
              <a:t>selv om du er en </a:t>
            </a:r>
            <a:r>
              <a:rPr lang="en-GB" b="1">
                <a:solidFill>
                  <a:schemeClr val="dk1"/>
                </a:solidFill>
                <a:latin typeface="Libre Baskerville"/>
                <a:ea typeface="Libre Baskerville"/>
                <a:cs typeface="Libre Baskerville"/>
                <a:sym typeface="Libre Baskerville"/>
              </a:rPr>
              <a:t>jevnaldrende</a:t>
            </a:r>
            <a:r>
              <a:rPr lang="en-GB">
                <a:solidFill>
                  <a:schemeClr val="dk1"/>
                </a:solidFill>
                <a:latin typeface="Libre Baskerville"/>
                <a:ea typeface="Libre Baskerville"/>
                <a:cs typeface="Libre Baskerville"/>
                <a:sym typeface="Libre Baskerville"/>
              </a:rPr>
              <a:t>. Du trenger ikke å være mye mer erfaren eller mye eldre enn adepten. </a:t>
            </a:r>
            <a:endParaRPr>
              <a:solidFill>
                <a:schemeClr val="dk1"/>
              </a:solidFill>
              <a:latin typeface="Libre Baskerville"/>
              <a:ea typeface="Libre Baskerville"/>
              <a:cs typeface="Libre Baskerville"/>
              <a:sym typeface="Libre Baskerville"/>
            </a:endParaRPr>
          </a:p>
          <a:p>
            <a:pPr marL="0" lvl="0" indent="0" algn="just" rtl="0">
              <a:spcBef>
                <a:spcPts val="1200"/>
              </a:spcBef>
              <a:spcAft>
                <a:spcPts val="1200"/>
              </a:spcAft>
              <a:buNone/>
            </a:pPr>
            <a:r>
              <a:rPr lang="en-GB">
                <a:solidFill>
                  <a:schemeClr val="dk1"/>
                </a:solidFill>
                <a:latin typeface="Libre Baskerville"/>
                <a:ea typeface="Libre Baskerville"/>
                <a:cs typeface="Libre Baskerville"/>
                <a:sym typeface="Libre Baskerville"/>
              </a:rPr>
              <a:t>Jo nærmere du er i alder, desto </a:t>
            </a:r>
            <a:r>
              <a:rPr lang="en-GB" b="1">
                <a:solidFill>
                  <a:schemeClr val="dk1"/>
                </a:solidFill>
                <a:latin typeface="Libre Baskerville"/>
                <a:ea typeface="Libre Baskerville"/>
                <a:cs typeface="Libre Baskerville"/>
                <a:sym typeface="Libre Baskerville"/>
              </a:rPr>
              <a:t>mer relaterbar</a:t>
            </a:r>
            <a:r>
              <a:rPr lang="en-GB">
                <a:solidFill>
                  <a:schemeClr val="dk1"/>
                </a:solidFill>
                <a:latin typeface="Libre Baskerville"/>
                <a:ea typeface="Libre Baskerville"/>
                <a:cs typeface="Libre Baskerville"/>
                <a:sym typeface="Libre Baskerville"/>
              </a:rPr>
              <a:t> er du ofte for adepten, noe som kan bygge en forbindelse mellom deg og adepten. </a:t>
            </a:r>
            <a:endParaRPr>
              <a:solidFill>
                <a:schemeClr val="dk1"/>
              </a:solidFill>
              <a:latin typeface="Libre Baskerville"/>
              <a:ea typeface="Libre Baskerville"/>
              <a:cs typeface="Libre Baskerville"/>
              <a:sym typeface="Libre Baskerville"/>
            </a:endParaRPr>
          </a:p>
        </p:txBody>
      </p:sp>
      <p:sp>
        <p:nvSpPr>
          <p:cNvPr id="215" name="Google Shape;215;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9</a:t>
            </a:fld>
            <a:endParaRPr/>
          </a:p>
        </p:txBody>
      </p:sp>
      <p:sp>
        <p:nvSpPr>
          <p:cNvPr id="216" name="Google Shape;216;p34"/>
          <p:cNvSpPr txBox="1"/>
          <p:nvPr/>
        </p:nvSpPr>
        <p:spPr>
          <a:xfrm>
            <a:off x="4032125" y="4203525"/>
            <a:ext cx="4709100" cy="676800"/>
          </a:xfrm>
          <a:prstGeom prst="rect">
            <a:avLst/>
          </a:prstGeom>
          <a:noFill/>
          <a:ln>
            <a:noFill/>
          </a:ln>
        </p:spPr>
        <p:txBody>
          <a:bodyPr spcFirstLastPara="1" wrap="square" lIns="91425" tIns="91425" rIns="91425" bIns="91425" anchor="t" anchorCtr="0">
            <a:normAutofit fontScale="77500"/>
          </a:bodyPr>
          <a:lstStyle/>
          <a:p>
            <a:pPr marL="0" lvl="0" indent="0" algn="just" rtl="0">
              <a:lnSpc>
                <a:spcPct val="115000"/>
              </a:lnSpc>
              <a:spcBef>
                <a:spcPts val="0"/>
              </a:spcBef>
              <a:spcAft>
                <a:spcPts val="1200"/>
              </a:spcAft>
              <a:buNone/>
            </a:pPr>
            <a:r>
              <a:rPr lang="en-GB" sz="1600">
                <a:solidFill>
                  <a:srgbClr val="000000"/>
                </a:solidFill>
                <a:latin typeface="Libre Baskerville"/>
                <a:ea typeface="Libre Baskerville"/>
                <a:cs typeface="Libre Baskerville"/>
                <a:sym typeface="Libre Baskerville"/>
              </a:rPr>
              <a:t>Videoen drøfter hva en rollemodell er og hvem som kan </a:t>
            </a:r>
            <a:r>
              <a:rPr lang="en-GB" sz="1600">
                <a:latin typeface="Libre Baskerville"/>
                <a:ea typeface="Libre Baskerville"/>
                <a:cs typeface="Libre Baskerville"/>
                <a:sym typeface="Libre Baskerville"/>
              </a:rPr>
              <a:t>være en rollemodell. </a:t>
            </a:r>
            <a:r>
              <a:rPr lang="en-GB" sz="1600">
                <a:solidFill>
                  <a:srgbClr val="000000"/>
                </a:solidFill>
                <a:latin typeface="Libre Baskerville"/>
                <a:ea typeface="Libre Baskerville"/>
                <a:cs typeface="Libre Baskerville"/>
                <a:sym typeface="Libre Baskerville"/>
              </a:rPr>
              <a:t>NB: Videoen er på engelsk.</a:t>
            </a:r>
            <a:endParaRPr sz="1600" b="1">
              <a:solidFill>
                <a:srgbClr val="000000"/>
              </a:solidFill>
              <a:latin typeface="Libre Baskerville"/>
              <a:ea typeface="Libre Baskerville"/>
              <a:cs typeface="Libre Baskerville"/>
              <a:sym typeface="Libre Baskervill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26d5557-ffec-4bc0-bac4-548277ebd822">
      <Terms xmlns="http://schemas.microsoft.com/office/infopath/2007/PartnerControls"/>
    </lcf76f155ced4ddcb4097134ff3c332f>
    <TaxCatchAll xmlns="68f3a8db-6d02-4bed-b2bb-63a8988cb1f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CEFC83170F0242833523AC653364C0" ma:contentTypeVersion="18" ma:contentTypeDescription="Create a new document." ma:contentTypeScope="" ma:versionID="6491f21f312fa3c6bffa8968eedc29d2">
  <xsd:schema xmlns:xsd="http://www.w3.org/2001/XMLSchema" xmlns:xs="http://www.w3.org/2001/XMLSchema" xmlns:p="http://schemas.microsoft.com/office/2006/metadata/properties" xmlns:ns2="526d5557-ffec-4bc0-bac4-548277ebd822" xmlns:ns3="68f3a8db-6d02-4bed-b2bb-63a8988cb1f3" targetNamespace="http://schemas.microsoft.com/office/2006/metadata/properties" ma:root="true" ma:fieldsID="36095401c36baa927e6d8281d429a001" ns2:_="" ns3:_="">
    <xsd:import namespace="526d5557-ffec-4bc0-bac4-548277ebd822"/>
    <xsd:import namespace="68f3a8db-6d02-4bed-b2bb-63a8988cb1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6d5557-ffec-4bc0-bac4-548277ebd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e7bc199-5fe5-462f-a3d8-26f806c1f49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f3a8db-6d02-4bed-b2bb-63a8988cb1f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d960bf1-d943-4005-9169-a251e2ee37f5}" ma:internalName="TaxCatchAll" ma:showField="CatchAllData" ma:web="68f3a8db-6d02-4bed-b2bb-63a8988cb1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CCBA2C-3731-4FF7-9220-C436E144E267}">
  <ds:schemaRefs>
    <ds:schemaRef ds:uri="http://schemas.microsoft.com/sharepoint/v3/contenttype/forms"/>
  </ds:schemaRefs>
</ds:datastoreItem>
</file>

<file path=customXml/itemProps2.xml><?xml version="1.0" encoding="utf-8"?>
<ds:datastoreItem xmlns:ds="http://schemas.openxmlformats.org/officeDocument/2006/customXml" ds:itemID="{9C04A613-52B7-4FC7-B95F-09D596229F31}">
  <ds:schemaRefs>
    <ds:schemaRef ds:uri="http://schemas.microsoft.com/office/2006/metadata/properties"/>
    <ds:schemaRef ds:uri="http://schemas.microsoft.com/office/infopath/2007/PartnerControls"/>
    <ds:schemaRef ds:uri="526d5557-ffec-4bc0-bac4-548277ebd822"/>
    <ds:schemaRef ds:uri="68f3a8db-6d02-4bed-b2bb-63a8988cb1f3"/>
  </ds:schemaRefs>
</ds:datastoreItem>
</file>

<file path=customXml/itemProps3.xml><?xml version="1.0" encoding="utf-8"?>
<ds:datastoreItem xmlns:ds="http://schemas.openxmlformats.org/officeDocument/2006/customXml" ds:itemID="{22AADB54-9975-440F-A3A6-68627A885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6d5557-ffec-4bc0-bac4-548277ebd822"/>
    <ds:schemaRef ds:uri="68f3a8db-6d02-4bed-b2bb-63a8988cb1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46</Slides>
  <Notes>46</Notes>
  <HiddenSlides>0</HiddenSlide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Simple Light</vt:lpstr>
      <vt:lpstr>Office Theme</vt:lpstr>
      <vt:lpstr>Opplæringspakke for mentorer</vt:lpstr>
      <vt:lpstr>Denne veiledningen er laget for å hjelpe mentorer som er interessert i eller involvert i å støtte kvinner i MNT-felt (Matte, Naturvitenskap og Teknologi).  Mentoring har vist seg å være en nøkkelfaktor for suksess for marginaliserte grupper innenfor MNT. Spesielt for kvinner har det vist seg å øke antallet som begynner og blir værende i MNT-felt.  Mentoring kan brukes både til rekruttering og for å beholde kvinner gjennom hele utdannings- og karriereløpet.</vt:lpstr>
      <vt:lpstr>Hva vil du lære i denne veiledningen?</vt:lpstr>
      <vt:lpstr>Innhold</vt:lpstr>
      <vt:lpstr>Hva er de viktigste begrepene du bør kjenne til om mentoring?</vt:lpstr>
      <vt:lpstr>Merk!</vt:lpstr>
      <vt:lpstr>Hva er mentoring?</vt:lpstr>
      <vt:lpstr>Hvem er mentorene og adeptene?</vt:lpstr>
      <vt:lpstr>Jevnaldrende som mentorer og rollemodeller</vt:lpstr>
      <vt:lpstr>Hva er din rolle som mentor?</vt:lpstr>
      <vt:lpstr>PowerPoint Presentation</vt:lpstr>
      <vt:lpstr>Hvilke egenskaper bør du som mentor ha?</vt:lpstr>
      <vt:lpstr>Merk!</vt:lpstr>
      <vt:lpstr>PowerPoint Presentation</vt:lpstr>
      <vt:lpstr>Viktigst av alt: Vær inkluderende og åpensinnet.</vt:lpstr>
      <vt:lpstr>PowerPoint Presentation</vt:lpstr>
      <vt:lpstr>Hvilke forventninger er det til deg som mentor i mentorprogrammet?</vt:lpstr>
      <vt:lpstr>Merk!</vt:lpstr>
      <vt:lpstr>PowerPoint Presentation</vt:lpstr>
      <vt:lpstr>PowerPoint Presentation</vt:lpstr>
      <vt:lpstr>Hvordan kan du gjøre det beste ut av matchingen mellom mentor og adept?</vt:lpstr>
      <vt:lpstr>Merk!</vt:lpstr>
      <vt:lpstr>PowerPoint Presentation</vt:lpstr>
      <vt:lpstr>PowerPoint Presentation</vt:lpstr>
      <vt:lpstr>Hva bør du tenke på når det gjelder logistikken rundt mentoropplevelsen?</vt:lpstr>
      <vt:lpstr>Merk!</vt:lpstr>
      <vt:lpstr>PowerPoint Presentation</vt:lpstr>
      <vt:lpstr>PowerPoint Presentation</vt:lpstr>
      <vt:lpstr>Hva er fordelene med individuell vs gruppementoring?</vt:lpstr>
      <vt:lpstr>Merk!</vt:lpstr>
      <vt:lpstr>PowerPoint Presentation</vt:lpstr>
      <vt:lpstr>PowerPoint Presentation</vt:lpstr>
      <vt:lpstr>Hva er fordelene med nettbasert vs fysisk mentoring?</vt:lpstr>
      <vt:lpstr>Merk!</vt:lpstr>
      <vt:lpstr>PowerPoint Presentation</vt:lpstr>
      <vt:lpstr>PowerPoint Presentation</vt:lpstr>
      <vt:lpstr>Hva er dine fordeler som mentor? </vt:lpstr>
      <vt:lpstr>Merk!</vt:lpstr>
      <vt:lpstr>PowerPoint Presentation</vt:lpstr>
      <vt:lpstr>PowerPoint Presentation</vt:lpstr>
      <vt:lpstr>Mentorens verktøykasse - tilleggsressurser   </vt:lpstr>
      <vt:lpstr>Denne veiledningen var laget basert på vitenskapelig forskning som omfatter systematiske litteraturstudier og fokusgruppeintervjuer, sammen med partners mentorpraksiser, innenfor rammene av Erasmus+ prosjektet Women STEM Up. Se referansene på de neste sidene.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2025-02-10T08:42:21Z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0x01010094CEFC83170F0242833523AC653364C0</vt:lpwstr>
  </property>
</Properties>
</file>