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5143500" cx="9144000"/>
  <p:notesSz cx="6858000" cy="9144000"/>
  <p:embeddedFontLst>
    <p:embeddedFont>
      <p:font typeface="Montserrat"/>
      <p:regular r:id="rId60"/>
      <p:bold r:id="rId61"/>
      <p:italic r:id="rId62"/>
      <p:boldItalic r:id="rId63"/>
    </p:embeddedFont>
    <p:embeddedFont>
      <p:font typeface="Libre Baskerville"/>
      <p:regular r:id="rId64"/>
      <p:bold r:id="rId65"/>
      <p: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italic.fntdata"/><Relationship Id="rId61" Type="http://schemas.openxmlformats.org/officeDocument/2006/relationships/font" Target="fonts/Montserrat-bold.fntdata"/><Relationship Id="rId20" Type="http://schemas.openxmlformats.org/officeDocument/2006/relationships/slide" Target="slides/slide14.xml"/><Relationship Id="rId64" Type="http://schemas.openxmlformats.org/officeDocument/2006/relationships/font" Target="fonts/LibreBaskerville-regular.fntdata"/><Relationship Id="rId63" Type="http://schemas.openxmlformats.org/officeDocument/2006/relationships/font" Target="fonts/Montserrat-boldItalic.fntdata"/><Relationship Id="rId22" Type="http://schemas.openxmlformats.org/officeDocument/2006/relationships/slide" Target="slides/slide16.xml"/><Relationship Id="rId66" Type="http://schemas.openxmlformats.org/officeDocument/2006/relationships/font" Target="fonts/LibreBaskerville-italic.fntdata"/><Relationship Id="rId21" Type="http://schemas.openxmlformats.org/officeDocument/2006/relationships/slide" Target="slides/slide15.xml"/><Relationship Id="rId65" Type="http://schemas.openxmlformats.org/officeDocument/2006/relationships/font" Target="fonts/LibreBaskerville-bold.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8f8a9e8d13_0_2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8f8a9e8d13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f8ae5f2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8f8ae5f2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b94ddcbb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fb94ddcbb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8f8a9e8d13_0_4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8f8a9e8d13_0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8f8a9e8d1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8f8a9e8d1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8f8a9e8d13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8f8a9e8d13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fb94ddcbb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fb94ddcbb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fdd0b02b3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fdd0b02b3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f8a9e8d13_0_4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8f8a9e8d13_0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8f938d1c4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8f938d1c4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8f8a9e8d13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8f8a9e8d13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751caa40a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751caa40a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dd0b02b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fdd0b02b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8f8a9e8d13_0_4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8f8a9e8d13_0_4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8f938d1c4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8f938d1c4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8f8a9e8d13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8f8a9e8d13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f8a9e8d1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8f8a9e8d1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8f8a9e8d13_0_4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8f8a9e8d13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8f938d1c4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8f938d1c4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8f8a9e8d13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8f8a9e8d13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fb94ddcb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fb94ddcb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8f8a9e8d13_0_4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28f8a9e8d13_0_4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8f8a9e8d1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8f8a9e8d1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8f938d1c4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8f938d1c4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8f8a9e8d13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8f8a9e8d13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8f8a9e8d1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8f8a9e8d1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8f8a9e8d13_0_4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8f8a9e8d13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8f938d1c4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8f938d1c4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8f8a9e8d13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8f8a9e8d13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8f8a9e8d1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8f8a9e8d1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8f8a9e8d13_0_4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8f8a9e8d13_0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8f8a9e8d13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8f8a9e8d13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fdd0b02b3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fdd0b02b3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f8a9e8d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f8a9e8d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e751caa40a_1_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2e751caa40a_1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154a129e83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154a129e8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8f938d1c4e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28f938d1c4e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ec381dbf2f_0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ec381dbf2f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ec381dbf2f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ec381dbf2f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e767de52ac_0_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e767de52ac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e767de52ac_0_1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e767de52ac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e767de52ac_0_1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e767de52ac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e767de52ac_0_1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e767de52ac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8f8a9e8d13_0_3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8f8a9e8d13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f8a9e8d13_0_6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8f8a9e8d13_0_6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fb94ddcbb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fb94ddcbb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fb94ddcbbf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fb94ddcbbf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fb94ddcbbf_1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fb94ddcbbf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8f8a9e8d13_0_5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8f8a9e8d13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f8a9e8d13_0_4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8f8a9e8d13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8f8a9e8d1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8f8a9e8d1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d0323f7a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ed0323f7a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8f8a9e8d1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8f8a9e8d1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7.jp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1.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7.jp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7" name="Google Shape;57;p13"/>
          <p:cNvPicPr preferRelativeResize="0"/>
          <p:nvPr/>
        </p:nvPicPr>
        <p:blipFill rotWithShape="1">
          <a:blip r:embed="rId3">
            <a:alphaModFix/>
          </a:blip>
          <a:srcRect b="0" l="0" r="0" t="0"/>
          <a:stretch/>
        </p:blipFill>
        <p:spPr>
          <a:xfrm>
            <a:off x="37500" y="4579270"/>
            <a:ext cx="494078" cy="510778"/>
          </a:xfrm>
          <a:prstGeom prst="rect">
            <a:avLst/>
          </a:prstGeom>
          <a:noFill/>
          <a:ln>
            <a:noFill/>
          </a:ln>
        </p:spPr>
      </p:pic>
      <p:sp>
        <p:nvSpPr>
          <p:cNvPr id="58" name="Google Shape;58;p13"/>
          <p:cNvSpPr/>
          <p:nvPr/>
        </p:nvSpPr>
        <p:spPr>
          <a:xfrm>
            <a:off x="7642500" y="4447500"/>
            <a:ext cx="975000" cy="273900"/>
          </a:xfrm>
          <a:prstGeom prst="rect">
            <a:avLst/>
          </a:prstGeom>
          <a:solidFill>
            <a:srgbClr val="F0EA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9" name="Google Shape;59;p13"/>
          <p:cNvPicPr preferRelativeResize="0"/>
          <p:nvPr/>
        </p:nvPicPr>
        <p:blipFill rotWithShape="1">
          <a:blip r:embed="rId4">
            <a:alphaModFix/>
          </a:blip>
          <a:srcRect b="0" l="0" r="0" t="0"/>
          <a:stretch/>
        </p:blipFill>
        <p:spPr>
          <a:xfrm>
            <a:off x="8415000" y="4532576"/>
            <a:ext cx="692800" cy="5574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0" name="Google Shape;70;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73" name="Google Shape;73;p1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74" name="Google Shape;74;p15"/>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75" name="Google Shape;75;p15"/>
          <p:cNvPicPr preferRelativeResize="0"/>
          <p:nvPr/>
        </p:nvPicPr>
        <p:blipFill rotWithShape="1">
          <a:blip r:embed="rId4">
            <a:alphaModFix/>
          </a:blip>
          <a:srcRect b="0" l="0" r="0" t="0"/>
          <a:stretch/>
        </p:blipFill>
        <p:spPr>
          <a:xfrm>
            <a:off x="0" y="4"/>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 name="Shape 76"/>
        <p:cNvGrpSpPr/>
        <p:nvPr/>
      </p:nvGrpSpPr>
      <p:grpSpPr>
        <a:xfrm>
          <a:off x="0" y="0"/>
          <a:ext cx="0" cy="0"/>
          <a:chOff x="0" y="0"/>
          <a:chExt cx="0" cy="0"/>
        </a:xfrm>
      </p:grpSpPr>
      <p:sp>
        <p:nvSpPr>
          <p:cNvPr id="77" name="Google Shape;77;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82" name="Google Shape;82;p1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83" name="Google Shape;83;p16"/>
          <p:cNvPicPr preferRelativeResize="0"/>
          <p:nvPr/>
        </p:nvPicPr>
        <p:blipFill rotWithShape="1">
          <a:blip r:embed="rId3">
            <a:alphaModFix/>
          </a:blip>
          <a:srcRect b="0" l="0" r="0" t="0"/>
          <a:stretch/>
        </p:blipFill>
        <p:spPr>
          <a:xfrm>
            <a:off x="0" y="4648795"/>
            <a:ext cx="494078" cy="510778"/>
          </a:xfrm>
          <a:prstGeom prst="rect">
            <a:avLst/>
          </a:prstGeom>
          <a:noFill/>
          <a:ln>
            <a:noFill/>
          </a:ln>
        </p:spPr>
      </p:pic>
      <p:pic>
        <p:nvPicPr>
          <p:cNvPr id="84" name="Google Shape;84;p16"/>
          <p:cNvPicPr preferRelativeResize="0"/>
          <p:nvPr/>
        </p:nvPicPr>
        <p:blipFill rotWithShape="1">
          <a:blip r:embed="rId4">
            <a:alphaModFix/>
          </a:blip>
          <a:srcRect b="0" l="0" r="0" t="0"/>
          <a:stretch/>
        </p:blipFill>
        <p:spPr>
          <a:xfrm>
            <a:off x="8569652" y="4648795"/>
            <a:ext cx="592448" cy="4767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sp>
        <p:nvSpPr>
          <p:cNvPr id="90" name="Google Shape;9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 name="Google Shape;9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2" name="Google Shape;9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5" name="Shape 95"/>
        <p:cNvGrpSpPr/>
        <p:nvPr/>
      </p:nvGrpSpPr>
      <p:grpSpPr>
        <a:xfrm>
          <a:off x="0" y="0"/>
          <a:ext cx="0" cy="0"/>
          <a:chOff x="0" y="0"/>
          <a:chExt cx="0" cy="0"/>
        </a:xfrm>
      </p:grpSpPr>
      <p:sp>
        <p:nvSpPr>
          <p:cNvPr id="96" name="Google Shape;96;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7" name="Google Shape;9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2" name="Shape 102"/>
        <p:cNvGrpSpPr/>
        <p:nvPr/>
      </p:nvGrpSpPr>
      <p:grpSpPr>
        <a:xfrm>
          <a:off x="0" y="0"/>
          <a:ext cx="0" cy="0"/>
          <a:chOff x="0" y="0"/>
          <a:chExt cx="0" cy="0"/>
        </a:xfrm>
      </p:grpSpPr>
      <p:sp>
        <p:nvSpPr>
          <p:cNvPr id="103" name="Google Shape;103;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7" name="Google Shape;10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 name="Google Shape;10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5" name="Google Shape;11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 name="Google Shape;11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9" name="Google Shape;11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0" name="Google Shape;12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3"/>
          <p:cNvSpPr/>
          <p:nvPr>
            <p:ph idx="2" type="pic"/>
          </p:nvPr>
        </p:nvSpPr>
        <p:spPr>
          <a:xfrm>
            <a:off x="3887391" y="740569"/>
            <a:ext cx="4629300" cy="3655200"/>
          </a:xfrm>
          <a:prstGeom prst="rect">
            <a:avLst/>
          </a:prstGeom>
          <a:noFill/>
          <a:ln>
            <a:noFill/>
          </a:ln>
        </p:spPr>
      </p:sp>
      <p:sp>
        <p:nvSpPr>
          <p:cNvPr id="126" name="Google Shape;12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7" name="Google Shape;12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2" name="Google Shape;13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3" name="Google Shape;13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8" name="Google Shape;13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2" name="Google Shape;62;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3" name="Google Shape;63;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4" name="Google Shape;64;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5" name="Google Shape;65;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66" name="Google Shape;66;p14"/>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jmNNef8LVbs"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YBMGOOuQvqg" TargetMode="Externa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cu0uDMA8LAI" TargetMode="Externa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UEdO7yQzz3s" TargetMode="Externa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Afe3bF7LABY" TargetMode="Externa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www.youtube.com/watch?v=DY7YnlI1gO0" TargetMode="Externa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omen-stem-up.eu/mentoring-resourc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youtube.com/watch?v=_ke6mLCYwtc" TargetMode="Externa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www.youtube.com/watch?v=AU4uHosgqNs"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image" Target="../media/image1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omen-stem-up.eu/mentoring-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ctrTitle"/>
          </p:nvPr>
        </p:nvSpPr>
        <p:spPr>
          <a:xfrm>
            <a:off x="914975" y="1844750"/>
            <a:ext cx="6342000" cy="17907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chemeClr val="dk1"/>
              </a:buClr>
              <a:buSzPts val="990"/>
              <a:buFont typeface="Arial"/>
              <a:buNone/>
            </a:pPr>
            <a:r>
              <a:rPr lang="en-GB" sz="4180">
                <a:latin typeface="Libre Baskerville"/>
                <a:ea typeface="Libre Baskerville"/>
                <a:cs typeface="Libre Baskerville"/>
                <a:sym typeface="Libre Baskerville"/>
              </a:rPr>
              <a:t>Guide pour établir un programme de mentorat pour les femmes en STEM</a:t>
            </a:r>
            <a:endParaRPr sz="3550">
              <a:latin typeface="Libre Baskerville"/>
              <a:ea typeface="Libre Baskerville"/>
              <a:cs typeface="Libre Baskerville"/>
              <a:sym typeface="Libre Baskerville"/>
            </a:endParaRPr>
          </a:p>
        </p:txBody>
      </p:sp>
      <p:pic>
        <p:nvPicPr>
          <p:cNvPr id="147" name="Google Shape;147;p26"/>
          <p:cNvPicPr preferRelativeResize="0"/>
          <p:nvPr/>
        </p:nvPicPr>
        <p:blipFill rotWithShape="1">
          <a:blip r:embed="rId3">
            <a:alphaModFix/>
          </a:blip>
          <a:srcRect b="0" l="0" r="0" t="0"/>
          <a:stretch/>
        </p:blipFill>
        <p:spPr>
          <a:xfrm>
            <a:off x="1287309" y="4119476"/>
            <a:ext cx="1694792" cy="609075"/>
          </a:xfrm>
          <a:prstGeom prst="rect">
            <a:avLst/>
          </a:prstGeom>
          <a:noFill/>
          <a:ln>
            <a:noFill/>
          </a:ln>
        </p:spPr>
      </p:pic>
      <p:pic>
        <p:nvPicPr>
          <p:cNvPr id="148" name="Google Shape;148;p26"/>
          <p:cNvPicPr preferRelativeResize="0"/>
          <p:nvPr/>
        </p:nvPicPr>
        <p:blipFill rotWithShape="1">
          <a:blip r:embed="rId4">
            <a:alphaModFix/>
          </a:blip>
          <a:srcRect b="0" l="0" r="0" t="0"/>
          <a:stretch/>
        </p:blipFill>
        <p:spPr>
          <a:xfrm>
            <a:off x="3058812" y="4188618"/>
            <a:ext cx="876300" cy="590550"/>
          </a:xfrm>
          <a:prstGeom prst="rect">
            <a:avLst/>
          </a:prstGeom>
          <a:noFill/>
          <a:ln>
            <a:noFill/>
          </a:ln>
        </p:spPr>
      </p:pic>
      <p:pic>
        <p:nvPicPr>
          <p:cNvPr id="149" name="Google Shape;149;p26"/>
          <p:cNvPicPr preferRelativeResize="0"/>
          <p:nvPr/>
        </p:nvPicPr>
        <p:blipFill rotWithShape="1">
          <a:blip r:embed="rId5">
            <a:alphaModFix/>
          </a:blip>
          <a:srcRect b="0" l="0" r="0" t="0"/>
          <a:stretch/>
        </p:blipFill>
        <p:spPr>
          <a:xfrm>
            <a:off x="6327675" y="4270342"/>
            <a:ext cx="1222324" cy="427082"/>
          </a:xfrm>
          <a:prstGeom prst="rect">
            <a:avLst/>
          </a:prstGeom>
          <a:noFill/>
          <a:ln>
            <a:noFill/>
          </a:ln>
        </p:spPr>
      </p:pic>
      <p:pic>
        <p:nvPicPr>
          <p:cNvPr id="150" name="Google Shape;150;p26"/>
          <p:cNvPicPr preferRelativeResize="0"/>
          <p:nvPr/>
        </p:nvPicPr>
        <p:blipFill rotWithShape="1">
          <a:blip r:embed="rId6">
            <a:alphaModFix/>
          </a:blip>
          <a:srcRect b="0" l="0" r="0" t="0"/>
          <a:stretch/>
        </p:blipFill>
        <p:spPr>
          <a:xfrm>
            <a:off x="5426823" y="4148516"/>
            <a:ext cx="876301" cy="716107"/>
          </a:xfrm>
          <a:prstGeom prst="rect">
            <a:avLst/>
          </a:prstGeom>
          <a:noFill/>
          <a:ln>
            <a:noFill/>
          </a:ln>
        </p:spPr>
      </p:pic>
      <p:pic>
        <p:nvPicPr>
          <p:cNvPr id="151" name="Google Shape;151;p26"/>
          <p:cNvPicPr preferRelativeResize="0"/>
          <p:nvPr/>
        </p:nvPicPr>
        <p:blipFill rotWithShape="1">
          <a:blip r:embed="rId7">
            <a:alphaModFix/>
          </a:blip>
          <a:srcRect b="0" l="0" r="0" t="0"/>
          <a:stretch/>
        </p:blipFill>
        <p:spPr>
          <a:xfrm>
            <a:off x="4197863" y="4270223"/>
            <a:ext cx="1222337" cy="427350"/>
          </a:xfrm>
          <a:prstGeom prst="rect">
            <a:avLst/>
          </a:prstGeom>
          <a:noFill/>
          <a:ln>
            <a:noFill/>
          </a:ln>
        </p:spPr>
      </p:pic>
      <p:pic>
        <p:nvPicPr>
          <p:cNvPr id="152" name="Google Shape;152;p26"/>
          <p:cNvPicPr preferRelativeResize="0"/>
          <p:nvPr/>
        </p:nvPicPr>
        <p:blipFill>
          <a:blip r:embed="rId8">
            <a:alphaModFix/>
          </a:blip>
          <a:stretch>
            <a:fillRect/>
          </a:stretch>
        </p:blipFill>
        <p:spPr>
          <a:xfrm>
            <a:off x="76200" y="4061475"/>
            <a:ext cx="1112800" cy="997200"/>
          </a:xfrm>
          <a:prstGeom prst="rect">
            <a:avLst/>
          </a:prstGeom>
          <a:noFill/>
          <a:ln>
            <a:noFill/>
          </a:ln>
        </p:spPr>
      </p:pic>
      <p:sp>
        <p:nvSpPr>
          <p:cNvPr id="153" name="Google Shape;153;p26"/>
          <p:cNvSpPr txBox="1"/>
          <p:nvPr/>
        </p:nvSpPr>
        <p:spPr>
          <a:xfrm>
            <a:off x="2269788" y="4855375"/>
            <a:ext cx="54873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000000"/>
                </a:solidFill>
                <a:latin typeface="Montserrat"/>
                <a:ea typeface="Montserrat"/>
                <a:cs typeface="Montserrat"/>
                <a:sym typeface="Montserrat"/>
              </a:rPr>
              <a:t>Women STEM UP</a:t>
            </a:r>
            <a:r>
              <a:rPr lang="en-GB" sz="800">
                <a:solidFill>
                  <a:srgbClr val="000000"/>
                </a:solidFill>
                <a:latin typeface="Montserrat"/>
                <a:ea typeface="Montserrat"/>
                <a:cs typeface="Montserrat"/>
                <a:sym typeface="Montserrat"/>
              </a:rPr>
              <a:t> Project Number: </a:t>
            </a:r>
            <a:r>
              <a:rPr b="1" lang="en-GB" sz="800">
                <a:solidFill>
                  <a:srgbClr val="000000"/>
                </a:solidFill>
                <a:latin typeface="Montserrat"/>
                <a:ea typeface="Montserrat"/>
                <a:cs typeface="Montserrat"/>
                <a:sym typeface="Montserrat"/>
              </a:rPr>
              <a:t>2022-1-SE01-KA220-HED-00008623</a:t>
            </a:r>
            <a:endParaRPr sz="2000">
              <a:solidFill>
                <a:srgbClr val="000000"/>
              </a:solidFill>
              <a:latin typeface="Calibri"/>
              <a:ea typeface="Calibri"/>
              <a:cs typeface="Calibri"/>
              <a:sym typeface="Calibri"/>
            </a:endParaRPr>
          </a:p>
        </p:txBody>
      </p:sp>
      <p:pic>
        <p:nvPicPr>
          <p:cNvPr id="154" name="Google Shape;154;p26"/>
          <p:cNvPicPr preferRelativeResize="0"/>
          <p:nvPr/>
        </p:nvPicPr>
        <p:blipFill rotWithShape="1">
          <a:blip r:embed="rId9">
            <a:alphaModFix/>
          </a:blip>
          <a:srcRect b="0" l="0" r="0" t="0"/>
          <a:stretch/>
        </p:blipFill>
        <p:spPr>
          <a:xfrm>
            <a:off x="7705525" y="3936087"/>
            <a:ext cx="1438476" cy="11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35"/>
          <p:cNvSpPr txBox="1"/>
          <p:nvPr>
            <p:ph type="title"/>
          </p:nvPr>
        </p:nvSpPr>
        <p:spPr>
          <a:xfrm>
            <a:off x="2199700" y="633600"/>
            <a:ext cx="4628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Mentors et modèles</a:t>
            </a:r>
            <a:endParaRPr b="1">
              <a:latin typeface="Libre Baskerville"/>
              <a:ea typeface="Libre Baskerville"/>
              <a:cs typeface="Libre Baskerville"/>
              <a:sym typeface="Libre Baskerville"/>
            </a:endParaRPr>
          </a:p>
        </p:txBody>
      </p:sp>
      <p:sp>
        <p:nvSpPr>
          <p:cNvPr id="222" name="Google Shape;222;p35"/>
          <p:cNvSpPr txBox="1"/>
          <p:nvPr>
            <p:ph idx="1" type="body"/>
          </p:nvPr>
        </p:nvSpPr>
        <p:spPr>
          <a:xfrm>
            <a:off x="507250" y="1400400"/>
            <a:ext cx="80568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600">
                <a:solidFill>
                  <a:schemeClr val="dk1"/>
                </a:solidFill>
                <a:latin typeface="Libre Baskerville"/>
                <a:ea typeface="Libre Baskerville"/>
                <a:cs typeface="Libre Baskerville"/>
                <a:sym typeface="Libre Baskerville"/>
              </a:rPr>
              <a:t>Les mentors représentent souvent une figure de </a:t>
            </a:r>
            <a:r>
              <a:rPr b="1" lang="en-GB" sz="1600">
                <a:solidFill>
                  <a:schemeClr val="dk1"/>
                </a:solidFill>
                <a:latin typeface="Libre Baskerville"/>
                <a:ea typeface="Libre Baskerville"/>
                <a:cs typeface="Libre Baskerville"/>
                <a:sym typeface="Libre Baskerville"/>
              </a:rPr>
              <a:t>modèle</a:t>
            </a:r>
            <a:r>
              <a:rPr lang="en-GB" sz="1600">
                <a:solidFill>
                  <a:schemeClr val="dk1"/>
                </a:solidFill>
                <a:latin typeface="Libre Baskerville"/>
                <a:ea typeface="Libre Baskerville"/>
                <a:cs typeface="Libre Baskerville"/>
                <a:sym typeface="Libre Baskerville"/>
              </a:rPr>
              <a:t>. </a:t>
            </a:r>
            <a:endParaRPr sz="16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600">
                <a:solidFill>
                  <a:schemeClr val="dk1"/>
                </a:solidFill>
                <a:latin typeface="Libre Baskerville"/>
                <a:ea typeface="Libre Baskerville"/>
                <a:cs typeface="Libre Baskerville"/>
                <a:sym typeface="Libre Baskerville"/>
              </a:rPr>
              <a:t>Des études montrent qu’avoir des modèles est important pour qu’une personne retrouve un sentiment </a:t>
            </a:r>
            <a:r>
              <a:rPr b="1" lang="en-GB" sz="1600">
                <a:solidFill>
                  <a:schemeClr val="dk1"/>
                </a:solidFill>
                <a:latin typeface="Libre Baskerville"/>
                <a:ea typeface="Libre Baskerville"/>
                <a:cs typeface="Libre Baskerville"/>
                <a:sym typeface="Libre Baskerville"/>
              </a:rPr>
              <a:t>d’appartenance</a:t>
            </a:r>
            <a:r>
              <a:rPr lang="en-GB" sz="1600">
                <a:solidFill>
                  <a:schemeClr val="dk1"/>
                </a:solidFill>
                <a:latin typeface="Libre Baskerville"/>
                <a:ea typeface="Libre Baskerville"/>
                <a:cs typeface="Libre Baskerville"/>
                <a:sym typeface="Libre Baskerville"/>
              </a:rPr>
              <a:t>. Ceci pourrait lui donner la force et l’</a:t>
            </a:r>
            <a:r>
              <a:rPr b="1" lang="en-GB" sz="1600">
                <a:solidFill>
                  <a:schemeClr val="dk1"/>
                </a:solidFill>
                <a:latin typeface="Libre Baskerville"/>
                <a:ea typeface="Libre Baskerville"/>
                <a:cs typeface="Libre Baskerville"/>
                <a:sym typeface="Libre Baskerville"/>
              </a:rPr>
              <a:t>inspiration</a:t>
            </a:r>
            <a:r>
              <a:rPr lang="en-GB" sz="1600">
                <a:solidFill>
                  <a:schemeClr val="dk1"/>
                </a:solidFill>
                <a:latin typeface="Libre Baskerville"/>
                <a:ea typeface="Libre Baskerville"/>
                <a:cs typeface="Libre Baskerville"/>
                <a:sym typeface="Libre Baskerville"/>
              </a:rPr>
              <a:t> pour accéder ou rester dans un domaine où elle serait une minorité, comme les femmes dans les domaines STEM. </a:t>
            </a:r>
            <a:endParaRPr sz="16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600">
                <a:solidFill>
                  <a:schemeClr val="dk1"/>
                </a:solidFill>
                <a:latin typeface="Libre Baskerville"/>
                <a:ea typeface="Libre Baskerville"/>
                <a:cs typeface="Libre Baskerville"/>
                <a:sym typeface="Libre Baskerville"/>
              </a:rPr>
              <a:t>Mais qui peut </a:t>
            </a:r>
            <a:r>
              <a:rPr lang="en-GB" sz="1600">
                <a:solidFill>
                  <a:schemeClr val="dk1"/>
                </a:solidFill>
                <a:latin typeface="Libre Baskerville"/>
                <a:ea typeface="Libre Baskerville"/>
                <a:cs typeface="Libre Baskerville"/>
                <a:sym typeface="Libre Baskerville"/>
              </a:rPr>
              <a:t>être un modèle ? Les études le montrent : la plupart d’entre nous ! </a:t>
            </a:r>
            <a:r>
              <a:rPr b="1" lang="en-GB" sz="1600">
                <a:solidFill>
                  <a:schemeClr val="dk1"/>
                </a:solidFill>
                <a:latin typeface="Libre Baskerville"/>
                <a:ea typeface="Libre Baskerville"/>
                <a:cs typeface="Libre Baskerville"/>
                <a:sym typeface="Libre Baskerville"/>
              </a:rPr>
              <a:t>Nous avons toutes et tous le potentiel d’inspirer et de soutenir les autres. </a:t>
            </a:r>
            <a:endParaRPr b="1" sz="1600">
              <a:solidFill>
                <a:schemeClr val="dk1"/>
              </a:solidFill>
              <a:latin typeface="Libre Baskerville"/>
              <a:ea typeface="Libre Baskerville"/>
              <a:cs typeface="Libre Baskerville"/>
              <a:sym typeface="Libre Baskerville"/>
            </a:endParaRPr>
          </a:p>
        </p:txBody>
      </p:sp>
      <p:sp>
        <p:nvSpPr>
          <p:cNvPr id="223" name="Google Shape;22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ADE"/>
        </a:solidFill>
      </p:bgPr>
    </p:bg>
    <p:spTree>
      <p:nvGrpSpPr>
        <p:cNvPr id="227" name="Shape 227"/>
        <p:cNvGrpSpPr/>
        <p:nvPr/>
      </p:nvGrpSpPr>
      <p:grpSpPr>
        <a:xfrm>
          <a:off x="0" y="0"/>
          <a:ext cx="0" cy="0"/>
          <a:chOff x="0" y="0"/>
          <a:chExt cx="0" cy="0"/>
        </a:xfrm>
      </p:grpSpPr>
      <p:sp>
        <p:nvSpPr>
          <p:cNvPr id="228" name="Google Shape;228;p36"/>
          <p:cNvSpPr/>
          <p:nvPr/>
        </p:nvSpPr>
        <p:spPr>
          <a:xfrm>
            <a:off x="1635000" y="832500"/>
            <a:ext cx="5880000" cy="3472500"/>
          </a:xfrm>
          <a:prstGeom prst="rect">
            <a:avLst/>
          </a:prstGeom>
          <a:solidFill>
            <a:srgbClr val="BC531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pic>
        <p:nvPicPr>
          <p:cNvPr descr="In this video, we visit the term &quot;role model&quot; and explain that according to research, we are inspired by people that relatable and close to us, and they don't need to be perfect. And in fact we ourselves are also role models to someone.&#10;&#10;This video was made for Erasmus+ project Women STEM UP." id="229" name="Google Shape;229;p36" title="Who Can Be a Role Model?">
            <a:hlinkClick r:id="rId3"/>
          </p:cNvPr>
          <p:cNvPicPr preferRelativeResize="0"/>
          <p:nvPr/>
        </p:nvPicPr>
        <p:blipFill>
          <a:blip r:embed="rId4">
            <a:alphaModFix/>
          </a:blip>
          <a:stretch>
            <a:fillRect/>
          </a:stretch>
        </p:blipFill>
        <p:spPr>
          <a:xfrm>
            <a:off x="1807200" y="1016090"/>
            <a:ext cx="5529600" cy="3111322"/>
          </a:xfrm>
          <a:prstGeom prst="rect">
            <a:avLst/>
          </a:prstGeom>
          <a:noFill/>
          <a:ln>
            <a:noFill/>
          </a:ln>
        </p:spPr>
      </p:pic>
      <p:sp>
        <p:nvSpPr>
          <p:cNvPr id="230" name="Google Shape;23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628650" y="1901844"/>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t/>
            </a:r>
            <a:endParaRPr sz="3600">
              <a:latin typeface="Libre Baskerville"/>
              <a:ea typeface="Libre Baskerville"/>
              <a:cs typeface="Libre Baskerville"/>
              <a:sym typeface="Libre Baskerville"/>
            </a:endParaRPr>
          </a:p>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Comment établir et communiquer les attentes sur le programme de mentorat ? </a:t>
            </a:r>
            <a:endParaRPr sz="3600">
              <a:latin typeface="Libre Baskerville"/>
              <a:ea typeface="Libre Baskerville"/>
              <a:cs typeface="Libre Baskerville"/>
              <a:sym typeface="Libre Baskerville"/>
            </a:endParaRPr>
          </a:p>
        </p:txBody>
      </p:sp>
      <p:sp>
        <p:nvSpPr>
          <p:cNvPr id="236" name="Google Shape;236;p37"/>
          <p:cNvSpPr txBox="1"/>
          <p:nvPr/>
        </p:nvSpPr>
        <p:spPr>
          <a:xfrm flipH="1">
            <a:off x="-762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2</a:t>
            </a:r>
            <a:endParaRPr b="1" sz="8800">
              <a:solidFill>
                <a:schemeClr val="dk2"/>
              </a:solidFill>
            </a:endParaRPr>
          </a:p>
        </p:txBody>
      </p:sp>
      <p:sp>
        <p:nvSpPr>
          <p:cNvPr id="237" name="Google Shape;237;p37"/>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2368150" y="633600"/>
            <a:ext cx="4128300" cy="63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Établir les attentes</a:t>
            </a:r>
            <a:endParaRPr b="1">
              <a:latin typeface="Libre Baskerville"/>
              <a:ea typeface="Libre Baskerville"/>
              <a:cs typeface="Libre Baskerville"/>
              <a:sym typeface="Libre Baskerville"/>
            </a:endParaRPr>
          </a:p>
        </p:txBody>
      </p:sp>
      <p:sp>
        <p:nvSpPr>
          <p:cNvPr id="243" name="Google Shape;243;p38"/>
          <p:cNvSpPr txBox="1"/>
          <p:nvPr>
            <p:ph idx="1" type="body"/>
          </p:nvPr>
        </p:nvSpPr>
        <p:spPr>
          <a:xfrm>
            <a:off x="424350" y="1400400"/>
            <a:ext cx="8295300" cy="3449400"/>
          </a:xfrm>
          <a:prstGeom prst="rect">
            <a:avLst/>
          </a:prstGeom>
        </p:spPr>
        <p:txBody>
          <a:bodyPr anchorCtr="0" anchor="t" bIns="91425" lIns="91425" spcFirstLastPara="1" rIns="91425" wrap="square" tIns="91425">
            <a:normAutofit lnSpcReduction="20000"/>
          </a:bodyPr>
          <a:lstStyle/>
          <a:p>
            <a:pPr indent="-319405" lvl="0" marL="457200" rtl="0" algn="just">
              <a:lnSpc>
                <a:spcPct val="100000"/>
              </a:lnSpc>
              <a:spcBef>
                <a:spcPts val="10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Définir les </a:t>
            </a:r>
            <a:r>
              <a:rPr b="1" lang="en-GB" sz="1430">
                <a:solidFill>
                  <a:schemeClr val="dk1"/>
                </a:solidFill>
                <a:latin typeface="Libre Baskerville"/>
                <a:ea typeface="Libre Baskerville"/>
                <a:cs typeface="Libre Baskerville"/>
                <a:sym typeface="Libre Baskerville"/>
              </a:rPr>
              <a:t>objectifs, les priorités et le cadre</a:t>
            </a:r>
            <a:r>
              <a:rPr lang="en-GB" sz="1430">
                <a:solidFill>
                  <a:schemeClr val="dk1"/>
                </a:solidFill>
                <a:latin typeface="Libre Baskerville"/>
                <a:ea typeface="Libre Baskerville"/>
                <a:cs typeface="Libre Baskerville"/>
                <a:sym typeface="Libre Baskerville"/>
              </a:rPr>
              <a:t> du programme de mentorat.</a:t>
            </a:r>
            <a:endParaRPr sz="1430">
              <a:solidFill>
                <a:schemeClr val="dk1"/>
              </a:solidFill>
              <a:latin typeface="Libre Baskerville"/>
              <a:ea typeface="Libre Baskerville"/>
              <a:cs typeface="Libre Baskerville"/>
              <a:sym typeface="Libre Baskerville"/>
            </a:endParaRPr>
          </a:p>
          <a:p>
            <a:pPr indent="-319405" lvl="0" marL="457200" rtl="0" algn="just">
              <a:lnSpc>
                <a:spcPct val="100000"/>
              </a:lnSpc>
              <a:spcBef>
                <a:spcPts val="12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Un </a:t>
            </a:r>
            <a:r>
              <a:rPr b="1" lang="en-GB" sz="1430">
                <a:solidFill>
                  <a:schemeClr val="dk1"/>
                </a:solidFill>
                <a:latin typeface="Libre Baskerville"/>
                <a:ea typeface="Libre Baskerville"/>
                <a:cs typeface="Libre Baskerville"/>
                <a:sym typeface="Libre Baskerville"/>
              </a:rPr>
              <a:t>objectif clair</a:t>
            </a:r>
            <a:r>
              <a:rPr lang="en-GB" sz="1430">
                <a:solidFill>
                  <a:schemeClr val="dk1"/>
                </a:solidFill>
                <a:latin typeface="Libre Baskerville"/>
                <a:ea typeface="Libre Baskerville"/>
                <a:cs typeface="Libre Baskerville"/>
                <a:sym typeface="Libre Baskerville"/>
              </a:rPr>
              <a:t> est, par exemple : “fournir le soutien pratique et académique nécessaire à des étudiantes de premier cycle pour qu’elles se sentent préparées pour leurs études STEM”, visant des étudiantes de première année qui commencent leurs études dans un domaine STEM. </a:t>
            </a:r>
            <a:endParaRPr sz="1430">
              <a:solidFill>
                <a:schemeClr val="dk1"/>
              </a:solidFill>
              <a:latin typeface="Libre Baskerville"/>
              <a:ea typeface="Libre Baskerville"/>
              <a:cs typeface="Libre Baskerville"/>
              <a:sym typeface="Libre Baskerville"/>
            </a:endParaRPr>
          </a:p>
          <a:p>
            <a:pPr indent="-319405" lvl="0" marL="457200" rtl="0" algn="just">
              <a:lnSpc>
                <a:spcPct val="100000"/>
              </a:lnSpc>
              <a:spcBef>
                <a:spcPts val="12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Bien communiquer ces éléments sur le </a:t>
            </a:r>
            <a:r>
              <a:rPr b="1" lang="en-GB" sz="1430">
                <a:solidFill>
                  <a:schemeClr val="dk1"/>
                </a:solidFill>
                <a:latin typeface="Libre Baskerville"/>
                <a:ea typeface="Libre Baskerville"/>
                <a:cs typeface="Libre Baskerville"/>
                <a:sym typeface="Libre Baskerville"/>
              </a:rPr>
              <a:t>site web du programme</a:t>
            </a:r>
            <a:r>
              <a:rPr lang="en-GB" sz="1430">
                <a:solidFill>
                  <a:schemeClr val="dk1"/>
                </a:solidFill>
                <a:latin typeface="Libre Baskerville"/>
                <a:ea typeface="Libre Baskerville"/>
                <a:cs typeface="Libre Baskerville"/>
                <a:sym typeface="Libre Baskerville"/>
              </a:rPr>
              <a:t> et/ou lors d’un </a:t>
            </a:r>
            <a:r>
              <a:rPr b="1" lang="en-GB" sz="1430">
                <a:solidFill>
                  <a:schemeClr val="dk1"/>
                </a:solidFill>
                <a:latin typeface="Libre Baskerville"/>
                <a:ea typeface="Libre Baskerville"/>
                <a:cs typeface="Libre Baskerville"/>
                <a:sym typeface="Libre Baskerville"/>
              </a:rPr>
              <a:t>événement de lancement</a:t>
            </a:r>
            <a:r>
              <a:rPr lang="en-GB" sz="1430">
                <a:solidFill>
                  <a:schemeClr val="dk1"/>
                </a:solidFill>
                <a:latin typeface="Libre Baskerville"/>
                <a:ea typeface="Libre Baskerville"/>
                <a:cs typeface="Libre Baskerville"/>
                <a:sym typeface="Libre Baskerville"/>
              </a:rPr>
              <a:t>. </a:t>
            </a:r>
            <a:endParaRPr sz="1430">
              <a:solidFill>
                <a:schemeClr val="dk1"/>
              </a:solidFill>
              <a:latin typeface="Libre Baskerville"/>
              <a:ea typeface="Libre Baskerville"/>
              <a:cs typeface="Libre Baskerville"/>
              <a:sym typeface="Libre Baskerville"/>
            </a:endParaRPr>
          </a:p>
          <a:p>
            <a:pPr indent="-319405" lvl="0" marL="457200" rtl="0" algn="just">
              <a:lnSpc>
                <a:spcPct val="100000"/>
              </a:lnSpc>
              <a:spcBef>
                <a:spcPts val="10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Les communiquer </a:t>
            </a:r>
            <a:r>
              <a:rPr b="1" lang="en-GB" sz="1430">
                <a:solidFill>
                  <a:schemeClr val="dk1"/>
                </a:solidFill>
                <a:latin typeface="Libre Baskerville"/>
                <a:ea typeface="Libre Baskerville"/>
                <a:cs typeface="Libre Baskerville"/>
                <a:sym typeface="Libre Baskerville"/>
              </a:rPr>
              <a:t>aux mentors</a:t>
            </a:r>
            <a:r>
              <a:rPr lang="en-GB" sz="1430">
                <a:solidFill>
                  <a:schemeClr val="dk1"/>
                </a:solidFill>
                <a:latin typeface="Libre Baskerville"/>
                <a:ea typeface="Libre Baskerville"/>
                <a:cs typeface="Libre Baskerville"/>
                <a:sym typeface="Libre Baskerville"/>
              </a:rPr>
              <a:t>, en leur expliquant quel est leur rôle et ce qu’on attend d’elles/d’eux pendant les sessions de mentorat.</a:t>
            </a:r>
            <a:endParaRPr sz="1430">
              <a:solidFill>
                <a:schemeClr val="dk1"/>
              </a:solidFill>
              <a:latin typeface="Libre Baskerville"/>
              <a:ea typeface="Libre Baskerville"/>
              <a:cs typeface="Libre Baskerville"/>
              <a:sym typeface="Libre Baskerville"/>
            </a:endParaRPr>
          </a:p>
          <a:p>
            <a:pPr indent="-319405" lvl="0" marL="457200" rtl="0" algn="just">
              <a:lnSpc>
                <a:spcPct val="100000"/>
              </a:lnSpc>
              <a:spcBef>
                <a:spcPts val="10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Bien communiquer les objectifs du programme </a:t>
            </a:r>
            <a:r>
              <a:rPr b="1" lang="en-GB" sz="1430">
                <a:solidFill>
                  <a:schemeClr val="dk1"/>
                </a:solidFill>
                <a:latin typeface="Libre Baskerville"/>
                <a:ea typeface="Libre Baskerville"/>
                <a:cs typeface="Libre Baskerville"/>
                <a:sym typeface="Libre Baskerville"/>
              </a:rPr>
              <a:t>aux mentorées</a:t>
            </a:r>
            <a:r>
              <a:rPr lang="en-GB" sz="1430">
                <a:solidFill>
                  <a:schemeClr val="dk1"/>
                </a:solidFill>
                <a:latin typeface="Libre Baskerville"/>
                <a:ea typeface="Libre Baskerville"/>
                <a:cs typeface="Libre Baskerville"/>
                <a:sym typeface="Libre Baskerville"/>
              </a:rPr>
              <a:t>, en leur expliquant ce qu’elles peuvent demander du programme ou attendre de celui-ci. </a:t>
            </a:r>
            <a:endParaRPr sz="1430">
              <a:solidFill>
                <a:schemeClr val="dk1"/>
              </a:solidFill>
              <a:latin typeface="Libre Baskerville"/>
              <a:ea typeface="Libre Baskerville"/>
              <a:cs typeface="Libre Baskerville"/>
              <a:sym typeface="Libre Baskerville"/>
            </a:endParaRPr>
          </a:p>
          <a:p>
            <a:pPr indent="-319405" lvl="0" marL="457200" rtl="0" algn="just">
              <a:lnSpc>
                <a:spcPct val="100000"/>
              </a:lnSpc>
              <a:spcBef>
                <a:spcPts val="10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Demander et </a:t>
            </a:r>
            <a:r>
              <a:rPr b="1" lang="en-GB" sz="1430">
                <a:solidFill>
                  <a:schemeClr val="dk1"/>
                </a:solidFill>
                <a:latin typeface="Libre Baskerville"/>
                <a:ea typeface="Libre Baskerville"/>
                <a:cs typeface="Libre Baskerville"/>
                <a:sym typeface="Libre Baskerville"/>
              </a:rPr>
              <a:t>collecter des retours </a:t>
            </a:r>
            <a:r>
              <a:rPr lang="en-GB" sz="1430">
                <a:solidFill>
                  <a:schemeClr val="dk1"/>
                </a:solidFill>
                <a:latin typeface="Libre Baskerville"/>
                <a:ea typeface="Libre Baskerville"/>
                <a:cs typeface="Libre Baskerville"/>
                <a:sym typeface="Libre Baskerville"/>
              </a:rPr>
              <a:t>pendant et après le programme pour comprendre si les attentes étaient à la hauteur. </a:t>
            </a:r>
            <a:endParaRPr sz="1430">
              <a:solidFill>
                <a:schemeClr val="dk1"/>
              </a:solidFill>
              <a:latin typeface="Libre Baskerville"/>
              <a:ea typeface="Libre Baskerville"/>
              <a:cs typeface="Libre Baskerville"/>
              <a:sym typeface="Libre Baskerville"/>
            </a:endParaRPr>
          </a:p>
          <a:p>
            <a:pPr indent="-319405" lvl="0" marL="457200" rtl="0" algn="just">
              <a:lnSpc>
                <a:spcPct val="100000"/>
              </a:lnSpc>
              <a:spcBef>
                <a:spcPts val="1000"/>
              </a:spcBef>
              <a:spcAft>
                <a:spcPts val="120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Selon les retours, </a:t>
            </a:r>
            <a:r>
              <a:rPr b="1" lang="en-GB" sz="1430">
                <a:solidFill>
                  <a:schemeClr val="dk1"/>
                </a:solidFill>
                <a:latin typeface="Libre Baskerville"/>
                <a:ea typeface="Libre Baskerville"/>
                <a:cs typeface="Libre Baskerville"/>
                <a:sym typeface="Libre Baskerville"/>
              </a:rPr>
              <a:t>ajuster les objectifs</a:t>
            </a:r>
            <a:r>
              <a:rPr lang="en-GB" sz="1430">
                <a:solidFill>
                  <a:schemeClr val="dk1"/>
                </a:solidFill>
                <a:latin typeface="Libre Baskerville"/>
                <a:ea typeface="Libre Baskerville"/>
                <a:cs typeface="Libre Baskerville"/>
                <a:sym typeface="Libre Baskerville"/>
              </a:rPr>
              <a:t> et leur communication. </a:t>
            </a:r>
            <a:endParaRPr sz="1430">
              <a:solidFill>
                <a:schemeClr val="dk1"/>
              </a:solidFill>
              <a:latin typeface="Libre Baskerville"/>
              <a:ea typeface="Libre Baskerville"/>
              <a:cs typeface="Libre Baskerville"/>
              <a:sym typeface="Libre Baskerville"/>
            </a:endParaRPr>
          </a:p>
        </p:txBody>
      </p:sp>
      <p:sp>
        <p:nvSpPr>
          <p:cNvPr id="244" name="Google Shape;24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45" name="Google Shape;245;p38"/>
          <p:cNvSpPr/>
          <p:nvPr/>
        </p:nvSpPr>
        <p:spPr>
          <a:xfrm>
            <a:off x="7756925" y="-3037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38"/>
          <p:cNvSpPr txBox="1"/>
          <p:nvPr/>
        </p:nvSpPr>
        <p:spPr>
          <a:xfrm>
            <a:off x="5004475" y="3037700"/>
            <a:ext cx="416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9"/>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39"/>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Pourquoi est-ce important?</a:t>
            </a:r>
            <a:endParaRPr b="1">
              <a:latin typeface="Libre Baskerville"/>
              <a:ea typeface="Libre Baskerville"/>
              <a:cs typeface="Libre Baskerville"/>
              <a:sym typeface="Libre Baskerville"/>
            </a:endParaRPr>
          </a:p>
        </p:txBody>
      </p:sp>
      <p:sp>
        <p:nvSpPr>
          <p:cNvPr id="253" name="Google Shape;253;p39"/>
          <p:cNvSpPr txBox="1"/>
          <p:nvPr>
            <p:ph idx="1" type="body"/>
          </p:nvPr>
        </p:nvSpPr>
        <p:spPr>
          <a:xfrm>
            <a:off x="543600" y="1407900"/>
            <a:ext cx="8056800" cy="34893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Si les objectifs du programme de mentorat n’ont pas été établis de manière claire et/ou pas communiqués correctement à l’une ou l’autre des parties, cela peut compromettre l’efficacité du programme. M</a:t>
            </a:r>
            <a:r>
              <a:rPr lang="en-GB" sz="1400">
                <a:solidFill>
                  <a:schemeClr val="dk1"/>
                </a:solidFill>
                <a:latin typeface="Libre Baskerville"/>
                <a:ea typeface="Libre Baskerville"/>
                <a:cs typeface="Libre Baskerville"/>
                <a:sym typeface="Libre Baskerville"/>
              </a:rPr>
              <a:t>ême si les intentions étaient bonnes et si les mentorées ont reçu de l’accompagnement, </a:t>
            </a:r>
            <a:r>
              <a:rPr b="1" lang="en-GB" sz="1400">
                <a:solidFill>
                  <a:schemeClr val="dk1"/>
                </a:solidFill>
                <a:latin typeface="Libre Baskerville"/>
                <a:ea typeface="Libre Baskerville"/>
                <a:cs typeface="Libre Baskerville"/>
                <a:sym typeface="Libre Baskerville"/>
              </a:rPr>
              <a:t>celles-ci pourraient être déçues si leurs attentes étaient tout simplement différentes. </a:t>
            </a:r>
            <a:endParaRPr b="1"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Par exemple, certaines mentorées pourraient croire que le mentorat est une sorte de </a:t>
            </a:r>
            <a:r>
              <a:rPr b="1" lang="en-GB" sz="1400">
                <a:solidFill>
                  <a:schemeClr val="dk1"/>
                </a:solidFill>
                <a:latin typeface="Libre Baskerville"/>
                <a:ea typeface="Libre Baskerville"/>
                <a:cs typeface="Libre Baskerville"/>
                <a:sym typeface="Libre Baskerville"/>
              </a:rPr>
              <a:t>supervision </a:t>
            </a:r>
            <a:r>
              <a:rPr lang="en-GB" sz="1400">
                <a:solidFill>
                  <a:schemeClr val="dk1"/>
                </a:solidFill>
                <a:latin typeface="Libre Baskerville"/>
                <a:ea typeface="Libre Baskerville"/>
                <a:cs typeface="Libre Baskerville"/>
                <a:sym typeface="Libre Baskerville"/>
              </a:rPr>
              <a:t>et attendraient de l’aide dans la rédaction de leur thèse ou d’un article. Le mentor pourrait ne pas avoir l’expérience nécessaire dans le domaine, ce qui ne pose pas de problème. Cependant, puisque ce que le programme cherche à accomplir n’a pas été clarifié pour la mentorée, elle pourrait ne pas </a:t>
            </a:r>
            <a:r>
              <a:rPr lang="en-GB" sz="1400">
                <a:solidFill>
                  <a:schemeClr val="dk1"/>
                </a:solidFill>
                <a:latin typeface="Libre Baskerville"/>
                <a:ea typeface="Libre Baskerville"/>
                <a:cs typeface="Libre Baskerville"/>
                <a:sym typeface="Libre Baskerville"/>
              </a:rPr>
              <a:t>être satisfaite.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Dans d’autres cas, le mentor peut interférer un peu trop dans le travail académique de la mentorée, ce qui pourrait </a:t>
            </a:r>
            <a:r>
              <a:rPr lang="en-GB" sz="1400">
                <a:solidFill>
                  <a:schemeClr val="dk1"/>
                </a:solidFill>
                <a:latin typeface="Libre Baskerville"/>
                <a:ea typeface="Libre Baskerville"/>
                <a:cs typeface="Libre Baskerville"/>
                <a:sym typeface="Libre Baskerville"/>
              </a:rPr>
              <a:t>être une source de conflit entre le directeur de recherche et la mentorée et pourrait mener à des évaluations négative.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400">
                <a:solidFill>
                  <a:schemeClr val="dk1"/>
                </a:solidFill>
                <a:latin typeface="Libre Baskerville"/>
                <a:ea typeface="Libre Baskerville"/>
                <a:cs typeface="Libre Baskerville"/>
                <a:sym typeface="Libre Baskerville"/>
              </a:rPr>
              <a:t>Il vaut mieux qu’il y ait </a:t>
            </a:r>
            <a:r>
              <a:rPr b="1" lang="en-GB" sz="1400">
                <a:solidFill>
                  <a:schemeClr val="dk1"/>
                </a:solidFill>
                <a:latin typeface="Libre Baskerville"/>
                <a:ea typeface="Libre Baskerville"/>
                <a:cs typeface="Libre Baskerville"/>
                <a:sym typeface="Libre Baskerville"/>
              </a:rPr>
              <a:t>plusieurs itérations</a:t>
            </a:r>
            <a:r>
              <a:rPr lang="en-GB" sz="1400">
                <a:solidFill>
                  <a:schemeClr val="dk1"/>
                </a:solidFill>
                <a:latin typeface="Libre Baskerville"/>
                <a:ea typeface="Libre Baskerville"/>
                <a:cs typeface="Libre Baskerville"/>
                <a:sym typeface="Libre Baskerville"/>
              </a:rPr>
              <a:t> du programme pour </a:t>
            </a:r>
            <a:r>
              <a:rPr b="1" lang="en-GB" sz="1400">
                <a:solidFill>
                  <a:schemeClr val="dk1"/>
                </a:solidFill>
                <a:latin typeface="Libre Baskerville"/>
                <a:ea typeface="Libre Baskerville"/>
                <a:cs typeface="Libre Baskerville"/>
                <a:sym typeface="Libre Baskerville"/>
              </a:rPr>
              <a:t>apprendre des différents retours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254" name="Google Shape;254;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p:nvPr/>
        </p:nvSpPr>
        <p:spPr>
          <a:xfrm>
            <a:off x="209750" y="201150"/>
            <a:ext cx="8748000" cy="4741200"/>
          </a:xfrm>
          <a:prstGeom prst="bracketPair">
            <a:avLst/>
          </a:prstGeom>
          <a:noFill/>
          <a:ln cap="flat" cmpd="sng" w="38100">
            <a:solidFill>
              <a:srgbClr val="951A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40"/>
          <p:cNvSpPr txBox="1"/>
          <p:nvPr>
            <p:ph type="title"/>
          </p:nvPr>
        </p:nvSpPr>
        <p:spPr>
          <a:xfrm>
            <a:off x="555350" y="1610100"/>
            <a:ext cx="8056800" cy="8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020">
                <a:latin typeface="Libre Baskerville"/>
                <a:ea typeface="Libre Baskerville"/>
                <a:cs typeface="Libre Baskerville"/>
                <a:sym typeface="Libre Baskerville"/>
              </a:rPr>
              <a:t>À NOTER:</a:t>
            </a:r>
            <a:endParaRPr b="1" sz="2020">
              <a:latin typeface="Libre Baskerville"/>
              <a:ea typeface="Libre Baskerville"/>
              <a:cs typeface="Libre Baskerville"/>
              <a:sym typeface="Libre Baskerville"/>
            </a:endParaRPr>
          </a:p>
          <a:p>
            <a:pPr indent="0" lvl="0" marL="0" rtl="0" algn="just">
              <a:spcBef>
                <a:spcPts val="0"/>
              </a:spcBef>
              <a:spcAft>
                <a:spcPts val="0"/>
              </a:spcAft>
              <a:buSzPts val="990"/>
              <a:buNone/>
            </a:pPr>
            <a:r>
              <a:rPr lang="en-GB" sz="2020">
                <a:latin typeface="Libre Baskerville"/>
                <a:ea typeface="Libre Baskerville"/>
                <a:cs typeface="Libre Baskerville"/>
                <a:sym typeface="Libre Baskerville"/>
              </a:rPr>
              <a:t>Comme appui de ce guide, nous avons créé une série de vidéos d’entraînement dans le but d’apporter une aide supplémentaire sur la manière de mettre en place un programme de mentorat pour les femmes dans les cursus STEM. Ces vidéos sont attachées un peu partout dans ce guide, la première étant dans la diapositive qui suit !</a:t>
            </a:r>
            <a:endParaRPr sz="2020">
              <a:latin typeface="Libre Baskerville"/>
              <a:ea typeface="Libre Baskerville"/>
              <a:cs typeface="Libre Baskerville"/>
              <a:sym typeface="Libre Baskerville"/>
            </a:endParaRPr>
          </a:p>
        </p:txBody>
      </p:sp>
      <p:sp>
        <p:nvSpPr>
          <p:cNvPr id="261" name="Google Shape;261;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265" name="Shape 265"/>
        <p:cNvGrpSpPr/>
        <p:nvPr/>
      </p:nvGrpSpPr>
      <p:grpSpPr>
        <a:xfrm>
          <a:off x="0" y="0"/>
          <a:ext cx="0" cy="0"/>
          <a:chOff x="0" y="0"/>
          <a:chExt cx="0" cy="0"/>
        </a:xfrm>
      </p:grpSpPr>
      <p:sp>
        <p:nvSpPr>
          <p:cNvPr id="266" name="Google Shape;266;p41"/>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267" name="Google Shape;267;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first video of a learning video series about how to design and run a mentoring program to increase gender balance in STEM, and specifically informatics. &#10;&#10;In this video, we talk about how to define and set expectations.&#10;&#10;This learning video series was created within the Erasmus+ Women STEM UP project." id="268" name="Google Shape;268;p41" title="How to Design and Run a Mentoring Program? - Expectations">
            <a:hlinkClick r:id="rId3"/>
          </p:cNvPr>
          <p:cNvPicPr preferRelativeResize="0"/>
          <p:nvPr/>
        </p:nvPicPr>
        <p:blipFill>
          <a:blip r:embed="rId4">
            <a:alphaModFix/>
          </a:blip>
          <a:stretch>
            <a:fillRect/>
          </a:stretch>
        </p:blipFill>
        <p:spPr>
          <a:xfrm>
            <a:off x="1807200" y="1023104"/>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2"/>
          <p:cNvSpPr txBox="1"/>
          <p:nvPr>
            <p:ph type="title"/>
          </p:nvPr>
        </p:nvSpPr>
        <p:spPr>
          <a:xfrm>
            <a:off x="504875" y="1965400"/>
            <a:ext cx="8328300" cy="1539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Quelles sont les méthodes pour faire correspondre mentors et mentorées pour augmenter les chances de réussite ? </a:t>
            </a:r>
            <a:endParaRPr sz="3600">
              <a:latin typeface="Libre Baskerville"/>
              <a:ea typeface="Libre Baskerville"/>
              <a:cs typeface="Libre Baskerville"/>
              <a:sym typeface="Libre Baskerville"/>
            </a:endParaRPr>
          </a:p>
        </p:txBody>
      </p:sp>
      <p:sp>
        <p:nvSpPr>
          <p:cNvPr id="274" name="Google Shape;274;p4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3</a:t>
            </a:r>
            <a:endParaRPr b="1" sz="8800">
              <a:solidFill>
                <a:schemeClr val="dk2"/>
              </a:solidFill>
            </a:endParaRPr>
          </a:p>
        </p:txBody>
      </p:sp>
      <p:sp>
        <p:nvSpPr>
          <p:cNvPr id="275" name="Google Shape;275;p4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Points à considérer</a:t>
            </a:r>
            <a:endParaRPr b="1">
              <a:latin typeface="Libre Baskerville"/>
              <a:ea typeface="Libre Baskerville"/>
              <a:cs typeface="Libre Baskerville"/>
              <a:sym typeface="Libre Baskerville"/>
            </a:endParaRPr>
          </a:p>
        </p:txBody>
      </p:sp>
      <p:sp>
        <p:nvSpPr>
          <p:cNvPr id="281" name="Google Shape;281;p43"/>
          <p:cNvSpPr txBox="1"/>
          <p:nvPr>
            <p:ph idx="1" type="body"/>
          </p:nvPr>
        </p:nvSpPr>
        <p:spPr>
          <a:xfrm>
            <a:off x="360000" y="1407600"/>
            <a:ext cx="8424000" cy="30630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Il faudra d’abord </a:t>
            </a:r>
            <a:r>
              <a:rPr b="1" lang="en-GB" sz="1400">
                <a:solidFill>
                  <a:schemeClr val="dk1"/>
                </a:solidFill>
                <a:latin typeface="Libre Baskerville"/>
                <a:ea typeface="Libre Baskerville"/>
                <a:cs typeface="Libre Baskerville"/>
                <a:sym typeface="Libre Baskerville"/>
              </a:rPr>
              <a:t>choisir la méthode</a:t>
            </a:r>
            <a:r>
              <a:rPr lang="en-GB" sz="1400">
                <a:solidFill>
                  <a:schemeClr val="dk1"/>
                </a:solidFill>
                <a:latin typeface="Libre Baskerville"/>
                <a:ea typeface="Libre Baskerville"/>
                <a:cs typeface="Libre Baskerville"/>
                <a:sym typeface="Libre Baskerville"/>
              </a:rPr>
              <a:t> qui sera utilisée pour faire correspondre mentors et mentorées : un </a:t>
            </a:r>
            <a:r>
              <a:rPr b="1" lang="en-GB" sz="1400">
                <a:solidFill>
                  <a:schemeClr val="dk1"/>
                </a:solidFill>
                <a:latin typeface="Libre Baskerville"/>
                <a:ea typeface="Libre Baskerville"/>
                <a:cs typeface="Libre Baskerville"/>
                <a:sym typeface="Libre Baskerville"/>
              </a:rPr>
              <a:t>algorithme de correspondance </a:t>
            </a:r>
            <a:r>
              <a:rPr b="1" i="1" lang="en-GB" sz="1400">
                <a:solidFill>
                  <a:schemeClr val="dk1"/>
                </a:solidFill>
                <a:latin typeface="Libre Baskerville"/>
                <a:ea typeface="Libre Baskerville"/>
                <a:cs typeface="Libre Baskerville"/>
                <a:sym typeface="Libre Baskerville"/>
              </a:rPr>
              <a:t>(matching algorithm)</a:t>
            </a:r>
            <a:r>
              <a:rPr lang="en-GB" sz="1400">
                <a:solidFill>
                  <a:schemeClr val="dk1"/>
                </a:solidFill>
                <a:latin typeface="Libre Baskerville"/>
                <a:ea typeface="Libre Baskerville"/>
                <a:cs typeface="Libre Baskerville"/>
                <a:sym typeface="Libre Baskerville"/>
              </a:rPr>
              <a:t> ou des </a:t>
            </a:r>
            <a:r>
              <a:rPr b="1" lang="en-GB" sz="1400">
                <a:solidFill>
                  <a:schemeClr val="dk1"/>
                </a:solidFill>
                <a:latin typeface="Libre Baskerville"/>
                <a:ea typeface="Libre Baskerville"/>
                <a:cs typeface="Libre Baskerville"/>
                <a:sym typeface="Libre Baskerville"/>
              </a:rPr>
              <a:t>choix</a:t>
            </a:r>
            <a:r>
              <a:rPr lang="en-GB" sz="1400">
                <a:solidFill>
                  <a:schemeClr val="dk1"/>
                </a:solidFill>
                <a:latin typeface="Libre Baskerville"/>
                <a:ea typeface="Libre Baskerville"/>
                <a:cs typeface="Libre Baskerville"/>
                <a:sym typeface="Libre Baskerville"/>
              </a:rPr>
              <a:t> </a:t>
            </a:r>
            <a:r>
              <a:rPr b="1" lang="en-GB" sz="1400">
                <a:solidFill>
                  <a:schemeClr val="dk1"/>
                </a:solidFill>
                <a:latin typeface="Libre Baskerville"/>
                <a:ea typeface="Libre Baskerville"/>
                <a:cs typeface="Libre Baskerville"/>
                <a:sym typeface="Libre Baskerville"/>
              </a:rPr>
              <a:t>uni- ou </a:t>
            </a:r>
            <a:r>
              <a:rPr b="1" lang="en-GB" sz="1400">
                <a:solidFill>
                  <a:schemeClr val="dk1"/>
                </a:solidFill>
                <a:latin typeface="Libre Baskerville"/>
                <a:ea typeface="Libre Baskerville"/>
                <a:cs typeface="Libre Baskerville"/>
                <a:sym typeface="Libre Baskerville"/>
              </a:rPr>
              <a:t>bidirectionnels </a:t>
            </a:r>
            <a:r>
              <a:rPr lang="en-GB" sz="1400">
                <a:solidFill>
                  <a:schemeClr val="dk1"/>
                </a:solidFill>
                <a:latin typeface="Libre Baskerville"/>
                <a:ea typeface="Libre Baskerville"/>
                <a:cs typeface="Libre Baskerville"/>
                <a:sym typeface="Libre Baskerville"/>
              </a:rPr>
              <a:t>de la part des participants. </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317500" lvl="0" marL="457200" rtl="0" algn="l">
              <a:lnSpc>
                <a:spcPct val="100000"/>
              </a:lnSpc>
              <a:spcBef>
                <a:spcPts val="12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Ensuite</a:t>
            </a:r>
            <a:r>
              <a:rPr b="1" lang="en-GB" sz="1400">
                <a:solidFill>
                  <a:schemeClr val="dk1"/>
                </a:solidFill>
                <a:latin typeface="Libre Baskerville"/>
                <a:ea typeface="Libre Baskerville"/>
                <a:cs typeface="Libre Baskerville"/>
                <a:sym typeface="Libre Baskerville"/>
              </a:rPr>
              <a:t>,</a:t>
            </a:r>
            <a:r>
              <a:rPr lang="en-GB" sz="1400">
                <a:solidFill>
                  <a:schemeClr val="dk1"/>
                </a:solidFill>
                <a:latin typeface="Libre Baskerville"/>
                <a:ea typeface="Libre Baskerville"/>
                <a:cs typeface="Libre Baskerville"/>
                <a:sym typeface="Libre Baskerville"/>
              </a:rPr>
              <a:t> il faudra</a:t>
            </a:r>
            <a:r>
              <a:rPr b="1" lang="en-GB" sz="1400">
                <a:solidFill>
                  <a:schemeClr val="dk1"/>
                </a:solidFill>
                <a:latin typeface="Libre Baskerville"/>
                <a:ea typeface="Libre Baskerville"/>
                <a:cs typeface="Libre Baskerville"/>
                <a:sym typeface="Libre Baskerville"/>
              </a:rPr>
              <a:t> communiquer </a:t>
            </a:r>
            <a:r>
              <a:rPr lang="en-GB" sz="1400">
                <a:solidFill>
                  <a:schemeClr val="dk1"/>
                </a:solidFill>
                <a:latin typeface="Libre Baskerville"/>
                <a:ea typeface="Libre Baskerville"/>
                <a:cs typeface="Libre Baskerville"/>
                <a:sym typeface="Libre Baskerville"/>
              </a:rPr>
              <a:t>la manière dont sera faite la correspondance (le </a:t>
            </a:r>
            <a:r>
              <a:rPr i="1" lang="en-GB" sz="1400">
                <a:solidFill>
                  <a:schemeClr val="dk1"/>
                </a:solidFill>
                <a:latin typeface="Libre Baskerville"/>
                <a:ea typeface="Libre Baskerville"/>
                <a:cs typeface="Libre Baskerville"/>
                <a:sym typeface="Libre Baskerville"/>
              </a:rPr>
              <a:t>match</a:t>
            </a:r>
            <a:r>
              <a:rPr lang="en-GB" sz="1400">
                <a:solidFill>
                  <a:schemeClr val="dk1"/>
                </a:solidFill>
                <a:latin typeface="Libre Baskerville"/>
                <a:ea typeface="Libre Baskerville"/>
                <a:cs typeface="Libre Baskerville"/>
                <a:sym typeface="Libre Baskerville"/>
              </a:rPr>
              <a:t>) et expliquer aux participants que le </a:t>
            </a:r>
            <a:r>
              <a:rPr i="1" lang="en-GB" sz="1400">
                <a:solidFill>
                  <a:schemeClr val="dk1"/>
                </a:solidFill>
                <a:latin typeface="Libre Baskerville"/>
                <a:ea typeface="Libre Baskerville"/>
                <a:cs typeface="Libre Baskerville"/>
                <a:sym typeface="Libre Baskerville"/>
              </a:rPr>
              <a:t>match</a:t>
            </a:r>
            <a:r>
              <a:rPr lang="en-GB" sz="1400">
                <a:solidFill>
                  <a:schemeClr val="dk1"/>
                </a:solidFill>
                <a:latin typeface="Libre Baskerville"/>
                <a:ea typeface="Libre Baskerville"/>
                <a:cs typeface="Libre Baskerville"/>
                <a:sym typeface="Libre Baskerville"/>
              </a:rPr>
              <a:t> pourrait ne pas sembler parfait pour tout le monde, mais qu’ils bénéficieront quand-même du mentorat.</a:t>
            </a:r>
            <a:r>
              <a:rPr b="1" lang="en-GB" sz="1400">
                <a:solidFill>
                  <a:schemeClr val="dk1"/>
                </a:solidFill>
                <a:latin typeface="Libre Baskerville"/>
                <a:ea typeface="Libre Baskerville"/>
                <a:cs typeface="Libre Baskerville"/>
                <a:sym typeface="Libre Baskerville"/>
              </a:rPr>
              <a:t> </a:t>
            </a:r>
            <a:r>
              <a:rPr lang="en-GB" sz="1400">
                <a:solidFill>
                  <a:schemeClr val="dk1"/>
                </a:solidFill>
                <a:latin typeface="Libre Baskerville"/>
                <a:ea typeface="Libre Baskerville"/>
                <a:cs typeface="Libre Baskerville"/>
                <a:sym typeface="Libre Baskerville"/>
              </a:rPr>
              <a:t> </a:t>
            </a:r>
            <a:r>
              <a:rPr b="1"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317500" lvl="0" marL="457200" rtl="0" algn="l">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Dans le cas où vous voudriez faire le </a:t>
            </a:r>
            <a:r>
              <a:rPr i="1" lang="en-GB" sz="1400">
                <a:solidFill>
                  <a:schemeClr val="dk1"/>
                </a:solidFill>
                <a:latin typeface="Libre Baskerville"/>
                <a:ea typeface="Libre Baskerville"/>
                <a:cs typeface="Libre Baskerville"/>
                <a:sym typeface="Libre Baskerville"/>
              </a:rPr>
              <a:t>match</a:t>
            </a:r>
            <a:r>
              <a:rPr lang="en-GB" sz="1400">
                <a:solidFill>
                  <a:schemeClr val="dk1"/>
                </a:solidFill>
                <a:latin typeface="Libre Baskerville"/>
                <a:ea typeface="Libre Baskerville"/>
                <a:cs typeface="Libre Baskerville"/>
                <a:sym typeface="Libre Baskerville"/>
              </a:rPr>
              <a:t> vous-même, vous pouvez </a:t>
            </a:r>
            <a:r>
              <a:rPr b="1" lang="en-GB" sz="1400">
                <a:solidFill>
                  <a:schemeClr val="dk1"/>
                </a:solidFill>
                <a:latin typeface="Libre Baskerville"/>
                <a:ea typeface="Libre Baskerville"/>
                <a:cs typeface="Libre Baskerville"/>
                <a:sym typeface="Libre Baskerville"/>
              </a:rPr>
              <a:t>collecter de l’information des mentors </a:t>
            </a:r>
            <a:r>
              <a:rPr b="1" i="1" lang="en-GB" sz="1400">
                <a:solidFill>
                  <a:schemeClr val="dk1"/>
                </a:solidFill>
                <a:latin typeface="Libre Baskerville"/>
                <a:ea typeface="Libre Baskerville"/>
                <a:cs typeface="Libre Baskerville"/>
                <a:sym typeface="Libre Baskerville"/>
              </a:rPr>
              <a:t>et</a:t>
            </a:r>
            <a:r>
              <a:rPr b="1" lang="en-GB" sz="1400">
                <a:solidFill>
                  <a:schemeClr val="dk1"/>
                </a:solidFill>
                <a:latin typeface="Libre Baskerville"/>
                <a:ea typeface="Libre Baskerville"/>
                <a:cs typeface="Libre Baskerville"/>
                <a:sym typeface="Libre Baskerville"/>
              </a:rPr>
              <a:t> des mentorées</a:t>
            </a:r>
            <a:r>
              <a:rPr lang="en-GB" sz="1400">
                <a:solidFill>
                  <a:schemeClr val="dk1"/>
                </a:solidFill>
                <a:latin typeface="Libre Baskerville"/>
                <a:ea typeface="Libre Baskerville"/>
                <a:cs typeface="Libre Baskerville"/>
                <a:sym typeface="Libre Baskerville"/>
              </a:rPr>
              <a:t>, par exemple</a:t>
            </a:r>
            <a:r>
              <a:rPr b="1" lang="en-GB" sz="1400">
                <a:solidFill>
                  <a:schemeClr val="dk1"/>
                </a:solidFill>
                <a:latin typeface="Libre Baskerville"/>
                <a:ea typeface="Libre Baskerville"/>
                <a:cs typeface="Libre Baskerville"/>
                <a:sym typeface="Libre Baskerville"/>
              </a:rPr>
              <a:t> </a:t>
            </a:r>
            <a:r>
              <a:rPr lang="en-GB" sz="1400">
                <a:solidFill>
                  <a:schemeClr val="dk1"/>
                </a:solidFill>
                <a:latin typeface="Libre Baskerville"/>
                <a:ea typeface="Libre Baskerville"/>
                <a:cs typeface="Libre Baskerville"/>
                <a:sym typeface="Libre Baskerville"/>
              </a:rPr>
              <a:t>leur </a:t>
            </a:r>
            <a:r>
              <a:rPr b="1" lang="en-GB" sz="1400">
                <a:solidFill>
                  <a:schemeClr val="dk1"/>
                </a:solidFill>
                <a:latin typeface="Libre Baskerville"/>
                <a:ea typeface="Libre Baskerville"/>
                <a:cs typeface="Libre Baskerville"/>
                <a:sym typeface="Libre Baskerville"/>
              </a:rPr>
              <a:t>genre</a:t>
            </a:r>
            <a:r>
              <a:rPr lang="en-GB" sz="1400">
                <a:solidFill>
                  <a:schemeClr val="dk1"/>
                </a:solidFill>
                <a:latin typeface="Libre Baskerville"/>
                <a:ea typeface="Libre Baskerville"/>
                <a:cs typeface="Libre Baskerville"/>
                <a:sym typeface="Libre Baskerville"/>
              </a:rPr>
              <a:t>, leur </a:t>
            </a:r>
            <a:r>
              <a:rPr b="1" lang="en-GB" sz="1400">
                <a:solidFill>
                  <a:schemeClr val="dk1"/>
                </a:solidFill>
                <a:latin typeface="Libre Baskerville"/>
                <a:ea typeface="Libre Baskerville"/>
                <a:cs typeface="Libre Baskerville"/>
                <a:sym typeface="Libre Baskerville"/>
              </a:rPr>
              <a:t>domaine d’intérêt</a:t>
            </a:r>
            <a:r>
              <a:rPr lang="en-GB" sz="1400">
                <a:solidFill>
                  <a:schemeClr val="dk1"/>
                </a:solidFill>
                <a:latin typeface="Libre Baskerville"/>
                <a:ea typeface="Libre Baskerville"/>
                <a:cs typeface="Libre Baskerville"/>
                <a:sym typeface="Libre Baskerville"/>
              </a:rPr>
              <a:t>, leur </a:t>
            </a:r>
            <a:r>
              <a:rPr b="1" lang="en-GB" sz="1400">
                <a:solidFill>
                  <a:schemeClr val="dk1"/>
                </a:solidFill>
                <a:latin typeface="Libre Baskerville"/>
                <a:ea typeface="Libre Baskerville"/>
                <a:cs typeface="Libre Baskerville"/>
                <a:sym typeface="Libre Baskerville"/>
              </a:rPr>
              <a:t>expérience</a:t>
            </a:r>
            <a:r>
              <a:rPr lang="en-GB" sz="1400">
                <a:solidFill>
                  <a:schemeClr val="dk1"/>
                </a:solidFill>
                <a:latin typeface="Libre Baskerville"/>
                <a:ea typeface="Libre Baskerville"/>
                <a:cs typeface="Libre Baskerville"/>
                <a:sym typeface="Libre Baskerville"/>
              </a:rPr>
              <a:t>, leur </a:t>
            </a:r>
            <a:r>
              <a:rPr b="1" lang="en-GB" sz="1400">
                <a:solidFill>
                  <a:schemeClr val="dk1"/>
                </a:solidFill>
                <a:latin typeface="Libre Baskerville"/>
                <a:ea typeface="Libre Baskerville"/>
                <a:cs typeface="Libre Baskerville"/>
                <a:sym typeface="Libre Baskerville"/>
              </a:rPr>
              <a:t>localisation</a:t>
            </a:r>
            <a:r>
              <a:rPr lang="en-GB" sz="1400">
                <a:solidFill>
                  <a:schemeClr val="dk1"/>
                </a:solidFill>
                <a:latin typeface="Libre Baskerville"/>
                <a:ea typeface="Libre Baskerville"/>
                <a:cs typeface="Libre Baskerville"/>
                <a:sym typeface="Libre Baskerville"/>
              </a:rPr>
              <a:t>, ou leur </a:t>
            </a:r>
            <a:r>
              <a:rPr b="1" lang="en-GB" sz="1400">
                <a:solidFill>
                  <a:schemeClr val="dk1"/>
                </a:solidFill>
                <a:latin typeface="Libre Baskerville"/>
                <a:ea typeface="Libre Baskerville"/>
                <a:cs typeface="Libre Baskerville"/>
                <a:sym typeface="Libre Baskerville"/>
              </a:rPr>
              <a:t>motivation</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317500" lvl="0" marL="457200" rtl="0" algn="l">
              <a:lnSpc>
                <a:spcPct val="100000"/>
              </a:lnSpc>
              <a:spcBef>
                <a:spcPts val="1000"/>
              </a:spcBef>
              <a:spcAft>
                <a:spcPts val="12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Si vous préférez laisser le choix aux participants, </a:t>
            </a:r>
            <a:r>
              <a:rPr b="1" lang="en-GB" sz="1400">
                <a:solidFill>
                  <a:schemeClr val="dk1"/>
                </a:solidFill>
                <a:latin typeface="Libre Baskerville"/>
                <a:ea typeface="Libre Baskerville"/>
                <a:cs typeface="Libre Baskerville"/>
                <a:sym typeface="Libre Baskerville"/>
              </a:rPr>
              <a:t>vous pouvez leur laisser choisir</a:t>
            </a:r>
            <a:r>
              <a:rPr lang="en-GB" sz="1400">
                <a:solidFill>
                  <a:schemeClr val="dk1"/>
                </a:solidFill>
                <a:latin typeface="Libre Baskerville"/>
                <a:ea typeface="Libre Baskerville"/>
                <a:cs typeface="Libre Baskerville"/>
                <a:sym typeface="Libre Baskerville"/>
              </a:rPr>
              <a:t>, mais vous devez quand-même collecter les informations pertinentes des participants. </a:t>
            </a:r>
            <a:endParaRPr sz="1400">
              <a:solidFill>
                <a:schemeClr val="dk1"/>
              </a:solidFill>
              <a:latin typeface="Libre Baskerville"/>
              <a:ea typeface="Libre Baskerville"/>
              <a:cs typeface="Libre Baskerville"/>
              <a:sym typeface="Libre Baskerville"/>
            </a:endParaRPr>
          </a:p>
        </p:txBody>
      </p:sp>
      <p:sp>
        <p:nvSpPr>
          <p:cNvPr id="282" name="Google Shape;282;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83" name="Google Shape;283;p43"/>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4"/>
          <p:cNvSpPr/>
          <p:nvPr/>
        </p:nvSpPr>
        <p:spPr>
          <a:xfrm>
            <a:off x="198600" y="90150"/>
            <a:ext cx="8746800" cy="4963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44"/>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Pourquoi est-ce important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290" name="Google Shape;290;p44"/>
          <p:cNvSpPr txBox="1"/>
          <p:nvPr>
            <p:ph idx="1" type="body"/>
          </p:nvPr>
        </p:nvSpPr>
        <p:spPr>
          <a:xfrm>
            <a:off x="543600" y="1407600"/>
            <a:ext cx="8056800" cy="3623700"/>
          </a:xfrm>
          <a:prstGeom prst="rect">
            <a:avLst/>
          </a:prstGeom>
        </p:spPr>
        <p:txBody>
          <a:bodyPr anchorCtr="0" anchor="t" bIns="91425" lIns="91425" spcFirstLastPara="1" rIns="91425" wrap="square" tIns="91425">
            <a:normAutofit/>
          </a:bodyPr>
          <a:lstStyle/>
          <a:p>
            <a:pPr indent="0" lvl="0" marL="0" rtl="0" algn="just">
              <a:lnSpc>
                <a:spcPct val="95000"/>
              </a:lnSpc>
              <a:spcBef>
                <a:spcPts val="0"/>
              </a:spcBef>
              <a:spcAft>
                <a:spcPts val="0"/>
              </a:spcAft>
              <a:buNone/>
            </a:pPr>
            <a:r>
              <a:rPr lang="en-GB" sz="1400">
                <a:solidFill>
                  <a:schemeClr val="dk1"/>
                </a:solidFill>
                <a:latin typeface="Libre Baskerville"/>
                <a:ea typeface="Libre Baskerville"/>
                <a:cs typeface="Libre Baskerville"/>
                <a:sym typeface="Libre Baskerville"/>
              </a:rPr>
              <a:t>Les personnes avec qui les mentorées se retrouveront aura un impact considérable sur la manière dont elles vivront l’expérience de mentorat en général – c’est aussi vrai pour les mentors.</a:t>
            </a:r>
            <a:r>
              <a:rPr b="1" lang="en-GB" sz="1400">
                <a:solidFill>
                  <a:schemeClr val="dk1"/>
                </a:solidFill>
                <a:latin typeface="Libre Baskerville"/>
                <a:ea typeface="Libre Baskerville"/>
                <a:cs typeface="Libre Baskerville"/>
                <a:sym typeface="Libre Baskerville"/>
              </a:rPr>
              <a:t> Le </a:t>
            </a:r>
            <a:r>
              <a:rPr b="1" i="1" lang="en-GB" sz="1400">
                <a:solidFill>
                  <a:schemeClr val="dk1"/>
                </a:solidFill>
                <a:latin typeface="Libre Baskerville"/>
                <a:ea typeface="Libre Baskerville"/>
                <a:cs typeface="Libre Baskerville"/>
                <a:sym typeface="Libre Baskerville"/>
              </a:rPr>
              <a:t>match</a:t>
            </a:r>
            <a:r>
              <a:rPr b="1" lang="en-GB" sz="1400">
                <a:solidFill>
                  <a:schemeClr val="dk1"/>
                </a:solidFill>
                <a:latin typeface="Libre Baskerville"/>
                <a:ea typeface="Libre Baskerville"/>
                <a:cs typeface="Libre Baskerville"/>
                <a:sym typeface="Libre Baskerville"/>
              </a:rPr>
              <a:t> est donc un aspect central </a:t>
            </a:r>
            <a:r>
              <a:rPr lang="en-GB" sz="1400">
                <a:solidFill>
                  <a:schemeClr val="dk1"/>
                </a:solidFill>
                <a:latin typeface="Libre Baskerville"/>
                <a:ea typeface="Libre Baskerville"/>
                <a:cs typeface="Libre Baskerville"/>
                <a:sym typeface="Libre Baskerville"/>
              </a:rPr>
              <a:t>d’un programme de mentorat. </a:t>
            </a:r>
            <a:endParaRPr sz="1400">
              <a:solidFill>
                <a:schemeClr val="dk1"/>
              </a:solidFill>
              <a:latin typeface="Libre Baskerville"/>
              <a:ea typeface="Libre Baskerville"/>
              <a:cs typeface="Libre Baskerville"/>
              <a:sym typeface="Libre Baskerville"/>
            </a:endParaRPr>
          </a:p>
          <a:p>
            <a:pPr indent="0" lvl="0" marL="0" rtl="0" algn="just">
              <a:lnSpc>
                <a:spcPct val="9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Certaines personnes seront </a:t>
            </a:r>
            <a:r>
              <a:rPr b="1" lang="en-GB" sz="1400">
                <a:solidFill>
                  <a:schemeClr val="dk1"/>
                </a:solidFill>
                <a:latin typeface="Libre Baskerville"/>
                <a:ea typeface="Libre Baskerville"/>
                <a:cs typeface="Libre Baskerville"/>
                <a:sym typeface="Libre Baskerville"/>
              </a:rPr>
              <a:t>moins satisfaites</a:t>
            </a:r>
            <a:r>
              <a:rPr lang="en-GB" sz="1400">
                <a:solidFill>
                  <a:schemeClr val="dk1"/>
                </a:solidFill>
                <a:latin typeface="Libre Baskerville"/>
                <a:ea typeface="Libre Baskerville"/>
                <a:cs typeface="Libre Baskerville"/>
                <a:sym typeface="Libre Baskerville"/>
              </a:rPr>
              <a:t> avec leur </a:t>
            </a:r>
            <a:r>
              <a:rPr i="1" lang="en-GB" sz="1400">
                <a:solidFill>
                  <a:schemeClr val="dk1"/>
                </a:solidFill>
                <a:latin typeface="Libre Baskerville"/>
                <a:ea typeface="Libre Baskerville"/>
                <a:cs typeface="Libre Baskerville"/>
                <a:sym typeface="Libre Baskerville"/>
              </a:rPr>
              <a:t>match</a:t>
            </a:r>
            <a:r>
              <a:rPr lang="en-GB" sz="1400">
                <a:solidFill>
                  <a:schemeClr val="dk1"/>
                </a:solidFill>
                <a:latin typeface="Libre Baskerville"/>
                <a:ea typeface="Libre Baskerville"/>
                <a:cs typeface="Libre Baskerville"/>
                <a:sym typeface="Libre Baskerville"/>
              </a:rPr>
              <a:t>, et certaines le seront plus, peu importe la méthode utilisée. </a:t>
            </a:r>
            <a:endParaRPr sz="1400">
              <a:solidFill>
                <a:schemeClr val="dk1"/>
              </a:solidFill>
              <a:latin typeface="Libre Baskerville"/>
              <a:ea typeface="Libre Baskerville"/>
              <a:cs typeface="Libre Baskerville"/>
              <a:sym typeface="Libre Baskerville"/>
            </a:endParaRPr>
          </a:p>
          <a:p>
            <a:pPr indent="0" lvl="0" marL="0" rtl="0" algn="just">
              <a:lnSpc>
                <a:spcPct val="9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Il est donc important de </a:t>
            </a:r>
            <a:r>
              <a:rPr b="1" lang="en-GB" sz="1400">
                <a:solidFill>
                  <a:schemeClr val="dk1"/>
                </a:solidFill>
                <a:latin typeface="Libre Baskerville"/>
                <a:ea typeface="Libre Baskerville"/>
                <a:cs typeface="Libre Baskerville"/>
                <a:sym typeface="Libre Baskerville"/>
              </a:rPr>
              <a:t>bien entra</a:t>
            </a:r>
            <a:r>
              <a:rPr b="1" lang="en-GB" sz="1400">
                <a:solidFill>
                  <a:schemeClr val="dk1"/>
                </a:solidFill>
                <a:latin typeface="Libre Baskerville"/>
                <a:ea typeface="Libre Baskerville"/>
                <a:cs typeface="Libre Baskerville"/>
                <a:sym typeface="Libre Baskerville"/>
              </a:rPr>
              <a:t>îner les mentors</a:t>
            </a:r>
            <a:r>
              <a:rPr lang="en-GB" sz="1400">
                <a:solidFill>
                  <a:schemeClr val="dk1"/>
                </a:solidFill>
                <a:latin typeface="Libre Baskerville"/>
                <a:ea typeface="Libre Baskerville"/>
                <a:cs typeface="Libre Baskerville"/>
                <a:sym typeface="Libre Baskerville"/>
              </a:rPr>
              <a:t> pour qu’ils puissent gérer différentes situations liées au mentorat, parce qu’après cela, trouver le </a:t>
            </a:r>
            <a:r>
              <a:rPr i="1" lang="en-GB" sz="1400">
                <a:solidFill>
                  <a:schemeClr val="dk1"/>
                </a:solidFill>
                <a:latin typeface="Libre Baskerville"/>
                <a:ea typeface="Libre Baskerville"/>
                <a:cs typeface="Libre Baskerville"/>
                <a:sym typeface="Libre Baskerville"/>
              </a:rPr>
              <a:t>match</a:t>
            </a:r>
            <a:r>
              <a:rPr lang="en-GB" sz="1400">
                <a:solidFill>
                  <a:schemeClr val="dk1"/>
                </a:solidFill>
                <a:latin typeface="Libre Baskerville"/>
                <a:ea typeface="Libre Baskerville"/>
                <a:cs typeface="Libre Baskerville"/>
                <a:sym typeface="Libre Baskerville"/>
              </a:rPr>
              <a:t> parfait aura moins d’importance. Il est aussi essentiel de </a:t>
            </a:r>
            <a:r>
              <a:rPr b="1" lang="en-GB" sz="1400">
                <a:solidFill>
                  <a:schemeClr val="dk1"/>
                </a:solidFill>
                <a:latin typeface="Libre Baskerville"/>
                <a:ea typeface="Libre Baskerville"/>
                <a:cs typeface="Libre Baskerville"/>
                <a:sym typeface="Libre Baskerville"/>
              </a:rPr>
              <a:t>bien communiquer aux mentorées</a:t>
            </a:r>
            <a:r>
              <a:rPr lang="en-GB" sz="1400">
                <a:solidFill>
                  <a:schemeClr val="dk1"/>
                </a:solidFill>
                <a:latin typeface="Libre Baskerville"/>
                <a:ea typeface="Libre Baskerville"/>
                <a:cs typeface="Libre Baskerville"/>
                <a:sym typeface="Libre Baskerville"/>
              </a:rPr>
              <a:t> que le mentorat n’est pas une supervision et qu’elles bénéficieront de discussions avec des personnes avec plus d’expérience, quoi qu’il arrive. </a:t>
            </a:r>
            <a:endParaRPr sz="1400">
              <a:solidFill>
                <a:schemeClr val="dk1"/>
              </a:solidFill>
              <a:latin typeface="Libre Baskerville"/>
              <a:ea typeface="Libre Baskerville"/>
              <a:cs typeface="Libre Baskerville"/>
              <a:sym typeface="Libre Baskerville"/>
            </a:endParaRPr>
          </a:p>
          <a:p>
            <a:pPr indent="0" lvl="0" marL="0" rtl="0" algn="just">
              <a:lnSpc>
                <a:spcPct val="9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Il vaut mieux qu’il y ait </a:t>
            </a:r>
            <a:r>
              <a:rPr b="1" lang="en-GB" sz="1400">
                <a:solidFill>
                  <a:schemeClr val="dk1"/>
                </a:solidFill>
                <a:latin typeface="Libre Baskerville"/>
                <a:ea typeface="Libre Baskerville"/>
                <a:cs typeface="Libre Baskerville"/>
                <a:sym typeface="Libre Baskerville"/>
              </a:rPr>
              <a:t>plusieurs itérations</a:t>
            </a:r>
            <a:r>
              <a:rPr lang="en-GB" sz="1400">
                <a:solidFill>
                  <a:schemeClr val="dk1"/>
                </a:solidFill>
                <a:latin typeface="Libre Baskerville"/>
                <a:ea typeface="Libre Baskerville"/>
                <a:cs typeface="Libre Baskerville"/>
                <a:sym typeface="Libre Baskerville"/>
              </a:rPr>
              <a:t> du programme pour </a:t>
            </a:r>
            <a:r>
              <a:rPr b="1" lang="en-GB" sz="1400">
                <a:solidFill>
                  <a:schemeClr val="dk1"/>
                </a:solidFill>
                <a:latin typeface="Libre Baskerville"/>
                <a:ea typeface="Libre Baskerville"/>
                <a:cs typeface="Libre Baskerville"/>
                <a:sym typeface="Libre Baskerville"/>
              </a:rPr>
              <a:t>apprendre des différents retours</a:t>
            </a:r>
            <a:r>
              <a:rPr lang="en-GB" sz="1400">
                <a:solidFill>
                  <a:schemeClr val="dk1"/>
                </a:solidFill>
                <a:latin typeface="Libre Baskerville"/>
                <a:ea typeface="Libre Baskerville"/>
                <a:cs typeface="Libre Baskerville"/>
                <a:sym typeface="Libre Baskerville"/>
              </a:rPr>
              <a:t> </a:t>
            </a:r>
            <a:r>
              <a:rPr b="1" lang="en-GB" sz="1400">
                <a:solidFill>
                  <a:schemeClr val="dk1"/>
                </a:solidFill>
                <a:latin typeface="Libre Baskerville"/>
                <a:ea typeface="Libre Baskerville"/>
                <a:cs typeface="Libre Baskerville"/>
                <a:sym typeface="Libre Baskerville"/>
              </a:rPr>
              <a:t>sur comment faire correspondre mentors et mentorées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291" name="Google Shape;29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idx="1" type="body"/>
          </p:nvPr>
        </p:nvSpPr>
        <p:spPr>
          <a:xfrm>
            <a:off x="279075" y="409825"/>
            <a:ext cx="4785900" cy="473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708">
                <a:solidFill>
                  <a:schemeClr val="dk1"/>
                </a:solidFill>
                <a:latin typeface="Libre Baskerville"/>
                <a:ea typeface="Libre Baskerville"/>
                <a:cs typeface="Libre Baskerville"/>
                <a:sym typeface="Libre Baskerville"/>
              </a:rPr>
              <a:t>“Avoir un bon mentor t</a:t>
            </a:r>
            <a:r>
              <a:rPr lang="en-GB" sz="2708">
                <a:solidFill>
                  <a:schemeClr val="dk1"/>
                </a:solidFill>
                <a:latin typeface="Libre Baskerville"/>
                <a:ea typeface="Libre Baskerville"/>
                <a:cs typeface="Libre Baskerville"/>
                <a:sym typeface="Libre Baskerville"/>
              </a:rPr>
              <a:t>ôt dans sa carrière peut faire la différence entre le succès et l’échec dans n’importe quel domaine</a:t>
            </a:r>
            <a:r>
              <a:rPr lang="en-GB" sz="2708">
                <a:solidFill>
                  <a:schemeClr val="dk1"/>
                </a:solidFill>
                <a:latin typeface="Libre Baskerville"/>
                <a:ea typeface="Libre Baskerville"/>
                <a:cs typeface="Libre Baskerville"/>
                <a:sym typeface="Libre Baskerville"/>
              </a:rPr>
              <a:t>.”</a:t>
            </a:r>
            <a:endParaRPr sz="2708">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t/>
            </a:r>
            <a:endParaRPr sz="2708">
              <a:latin typeface="Libre Baskerville"/>
              <a:ea typeface="Libre Baskerville"/>
              <a:cs typeface="Libre Baskerville"/>
              <a:sym typeface="Libre Baskerville"/>
            </a:endParaRPr>
          </a:p>
          <a:p>
            <a:pPr indent="0" lvl="0" marL="0" rtl="0" algn="l">
              <a:spcBef>
                <a:spcPts val="1200"/>
              </a:spcBef>
              <a:spcAft>
                <a:spcPts val="0"/>
              </a:spcAft>
              <a:buNone/>
            </a:pPr>
            <a:r>
              <a:t/>
            </a:r>
            <a:endParaRPr sz="2708">
              <a:latin typeface="Libre Baskerville"/>
              <a:ea typeface="Libre Baskerville"/>
              <a:cs typeface="Libre Baskerville"/>
              <a:sym typeface="Libre Baskerville"/>
            </a:endParaRPr>
          </a:p>
          <a:p>
            <a:pPr indent="0" lvl="0" marL="0" rtl="0" algn="l">
              <a:spcBef>
                <a:spcPts val="1200"/>
              </a:spcBef>
              <a:spcAft>
                <a:spcPts val="1200"/>
              </a:spcAft>
              <a:buNone/>
            </a:pPr>
            <a:r>
              <a:rPr lang="en-GB" sz="1500">
                <a:solidFill>
                  <a:schemeClr val="dk1"/>
                </a:solidFill>
                <a:latin typeface="Libre Baskerville"/>
                <a:ea typeface="Libre Baskerville"/>
                <a:cs typeface="Libre Baskerville"/>
                <a:sym typeface="Libre Baskerville"/>
              </a:rPr>
              <a:t>Nature 447, 791-797 (14 June 2007) | doi:10.1038/447791a; Published online 13 June 2007</a:t>
            </a:r>
            <a:endParaRPr sz="1500">
              <a:solidFill>
                <a:schemeClr val="dk1"/>
              </a:solidFill>
              <a:latin typeface="Libre Baskerville"/>
              <a:ea typeface="Libre Baskerville"/>
              <a:cs typeface="Libre Baskerville"/>
              <a:sym typeface="Libre Baskerville"/>
            </a:endParaRPr>
          </a:p>
        </p:txBody>
      </p:sp>
      <p:pic>
        <p:nvPicPr>
          <p:cNvPr id="160" name="Google Shape;160;p27"/>
          <p:cNvPicPr preferRelativeResize="0"/>
          <p:nvPr/>
        </p:nvPicPr>
        <p:blipFill>
          <a:blip r:embed="rId3">
            <a:alphaModFix/>
          </a:blip>
          <a:stretch>
            <a:fillRect/>
          </a:stretch>
        </p:blipFill>
        <p:spPr>
          <a:xfrm>
            <a:off x="5202325" y="1197175"/>
            <a:ext cx="3830525" cy="3870125"/>
          </a:xfrm>
          <a:prstGeom prst="rect">
            <a:avLst/>
          </a:prstGeom>
          <a:noFill/>
          <a:ln>
            <a:noFill/>
          </a:ln>
        </p:spPr>
      </p:pic>
      <p:sp>
        <p:nvSpPr>
          <p:cNvPr id="161" name="Google Shape;161;p27"/>
          <p:cNvSpPr txBox="1"/>
          <p:nvPr>
            <p:ph idx="12" type="sldNum"/>
          </p:nvPr>
        </p:nvSpPr>
        <p:spPr>
          <a:xfrm>
            <a:off x="8595308" y="466864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62" name="Google Shape;162;p27"/>
          <p:cNvSpPr/>
          <p:nvPr/>
        </p:nvSpPr>
        <p:spPr>
          <a:xfrm>
            <a:off x="7746100" y="-4389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295" name="Shape 295"/>
        <p:cNvGrpSpPr/>
        <p:nvPr/>
      </p:nvGrpSpPr>
      <p:grpSpPr>
        <a:xfrm>
          <a:off x="0" y="0"/>
          <a:ext cx="0" cy="0"/>
          <a:chOff x="0" y="0"/>
          <a:chExt cx="0" cy="0"/>
        </a:xfrm>
      </p:grpSpPr>
      <p:sp>
        <p:nvSpPr>
          <p:cNvPr id="296" name="Google Shape;296;p45"/>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297" name="Google Shape;297;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second video of a learning video series about how to design and run a mentoring program to increase gender balance in STEM, and specifically informatics. In this video, we talk about how to match mentors and mentees.&#10;&#10;This learning video series was created within the Erasmus+ Women STEM UP project." id="298" name="Google Shape;298;p45" title="How to Design and Run a Mentoring Program? - Matching">
            <a:hlinkClick r:id="rId3"/>
          </p:cNvPr>
          <p:cNvPicPr preferRelativeResize="0"/>
          <p:nvPr/>
        </p:nvPicPr>
        <p:blipFill>
          <a:blip r:embed="rId4">
            <a:alphaModFix/>
          </a:blip>
          <a:stretch>
            <a:fillRect/>
          </a:stretch>
        </p:blipFill>
        <p:spPr>
          <a:xfrm>
            <a:off x="1806513" y="1016163"/>
            <a:ext cx="5530975" cy="3111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6"/>
          <p:cNvSpPr txBox="1"/>
          <p:nvPr>
            <p:ph type="title"/>
          </p:nvPr>
        </p:nvSpPr>
        <p:spPr>
          <a:xfrm>
            <a:off x="464375" y="200725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Pendant combien de temps et à quelle fréquence les mentors et le mentorées doivent-ils/elles se rencontrer ? </a:t>
            </a:r>
            <a:endParaRPr sz="3600">
              <a:latin typeface="Libre Baskerville"/>
              <a:ea typeface="Libre Baskerville"/>
              <a:cs typeface="Libre Baskerville"/>
              <a:sym typeface="Libre Baskerville"/>
            </a:endParaRPr>
          </a:p>
        </p:txBody>
      </p:sp>
      <p:sp>
        <p:nvSpPr>
          <p:cNvPr id="304" name="Google Shape;304;p46"/>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4</a:t>
            </a:r>
            <a:endParaRPr b="1" sz="8800">
              <a:solidFill>
                <a:schemeClr val="dk2"/>
              </a:solidFill>
            </a:endParaRPr>
          </a:p>
        </p:txBody>
      </p:sp>
      <p:sp>
        <p:nvSpPr>
          <p:cNvPr id="305" name="Google Shape;305;p4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Points à considérer</a:t>
            </a:r>
            <a:endParaRPr b="1">
              <a:latin typeface="Libre Baskerville"/>
              <a:ea typeface="Libre Baskerville"/>
              <a:cs typeface="Libre Baskerville"/>
              <a:sym typeface="Libre Baskerville"/>
            </a:endParaRPr>
          </a:p>
        </p:txBody>
      </p:sp>
      <p:sp>
        <p:nvSpPr>
          <p:cNvPr id="311" name="Google Shape;311;p47"/>
          <p:cNvSpPr txBox="1"/>
          <p:nvPr>
            <p:ph idx="1" type="body"/>
          </p:nvPr>
        </p:nvSpPr>
        <p:spPr>
          <a:xfrm>
            <a:off x="203550" y="1400400"/>
            <a:ext cx="8520600" cy="3363900"/>
          </a:xfrm>
          <a:prstGeom prst="rect">
            <a:avLst/>
          </a:prstGeom>
        </p:spPr>
        <p:txBody>
          <a:bodyPr anchorCtr="0" anchor="t" bIns="91425" lIns="91425" spcFirstLastPara="1" rIns="91425" wrap="square" tIns="91425">
            <a:normAutofit lnSpcReduction="10000"/>
          </a:bodyPr>
          <a:lstStyle/>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Au moment de lancer un programme de mentorat, vous devez définir la </a:t>
            </a:r>
            <a:r>
              <a:rPr b="1" lang="en-GB" sz="1400">
                <a:solidFill>
                  <a:schemeClr val="dk1"/>
                </a:solidFill>
                <a:latin typeface="Libre Baskerville"/>
                <a:ea typeface="Libre Baskerville"/>
                <a:cs typeface="Libre Baskerville"/>
                <a:sym typeface="Libre Baskerville"/>
              </a:rPr>
              <a:t>durée du programme de mentorat</a:t>
            </a:r>
            <a:r>
              <a:rPr lang="en-GB" sz="1400">
                <a:solidFill>
                  <a:schemeClr val="dk1"/>
                </a:solidFill>
                <a:latin typeface="Libre Baskerville"/>
                <a:ea typeface="Libre Baskerville"/>
                <a:cs typeface="Libre Baskerville"/>
                <a:sym typeface="Libre Baskerville"/>
              </a:rPr>
              <a:t>. Vous pouvez aussi définir la </a:t>
            </a:r>
            <a:r>
              <a:rPr b="1" lang="en-GB" sz="1400">
                <a:solidFill>
                  <a:schemeClr val="dk1"/>
                </a:solidFill>
                <a:latin typeface="Libre Baskerville"/>
                <a:ea typeface="Libre Baskerville"/>
                <a:cs typeface="Libre Baskerville"/>
                <a:sym typeface="Libre Baskerville"/>
              </a:rPr>
              <a:t>fréquence attendue des rendez-vous</a:t>
            </a:r>
            <a:r>
              <a:rPr lang="en-GB" sz="1400">
                <a:solidFill>
                  <a:schemeClr val="dk1"/>
                </a:solidFill>
                <a:latin typeface="Libre Baskerville"/>
                <a:ea typeface="Libre Baskerville"/>
                <a:cs typeface="Libre Baskerville"/>
                <a:sym typeface="Libre Baskerville"/>
              </a:rPr>
              <a:t>, et même la </a:t>
            </a:r>
            <a:r>
              <a:rPr b="1" lang="en-GB" sz="1400">
                <a:solidFill>
                  <a:schemeClr val="dk1"/>
                </a:solidFill>
                <a:latin typeface="Libre Baskerville"/>
                <a:ea typeface="Libre Baskerville"/>
                <a:cs typeface="Libre Baskerville"/>
                <a:sym typeface="Libre Baskerville"/>
              </a:rPr>
              <a:t>durée des rendez-vous</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Gardez à l’esprit que les </a:t>
            </a:r>
            <a:r>
              <a:rPr b="1" lang="en-GB" sz="1400">
                <a:solidFill>
                  <a:schemeClr val="dk1"/>
                </a:solidFill>
                <a:latin typeface="Libre Baskerville"/>
                <a:ea typeface="Libre Baskerville"/>
                <a:cs typeface="Libre Baskerville"/>
                <a:sym typeface="Libre Baskerville"/>
              </a:rPr>
              <a:t>programmes de mentorat à long terme</a:t>
            </a:r>
            <a:r>
              <a:rPr lang="en-GB" sz="1400">
                <a:solidFill>
                  <a:schemeClr val="dk1"/>
                </a:solidFill>
                <a:latin typeface="Libre Baskerville"/>
                <a:ea typeface="Libre Baskerville"/>
                <a:cs typeface="Libre Baskerville"/>
                <a:sym typeface="Libre Baskerville"/>
              </a:rPr>
              <a:t> sont plus efficaces car ils contribuent à instaurer la confiance et ont un impact positif prolongé dans le temps. Les programmes de mentorat peuvent durer d’</a:t>
            </a:r>
            <a:r>
              <a:rPr b="1" lang="en-GB" sz="1400">
                <a:solidFill>
                  <a:schemeClr val="dk1"/>
                </a:solidFill>
                <a:latin typeface="Libre Baskerville"/>
                <a:ea typeface="Libre Baskerville"/>
                <a:cs typeface="Libre Baskerville"/>
                <a:sym typeface="Libre Baskerville"/>
              </a:rPr>
              <a:t>un mois à plusieurs années. </a:t>
            </a:r>
            <a:r>
              <a:rPr lang="en-GB" sz="1400">
                <a:solidFill>
                  <a:schemeClr val="dk1"/>
                </a:solidFill>
                <a:latin typeface="Libre Baskerville"/>
                <a:ea typeface="Libre Baskerville"/>
                <a:cs typeface="Libre Baskerville"/>
                <a:sym typeface="Libre Baskerville"/>
              </a:rPr>
              <a:t>Souvent, c’est une question de budget. </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La </a:t>
            </a:r>
            <a:r>
              <a:rPr b="1" lang="en-GB" sz="1400">
                <a:solidFill>
                  <a:schemeClr val="dk1"/>
                </a:solidFill>
                <a:latin typeface="Libre Baskerville"/>
                <a:ea typeface="Libre Baskerville"/>
                <a:cs typeface="Libre Baskerville"/>
                <a:sym typeface="Libre Baskerville"/>
              </a:rPr>
              <a:t>fréquence des rendez-vous</a:t>
            </a:r>
            <a:r>
              <a:rPr lang="en-GB" sz="1400">
                <a:solidFill>
                  <a:schemeClr val="dk1"/>
                </a:solidFill>
                <a:latin typeface="Libre Baskerville"/>
                <a:ea typeface="Libre Baskerville"/>
                <a:cs typeface="Libre Baskerville"/>
                <a:sym typeface="Libre Baskerville"/>
              </a:rPr>
              <a:t> dépend largement de la durée du programme et de la disponibilité des participants. Assurez-vous d’être réaliste sur la participation des mentors (mais aussi des mentorées). </a:t>
            </a:r>
            <a:r>
              <a:rPr b="1" lang="en-GB" sz="1400">
                <a:solidFill>
                  <a:schemeClr val="dk1"/>
                </a:solidFill>
                <a:latin typeface="Libre Baskerville"/>
                <a:ea typeface="Libre Baskerville"/>
                <a:cs typeface="Libre Baskerville"/>
                <a:sym typeface="Libre Baskerville"/>
              </a:rPr>
              <a:t>Laissez-leur un peu de flexibilité</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10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C’est une bonne idée d’avoir des lignes directrices en ce qui concerne la </a:t>
            </a:r>
            <a:r>
              <a:rPr b="1" lang="en-GB" sz="1400">
                <a:solidFill>
                  <a:schemeClr val="dk1"/>
                </a:solidFill>
                <a:latin typeface="Libre Baskerville"/>
                <a:ea typeface="Libre Baskerville"/>
                <a:cs typeface="Libre Baskerville"/>
                <a:sym typeface="Libre Baskerville"/>
              </a:rPr>
              <a:t>durée d’une session de mentorat</a:t>
            </a:r>
            <a:r>
              <a:rPr lang="en-GB" sz="1400">
                <a:solidFill>
                  <a:schemeClr val="dk1"/>
                </a:solidFill>
                <a:latin typeface="Libre Baskerville"/>
                <a:ea typeface="Libre Baskerville"/>
                <a:cs typeface="Libre Baskerville"/>
                <a:sym typeface="Libre Baskerville"/>
              </a:rPr>
              <a:t>. Genéralement, celles-ci vont de 20 minutes à 1 heure. Vous pouvez soit définir le </a:t>
            </a:r>
            <a:r>
              <a:rPr b="1" lang="en-GB" sz="1400">
                <a:solidFill>
                  <a:schemeClr val="dk1"/>
                </a:solidFill>
                <a:latin typeface="Libre Baskerville"/>
                <a:ea typeface="Libre Baskerville"/>
                <a:cs typeface="Libre Baskerville"/>
                <a:sym typeface="Libre Baskerville"/>
              </a:rPr>
              <a:t>nombre général d’heures </a:t>
            </a:r>
            <a:r>
              <a:rPr lang="en-GB" sz="1400">
                <a:solidFill>
                  <a:schemeClr val="dk1"/>
                </a:solidFill>
                <a:latin typeface="Libre Baskerville"/>
                <a:ea typeface="Libre Baskerville"/>
                <a:cs typeface="Libre Baskerville"/>
                <a:sym typeface="Libre Baskerville"/>
              </a:rPr>
              <a:t>qu’un mentor devra passer avec sa mentorée, soit le </a:t>
            </a:r>
            <a:r>
              <a:rPr b="1" lang="en-GB" sz="1400">
                <a:solidFill>
                  <a:schemeClr val="dk1"/>
                </a:solidFill>
                <a:latin typeface="Libre Baskerville"/>
                <a:ea typeface="Libre Baskerville"/>
                <a:cs typeface="Libre Baskerville"/>
                <a:sym typeface="Libre Baskerville"/>
              </a:rPr>
              <a:t>nombre de rendez-vous</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p:txBody>
      </p:sp>
      <p:sp>
        <p:nvSpPr>
          <p:cNvPr id="312" name="Google Shape;312;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13" name="Google Shape;313;p47"/>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8"/>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48"/>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Pourquoi est-ce important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320" name="Google Shape;320;p48"/>
          <p:cNvSpPr txBox="1"/>
          <p:nvPr>
            <p:ph idx="1" type="body"/>
          </p:nvPr>
        </p:nvSpPr>
        <p:spPr>
          <a:xfrm>
            <a:off x="543600" y="1400400"/>
            <a:ext cx="8056800" cy="3416400"/>
          </a:xfrm>
          <a:prstGeom prst="rect">
            <a:avLst/>
          </a:prstGeom>
        </p:spPr>
        <p:txBody>
          <a:bodyPr anchorCtr="0" anchor="t" bIns="91425" lIns="91425" spcFirstLastPara="1" rIns="91425" wrap="square" tIns="91425">
            <a:normAutofit/>
          </a:bodyPr>
          <a:lstStyle/>
          <a:p>
            <a:pPr indent="0" lvl="0" marL="0" rtl="0" algn="just">
              <a:lnSpc>
                <a:spcPct val="105000"/>
              </a:lnSpc>
              <a:spcBef>
                <a:spcPts val="0"/>
              </a:spcBef>
              <a:spcAft>
                <a:spcPts val="0"/>
              </a:spcAft>
              <a:buNone/>
            </a:pPr>
            <a:r>
              <a:rPr lang="en-GB" sz="1400">
                <a:solidFill>
                  <a:schemeClr val="dk1"/>
                </a:solidFill>
                <a:latin typeface="Libre Baskerville"/>
                <a:ea typeface="Libre Baskerville"/>
                <a:cs typeface="Libre Baskerville"/>
                <a:sym typeface="Libre Baskerville"/>
              </a:rPr>
              <a:t>Le </a:t>
            </a:r>
            <a:r>
              <a:rPr lang="en-GB" sz="1400">
                <a:solidFill>
                  <a:schemeClr val="dk1"/>
                </a:solidFill>
                <a:latin typeface="Libre Baskerville"/>
                <a:ea typeface="Libre Baskerville"/>
                <a:cs typeface="Libre Baskerville"/>
                <a:sym typeface="Libre Baskerville"/>
              </a:rPr>
              <a:t>temps joue un rôle important quant au succès du programme de mentorat. </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Le mentor ou la mentorée pourraient se </a:t>
            </a:r>
            <a:r>
              <a:rPr b="1" lang="en-GB" sz="1400">
                <a:solidFill>
                  <a:schemeClr val="dk1"/>
                </a:solidFill>
                <a:latin typeface="Libre Baskerville"/>
                <a:ea typeface="Libre Baskerville"/>
                <a:cs typeface="Libre Baskerville"/>
                <a:sym typeface="Libre Baskerville"/>
              </a:rPr>
              <a:t>sentir moins motivé.e.s si le mentorat devient trop demandant.</a:t>
            </a:r>
            <a:r>
              <a:rPr lang="en-GB" sz="1400">
                <a:solidFill>
                  <a:schemeClr val="dk1"/>
                </a:solidFill>
                <a:latin typeface="Libre Baskerville"/>
                <a:ea typeface="Libre Baskerville"/>
                <a:cs typeface="Libre Baskerville"/>
                <a:sym typeface="Libre Baskerville"/>
              </a:rPr>
              <a:t> Cela pourrait signifier un nombre trop important de rendez-vous, ou des rendez-vous trop longs.</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Cependant, si les mentors ou mentorées sentent qu’</a:t>
            </a:r>
            <a:r>
              <a:rPr b="1" lang="en-GB" sz="1400">
                <a:solidFill>
                  <a:schemeClr val="dk1"/>
                </a:solidFill>
                <a:latin typeface="Libre Baskerville"/>
                <a:ea typeface="Libre Baskerville"/>
                <a:cs typeface="Libre Baskerville"/>
                <a:sym typeface="Libre Baskerville"/>
              </a:rPr>
              <a:t>il n’y a pas eu assez de rendez-vous, </a:t>
            </a:r>
            <a:r>
              <a:rPr lang="en-GB" sz="1400">
                <a:solidFill>
                  <a:schemeClr val="dk1"/>
                </a:solidFill>
                <a:latin typeface="Libre Baskerville"/>
                <a:ea typeface="Libre Baskerville"/>
                <a:cs typeface="Libre Baskerville"/>
                <a:sym typeface="Libre Baskerville"/>
              </a:rPr>
              <a:t>ou que ceux-ci étaient </a:t>
            </a:r>
            <a:r>
              <a:rPr b="1" lang="en-GB" sz="1400">
                <a:solidFill>
                  <a:schemeClr val="dk1"/>
                </a:solidFill>
                <a:latin typeface="Libre Baskerville"/>
                <a:ea typeface="Libre Baskerville"/>
                <a:cs typeface="Libre Baskerville"/>
                <a:sym typeface="Libre Baskerville"/>
              </a:rPr>
              <a:t>trop courts</a:t>
            </a:r>
            <a:r>
              <a:rPr lang="en-GB" sz="1400">
                <a:solidFill>
                  <a:schemeClr val="dk1"/>
                </a:solidFill>
                <a:latin typeface="Libre Baskerville"/>
                <a:ea typeface="Libre Baskerville"/>
                <a:cs typeface="Libre Baskerville"/>
                <a:sym typeface="Libre Baskerville"/>
              </a:rPr>
              <a:t>, ils/elles pourraient rater la chance de s’inspirer l’un/l’une-l’autre ou profiter pleinement du programme. </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Bien que la durée du programme de mentorat ou la fréquence des rendez-vous dépende souvent du budget disponible, il reste important d’avoir plusieurs itérations du programme pour comprendre ce qui a été le plus efficace pour les participants. </a:t>
            </a:r>
            <a:endParaRPr sz="1400">
              <a:solidFill>
                <a:schemeClr val="dk1"/>
              </a:solidFill>
              <a:latin typeface="Libre Baskerville"/>
              <a:ea typeface="Libre Baskerville"/>
              <a:cs typeface="Libre Baskerville"/>
              <a:sym typeface="Libre Baskerville"/>
            </a:endParaRPr>
          </a:p>
        </p:txBody>
      </p:sp>
      <p:sp>
        <p:nvSpPr>
          <p:cNvPr id="321" name="Google Shape;321;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325" name="Shape 325"/>
        <p:cNvGrpSpPr/>
        <p:nvPr/>
      </p:nvGrpSpPr>
      <p:grpSpPr>
        <a:xfrm>
          <a:off x="0" y="0"/>
          <a:ext cx="0" cy="0"/>
          <a:chOff x="0" y="0"/>
          <a:chExt cx="0" cy="0"/>
        </a:xfrm>
      </p:grpSpPr>
      <p:sp>
        <p:nvSpPr>
          <p:cNvPr id="326" name="Google Shape;326;p49"/>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327" name="Google Shape;327;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third video of a learning video series about how to design and run a mentoring program to increase gender balance in STEM, and specifically informatics. In this video, we talk about how to determine what the right duration is for the program.&#10;&#10;This learning video series was created within the Erasmus+ Women STEM UP project." id="328" name="Google Shape;328;p49" title="How to Design and Run a Mentoring Program? - Duration">
            <a:hlinkClick r:id="rId3"/>
          </p:cNvPr>
          <p:cNvPicPr preferRelativeResize="0"/>
          <p:nvPr/>
        </p:nvPicPr>
        <p:blipFill>
          <a:blip r:embed="rId4">
            <a:alphaModFix/>
          </a:blip>
          <a:stretch>
            <a:fillRect/>
          </a:stretch>
        </p:blipFill>
        <p:spPr>
          <a:xfrm>
            <a:off x="1810200" y="1020100"/>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0"/>
          <p:cNvSpPr txBox="1"/>
          <p:nvPr>
            <p:ph type="title"/>
          </p:nvPr>
        </p:nvSpPr>
        <p:spPr>
          <a:xfrm>
            <a:off x="505450" y="1986702"/>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Quels sont les avantages du mentorat individuel vs en groupe ?</a:t>
            </a:r>
            <a:endParaRPr sz="3600">
              <a:latin typeface="Libre Baskerville"/>
              <a:ea typeface="Libre Baskerville"/>
              <a:cs typeface="Libre Baskerville"/>
              <a:sym typeface="Libre Baskerville"/>
            </a:endParaRPr>
          </a:p>
        </p:txBody>
      </p:sp>
      <p:sp>
        <p:nvSpPr>
          <p:cNvPr id="334" name="Google Shape;334;p50"/>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5</a:t>
            </a:r>
            <a:endParaRPr b="1" sz="8800">
              <a:solidFill>
                <a:schemeClr val="dk2"/>
              </a:solidFill>
            </a:endParaRPr>
          </a:p>
        </p:txBody>
      </p:sp>
      <p:sp>
        <p:nvSpPr>
          <p:cNvPr id="335" name="Google Shape;335;p5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1"/>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Points à considérer</a:t>
            </a:r>
            <a:endParaRPr b="1">
              <a:latin typeface="Libre Baskerville"/>
              <a:ea typeface="Libre Baskerville"/>
              <a:cs typeface="Libre Baskerville"/>
              <a:sym typeface="Libre Baskerville"/>
            </a:endParaRPr>
          </a:p>
        </p:txBody>
      </p:sp>
      <p:sp>
        <p:nvSpPr>
          <p:cNvPr id="341" name="Google Shape;341;p51"/>
          <p:cNvSpPr txBox="1"/>
          <p:nvPr>
            <p:ph idx="1" type="body"/>
          </p:nvPr>
        </p:nvSpPr>
        <p:spPr>
          <a:xfrm>
            <a:off x="311700" y="1400400"/>
            <a:ext cx="8520600" cy="3363900"/>
          </a:xfrm>
          <a:prstGeom prst="rect">
            <a:avLst/>
          </a:prstGeom>
        </p:spPr>
        <p:txBody>
          <a:bodyPr anchorCtr="0" anchor="t" bIns="91425" lIns="91425" spcFirstLastPara="1" rIns="91425" wrap="square" tIns="91425">
            <a:normAutofit/>
          </a:bodyPr>
          <a:lstStyle/>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En lançant un programme de mentorat, vous devrez décider si le mentorat se fera de manière individuelle, en groupe, ou un mélange des deux. </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Il est important de reconnaître que les deux types de mentorat ont leurs avantages. Dans le mentorat individuel, la mentorée bénéficie d’une </a:t>
            </a:r>
            <a:r>
              <a:rPr b="1" lang="en-GB" sz="1400">
                <a:solidFill>
                  <a:schemeClr val="dk1"/>
                </a:solidFill>
                <a:latin typeface="Libre Baskerville"/>
                <a:ea typeface="Libre Baskerville"/>
                <a:cs typeface="Libre Baskerville"/>
                <a:sym typeface="Libre Baskerville"/>
              </a:rPr>
              <a:t>attention individuelle</a:t>
            </a:r>
            <a:r>
              <a:rPr lang="en-GB" sz="1400">
                <a:solidFill>
                  <a:schemeClr val="dk1"/>
                </a:solidFill>
                <a:latin typeface="Libre Baskerville"/>
                <a:ea typeface="Libre Baskerville"/>
                <a:cs typeface="Libre Baskerville"/>
                <a:sym typeface="Libre Baskerville"/>
              </a:rPr>
              <a:t> de la part du mentor, ce qui pourrait lui apporter des retours sur mesure. Dans un groupe, néanmoins, les </a:t>
            </a:r>
            <a:r>
              <a:rPr b="1" lang="en-GB" sz="1400">
                <a:solidFill>
                  <a:schemeClr val="dk1"/>
                </a:solidFill>
                <a:latin typeface="Libre Baskerville"/>
                <a:ea typeface="Libre Baskerville"/>
                <a:cs typeface="Libre Baskerville"/>
                <a:sym typeface="Libre Baskerville"/>
              </a:rPr>
              <a:t>pairs</a:t>
            </a:r>
            <a:r>
              <a:rPr lang="en-GB" sz="1400">
                <a:solidFill>
                  <a:schemeClr val="dk1"/>
                </a:solidFill>
                <a:latin typeface="Libre Baskerville"/>
                <a:ea typeface="Libre Baskerville"/>
                <a:cs typeface="Libre Baskerville"/>
                <a:sym typeface="Libre Baskerville"/>
              </a:rPr>
              <a:t> peuvent aussi être source de </a:t>
            </a:r>
            <a:r>
              <a:rPr b="1" lang="en-GB" sz="1400">
                <a:solidFill>
                  <a:schemeClr val="dk1"/>
                </a:solidFill>
                <a:latin typeface="Libre Baskerville"/>
                <a:ea typeface="Libre Baskerville"/>
                <a:cs typeface="Libre Baskerville"/>
                <a:sym typeface="Libre Baskerville"/>
              </a:rPr>
              <a:t>soutien</a:t>
            </a:r>
            <a:r>
              <a:rPr lang="en-GB" sz="1400">
                <a:solidFill>
                  <a:schemeClr val="dk1"/>
                </a:solidFill>
                <a:latin typeface="Libre Baskerville"/>
                <a:ea typeface="Libre Baskerville"/>
                <a:cs typeface="Libre Baskerville"/>
                <a:sym typeface="Libre Baskerville"/>
              </a:rPr>
              <a:t> et d’information. </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Lequel utiliser dépend souvent des circonstances et du budget, mais gardez à l’esprit que des </a:t>
            </a:r>
            <a:r>
              <a:rPr b="1" lang="en-GB" sz="1400">
                <a:solidFill>
                  <a:schemeClr val="dk1"/>
                </a:solidFill>
                <a:latin typeface="Libre Baskerville"/>
                <a:ea typeface="Libre Baskerville"/>
                <a:cs typeface="Libre Baskerville"/>
                <a:sym typeface="Libre Baskerville"/>
              </a:rPr>
              <a:t>configurations différentes fonctionnent mieux pour différentes personnes. </a:t>
            </a:r>
            <a:r>
              <a:rPr lang="en-GB" sz="1400">
                <a:solidFill>
                  <a:schemeClr val="dk1"/>
                </a:solidFill>
                <a:latin typeface="Libre Baskerville"/>
                <a:ea typeface="Libre Baskerville"/>
                <a:cs typeface="Libre Baskerville"/>
                <a:sym typeface="Libre Baskerville"/>
              </a:rPr>
              <a:t>L’une pourrait être plus pratique pour certains groupes, et l’autre pour d’autres groupes encore. </a:t>
            </a:r>
            <a:r>
              <a:rPr b="1" lang="en-GB" sz="1400">
                <a:solidFill>
                  <a:schemeClr val="dk1"/>
                </a:solidFill>
                <a:latin typeface="Libre Baskerville"/>
                <a:ea typeface="Libre Baskerville"/>
                <a:cs typeface="Libre Baskerville"/>
                <a:sym typeface="Libre Baskerville"/>
              </a:rPr>
              <a:t>Il est préférable de les combiner. </a:t>
            </a:r>
            <a:endParaRPr b="1"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200"/>
              </a:spcBef>
              <a:spcAft>
                <a:spcPts val="12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Dans le cas où le programme aurait d’autres itérations, vous pouvez vérifier et décider quelle configuration fonctionne mieux pour vos mentorées selon les différents retours. </a:t>
            </a:r>
            <a:endParaRPr sz="1400"/>
          </a:p>
        </p:txBody>
      </p:sp>
      <p:sp>
        <p:nvSpPr>
          <p:cNvPr id="342" name="Google Shape;342;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43" name="Google Shape;343;p51"/>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2"/>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 name="Google Shape;349;p52"/>
          <p:cNvSpPr txBox="1"/>
          <p:nvPr>
            <p:ph type="title"/>
          </p:nvPr>
        </p:nvSpPr>
        <p:spPr>
          <a:xfrm>
            <a:off x="2581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Pourquoi est-ce important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350" name="Google Shape;350;p52"/>
          <p:cNvSpPr txBox="1"/>
          <p:nvPr>
            <p:ph idx="1" type="body"/>
          </p:nvPr>
        </p:nvSpPr>
        <p:spPr>
          <a:xfrm>
            <a:off x="543600" y="1400400"/>
            <a:ext cx="8056800" cy="3416400"/>
          </a:xfrm>
          <a:prstGeom prst="rect">
            <a:avLst/>
          </a:prstGeom>
        </p:spPr>
        <p:txBody>
          <a:bodyPr anchorCtr="0" anchor="t" bIns="91425" lIns="91425" spcFirstLastPara="1" rIns="91425" wrap="square" tIns="91425">
            <a:normAutofit fontScale="92500" lnSpcReduction="10000"/>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Tout le monde a des </a:t>
            </a:r>
            <a:r>
              <a:rPr b="1" lang="en-GB" sz="1400">
                <a:solidFill>
                  <a:schemeClr val="dk1"/>
                </a:solidFill>
                <a:latin typeface="Libre Baskerville"/>
                <a:ea typeface="Libre Baskerville"/>
                <a:cs typeface="Libre Baskerville"/>
                <a:sym typeface="Libre Baskerville"/>
              </a:rPr>
              <a:t>besoins et des styles de communication </a:t>
            </a:r>
            <a:r>
              <a:rPr b="1" i="1" lang="en-GB" sz="1400">
                <a:solidFill>
                  <a:schemeClr val="dk1"/>
                </a:solidFill>
                <a:latin typeface="Libre Baskerville"/>
                <a:ea typeface="Libre Baskerville"/>
                <a:cs typeface="Libre Baskerville"/>
                <a:sym typeface="Libre Baskerville"/>
              </a:rPr>
              <a:t>différents</a:t>
            </a:r>
            <a:r>
              <a:rPr i="1" lang="en-GB" sz="1400">
                <a:solidFill>
                  <a:schemeClr val="dk1"/>
                </a:solidFill>
                <a:latin typeface="Libre Baskerville"/>
                <a:ea typeface="Libre Baskerville"/>
                <a:cs typeface="Libre Baskerville"/>
                <a:sym typeface="Libre Baskerville"/>
              </a:rPr>
              <a:t> </a:t>
            </a:r>
            <a:r>
              <a:rPr lang="en-GB" sz="1400">
                <a:solidFill>
                  <a:schemeClr val="dk1"/>
                </a:solidFill>
                <a:latin typeface="Libre Baskerville"/>
                <a:ea typeface="Libre Baskerville"/>
                <a:cs typeface="Libre Baskerville"/>
                <a:sym typeface="Libre Baskerville"/>
              </a:rPr>
              <a:t>; des </a:t>
            </a:r>
            <a:r>
              <a:rPr b="1" lang="en-GB" sz="1400">
                <a:solidFill>
                  <a:schemeClr val="dk1"/>
                </a:solidFill>
                <a:latin typeface="Libre Baskerville"/>
                <a:ea typeface="Libre Baskerville"/>
                <a:cs typeface="Libre Baskerville"/>
                <a:sym typeface="Libre Baskerville"/>
              </a:rPr>
              <a:t>configurations différentes </a:t>
            </a:r>
            <a:r>
              <a:rPr lang="en-GB" sz="1400">
                <a:solidFill>
                  <a:schemeClr val="dk1"/>
                </a:solidFill>
                <a:latin typeface="Libre Baskerville"/>
                <a:ea typeface="Libre Baskerville"/>
                <a:cs typeface="Libre Baskerville"/>
                <a:sym typeface="Libre Baskerville"/>
              </a:rPr>
              <a:t>pourraient donc fonctionner mieux selon les personnes.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Dans le mentorat individuel, la mentorée bénéficie de </a:t>
            </a:r>
            <a:r>
              <a:rPr b="1" lang="en-GB" sz="1400">
                <a:solidFill>
                  <a:schemeClr val="dk1"/>
                </a:solidFill>
                <a:latin typeface="Libre Baskerville"/>
                <a:ea typeface="Libre Baskerville"/>
                <a:cs typeface="Libre Baskerville"/>
                <a:sym typeface="Libre Baskerville"/>
              </a:rPr>
              <a:t>plus d’attention</a:t>
            </a:r>
            <a:r>
              <a:rPr lang="en-GB" sz="1400">
                <a:solidFill>
                  <a:schemeClr val="dk1"/>
                </a:solidFill>
                <a:latin typeface="Libre Baskerville"/>
                <a:ea typeface="Libre Baskerville"/>
                <a:cs typeface="Libre Baskerville"/>
                <a:sym typeface="Libre Baskerville"/>
              </a:rPr>
              <a:t>. Cela pourrait toutefois être </a:t>
            </a:r>
            <a:r>
              <a:rPr b="1" lang="en-GB" sz="1400">
                <a:solidFill>
                  <a:schemeClr val="dk1"/>
                </a:solidFill>
                <a:latin typeface="Libre Baskerville"/>
                <a:ea typeface="Libre Baskerville"/>
                <a:cs typeface="Libre Baskerville"/>
                <a:sym typeface="Libre Baskerville"/>
              </a:rPr>
              <a:t>trop intense</a:t>
            </a:r>
            <a:r>
              <a:rPr lang="en-GB" sz="1400">
                <a:solidFill>
                  <a:schemeClr val="dk1"/>
                </a:solidFill>
                <a:latin typeface="Libre Baskerville"/>
                <a:ea typeface="Libre Baskerville"/>
                <a:cs typeface="Libre Baskerville"/>
                <a:sym typeface="Libre Baskerville"/>
              </a:rPr>
              <a:t> pour certaines personnes, et vu qu’une seule personne est impliquée, cela pourrait devenir unilatéral.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Dans le mentorat de groupe, la mentorée pourrait bénéficier de ses </a:t>
            </a:r>
            <a:r>
              <a:rPr b="1" lang="en-GB" sz="1400">
                <a:solidFill>
                  <a:schemeClr val="dk1"/>
                </a:solidFill>
                <a:latin typeface="Libre Baskerville"/>
                <a:ea typeface="Libre Baskerville"/>
                <a:cs typeface="Libre Baskerville"/>
                <a:sym typeface="Libre Baskerville"/>
              </a:rPr>
              <a:t>interactions avec d’autres personnes</a:t>
            </a:r>
            <a:r>
              <a:rPr lang="en-GB" sz="1400">
                <a:solidFill>
                  <a:schemeClr val="dk1"/>
                </a:solidFill>
                <a:latin typeface="Libre Baskerville"/>
                <a:ea typeface="Libre Baskerville"/>
                <a:cs typeface="Libre Baskerville"/>
                <a:sym typeface="Libre Baskerville"/>
              </a:rPr>
              <a:t>, qui pourraient lui faire voir d’autres expériences et d’autres solutions. Néanmoins, tout le monde ne se sent pas confortable en participant à des conversations de groupe. Les chances pour que les </a:t>
            </a:r>
            <a:r>
              <a:rPr b="1" lang="en-GB" sz="1400">
                <a:solidFill>
                  <a:schemeClr val="dk1"/>
                </a:solidFill>
                <a:latin typeface="Libre Baskerville"/>
                <a:ea typeface="Libre Baskerville"/>
                <a:cs typeface="Libre Baskerville"/>
                <a:sym typeface="Libre Baskerville"/>
              </a:rPr>
              <a:t>mentorées se sentent négligées</a:t>
            </a:r>
            <a:r>
              <a:rPr lang="en-GB" sz="1400">
                <a:solidFill>
                  <a:schemeClr val="dk1"/>
                </a:solidFill>
                <a:latin typeface="Libre Baskerville"/>
                <a:ea typeface="Libre Baskerville"/>
                <a:cs typeface="Libre Baskerville"/>
                <a:sym typeface="Libre Baskerville"/>
              </a:rPr>
              <a:t> sont donc plus élevées.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400">
                <a:solidFill>
                  <a:schemeClr val="dk1"/>
                </a:solidFill>
                <a:highlight>
                  <a:srgbClr val="FFFFFF"/>
                </a:highlight>
                <a:latin typeface="Libre Baskerville"/>
                <a:ea typeface="Libre Baskerville"/>
                <a:cs typeface="Libre Baskerville"/>
                <a:sym typeface="Libre Baskerville"/>
              </a:rPr>
              <a:t>Notez bien que ça peut prendre un effort considérable et de l’entraînement pour qu’un mentor puisse être un facilitateur de groupe efficace. Si vous demandez à des mentors de prendre en charge des sessions de mentorat en groupe, il est important de considérer aussi des sessions d’</a:t>
            </a:r>
            <a:r>
              <a:rPr b="1" lang="en-GB" sz="1400">
                <a:solidFill>
                  <a:schemeClr val="dk1"/>
                </a:solidFill>
                <a:highlight>
                  <a:srgbClr val="FFFFFF"/>
                </a:highlight>
                <a:latin typeface="Libre Baskerville"/>
                <a:ea typeface="Libre Baskerville"/>
                <a:cs typeface="Libre Baskerville"/>
                <a:sym typeface="Libre Baskerville"/>
              </a:rPr>
              <a:t>entraînement et de soutien</a:t>
            </a:r>
            <a:r>
              <a:rPr lang="en-GB" sz="1400">
                <a:solidFill>
                  <a:schemeClr val="dk1"/>
                </a:solidFill>
                <a:highlight>
                  <a:srgbClr val="FFFFFF"/>
                </a:highlight>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p:txBody>
      </p:sp>
      <p:sp>
        <p:nvSpPr>
          <p:cNvPr id="351" name="Google Shape;351;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355" name="Shape 355"/>
        <p:cNvGrpSpPr/>
        <p:nvPr/>
      </p:nvGrpSpPr>
      <p:grpSpPr>
        <a:xfrm>
          <a:off x="0" y="0"/>
          <a:ext cx="0" cy="0"/>
          <a:chOff x="0" y="0"/>
          <a:chExt cx="0" cy="0"/>
        </a:xfrm>
      </p:grpSpPr>
      <p:sp>
        <p:nvSpPr>
          <p:cNvPr id="356" name="Google Shape;356;p53"/>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357" name="Google Shape;357;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fourth video of a learning video series about how to design and run a mentoring program to increase gender balance in STEM, and specifically informatics. In this video, we talk about how to decide whether group mentoring or one-on-one mentoring is better for your program.&#10;&#10;This learning video series was created within the Erasmus+ Women STEM UP project." id="358" name="Google Shape;358;p53" title="How to Design and Run a Mentoring Program? - Relation type">
            <a:hlinkClick r:id="rId3"/>
          </p:cNvPr>
          <p:cNvPicPr preferRelativeResize="0"/>
          <p:nvPr/>
        </p:nvPicPr>
        <p:blipFill>
          <a:blip r:embed="rId4">
            <a:alphaModFix/>
          </a:blip>
          <a:stretch>
            <a:fillRect/>
          </a:stretch>
        </p:blipFill>
        <p:spPr>
          <a:xfrm>
            <a:off x="1810200" y="1020100"/>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4"/>
          <p:cNvSpPr txBox="1"/>
          <p:nvPr>
            <p:ph type="title"/>
          </p:nvPr>
        </p:nvSpPr>
        <p:spPr>
          <a:xfrm>
            <a:off x="531300" y="213585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Quels sont les avantages du mentorat</a:t>
            </a:r>
            <a:r>
              <a:rPr lang="en-GB" sz="3600">
                <a:latin typeface="Libre Baskerville"/>
                <a:ea typeface="Libre Baskerville"/>
                <a:cs typeface="Libre Baskerville"/>
                <a:sym typeface="Libre Baskerville"/>
              </a:rPr>
              <a:t> en ligne vs en présentiel ? </a:t>
            </a:r>
            <a:endParaRPr sz="3600">
              <a:latin typeface="Libre Baskerville"/>
              <a:ea typeface="Libre Baskerville"/>
              <a:cs typeface="Libre Baskerville"/>
              <a:sym typeface="Libre Baskerville"/>
            </a:endParaRPr>
          </a:p>
        </p:txBody>
      </p:sp>
      <p:sp>
        <p:nvSpPr>
          <p:cNvPr id="364" name="Google Shape;364;p54"/>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6</a:t>
            </a:r>
            <a:endParaRPr b="1" sz="8800">
              <a:solidFill>
                <a:schemeClr val="dk2"/>
              </a:solidFill>
            </a:endParaRPr>
          </a:p>
        </p:txBody>
      </p:sp>
      <p:sp>
        <p:nvSpPr>
          <p:cNvPr id="365" name="Google Shape;365;p5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28"/>
          <p:cNvSpPr txBox="1"/>
          <p:nvPr>
            <p:ph type="title"/>
          </p:nvPr>
        </p:nvSpPr>
        <p:spPr>
          <a:xfrm>
            <a:off x="795000" y="616950"/>
            <a:ext cx="7425000" cy="390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GB" sz="1600">
                <a:latin typeface="Libre Baskerville"/>
                <a:ea typeface="Libre Baskerville"/>
                <a:cs typeface="Libre Baskerville"/>
                <a:sym typeface="Libre Baskerville"/>
              </a:rPr>
              <a:t>Ce guide a été conçu pour le </a:t>
            </a:r>
            <a:r>
              <a:rPr b="1" lang="en-GB" sz="1600">
                <a:latin typeface="Libre Baskerville"/>
                <a:ea typeface="Libre Baskerville"/>
                <a:cs typeface="Libre Baskerville"/>
                <a:sym typeface="Libre Baskerville"/>
              </a:rPr>
              <a:t>personnel universitaire</a:t>
            </a:r>
            <a:r>
              <a:rPr lang="en-GB" sz="1600">
                <a:latin typeface="Libre Baskerville"/>
                <a:ea typeface="Libre Baskerville"/>
                <a:cs typeface="Libre Baskerville"/>
                <a:sym typeface="Libre Baskerville"/>
              </a:rPr>
              <a:t> intéressé par la création ou le relancement d’un </a:t>
            </a:r>
            <a:r>
              <a:rPr b="1" lang="en-GB" sz="1600">
                <a:latin typeface="Libre Baskerville"/>
                <a:ea typeface="Libre Baskerville"/>
                <a:cs typeface="Libre Baskerville"/>
                <a:sym typeface="Libre Baskerville"/>
              </a:rPr>
              <a:t>programme de mentorat pour les femmes, en particulier les étudiantes, dans les domaines STEM, traditionnellement dominés par les hommes.</a:t>
            </a:r>
            <a:r>
              <a:rPr lang="en-GB" sz="1600">
                <a:latin typeface="Libre Baskerville"/>
                <a:ea typeface="Libre Baskerville"/>
                <a:cs typeface="Libre Baskerville"/>
                <a:sym typeface="Libre Baskerville"/>
              </a:rPr>
              <a:t> Dans le cadre du projet Women STEM Up, nous l’avons pensé pour les universités partenaires du projet. Cependant, </a:t>
            </a:r>
            <a:r>
              <a:rPr b="1" lang="en-GB" sz="1600">
                <a:latin typeface="Libre Baskerville"/>
                <a:ea typeface="Libre Baskerville"/>
                <a:cs typeface="Libre Baskerville"/>
                <a:sym typeface="Libre Baskerville"/>
              </a:rPr>
              <a:t>tout le monde peut s’en servir</a:t>
            </a:r>
            <a:r>
              <a:rPr lang="en-GB" sz="1600">
                <a:latin typeface="Libre Baskerville"/>
                <a:ea typeface="Libre Baskerville"/>
                <a:cs typeface="Libre Baskerville"/>
                <a:sym typeface="Libre Baskerville"/>
              </a:rPr>
              <a:t>. </a:t>
            </a:r>
            <a:endParaRPr sz="1600">
              <a:latin typeface="Libre Baskerville"/>
              <a:ea typeface="Libre Baskerville"/>
              <a:cs typeface="Libre Baskerville"/>
              <a:sym typeface="Libre Baskerville"/>
            </a:endParaRPr>
          </a:p>
          <a:p>
            <a:pPr indent="0" lvl="0" marL="0" rtl="0" algn="l">
              <a:spcBef>
                <a:spcPts val="0"/>
              </a:spcBef>
              <a:spcAft>
                <a:spcPts val="0"/>
              </a:spcAft>
              <a:buSzPts val="990"/>
              <a:buNone/>
            </a:pPr>
            <a:r>
              <a:t/>
            </a:r>
            <a:endParaRPr sz="1600">
              <a:latin typeface="Libre Baskerville"/>
              <a:ea typeface="Libre Baskerville"/>
              <a:cs typeface="Libre Baskerville"/>
              <a:sym typeface="Libre Baskerville"/>
            </a:endParaRPr>
          </a:p>
          <a:p>
            <a:pPr indent="0" lvl="0" marL="0" rtl="0" algn="l">
              <a:spcBef>
                <a:spcPts val="0"/>
              </a:spcBef>
              <a:spcAft>
                <a:spcPts val="0"/>
              </a:spcAft>
              <a:buSzPts val="990"/>
              <a:buNone/>
            </a:pPr>
            <a:r>
              <a:rPr lang="en-GB" sz="1600">
                <a:latin typeface="Libre Baskerville"/>
                <a:ea typeface="Libre Baskerville"/>
                <a:cs typeface="Libre Baskerville"/>
                <a:sym typeface="Libre Baskerville"/>
              </a:rPr>
              <a:t>Le mentorat a été une </a:t>
            </a:r>
            <a:r>
              <a:rPr b="1" lang="en-GB" sz="1600">
                <a:latin typeface="Libre Baskerville"/>
                <a:ea typeface="Libre Baskerville"/>
                <a:cs typeface="Libre Baskerville"/>
                <a:sym typeface="Libre Baskerville"/>
              </a:rPr>
              <a:t>clé de succès </a:t>
            </a:r>
            <a:r>
              <a:rPr lang="en-GB" sz="1600">
                <a:latin typeface="Libre Baskerville"/>
                <a:ea typeface="Libre Baskerville"/>
                <a:cs typeface="Libre Baskerville"/>
                <a:sym typeface="Libre Baskerville"/>
              </a:rPr>
              <a:t>pour les groupes marginalisés au sein des domaines STEM. Pour les </a:t>
            </a:r>
            <a:r>
              <a:rPr b="1" lang="en-GB" sz="1600">
                <a:latin typeface="Libre Baskerville"/>
                <a:ea typeface="Libre Baskerville"/>
                <a:cs typeface="Libre Baskerville"/>
                <a:sym typeface="Libre Baskerville"/>
              </a:rPr>
              <a:t>femmes</a:t>
            </a:r>
            <a:r>
              <a:rPr lang="en-GB" sz="1600">
                <a:latin typeface="Libre Baskerville"/>
                <a:ea typeface="Libre Baskerville"/>
                <a:cs typeface="Libre Baskerville"/>
                <a:sym typeface="Libre Baskerville"/>
              </a:rPr>
              <a:t>, il a été prouvé qu’il fonctionnait comme facilitateur pour leur accès aux domaines STEM et pour qu’elles y restent. </a:t>
            </a:r>
            <a:endParaRPr sz="1600">
              <a:latin typeface="Libre Baskerville"/>
              <a:ea typeface="Libre Baskerville"/>
              <a:cs typeface="Libre Baskerville"/>
              <a:sym typeface="Libre Baskerville"/>
            </a:endParaRPr>
          </a:p>
          <a:p>
            <a:pPr indent="0" lvl="0" marL="0" rtl="0" algn="l">
              <a:spcBef>
                <a:spcPts val="0"/>
              </a:spcBef>
              <a:spcAft>
                <a:spcPts val="0"/>
              </a:spcAft>
              <a:buSzPts val="990"/>
              <a:buNone/>
            </a:pPr>
            <a:r>
              <a:t/>
            </a:r>
            <a:endParaRPr sz="1600">
              <a:latin typeface="Libre Baskerville"/>
              <a:ea typeface="Libre Baskerville"/>
              <a:cs typeface="Libre Baskerville"/>
              <a:sym typeface="Libre Baskerville"/>
            </a:endParaRPr>
          </a:p>
          <a:p>
            <a:pPr indent="0" lvl="0" marL="0" rtl="0" algn="l">
              <a:spcBef>
                <a:spcPts val="0"/>
              </a:spcBef>
              <a:spcAft>
                <a:spcPts val="0"/>
              </a:spcAft>
              <a:buSzPts val="990"/>
              <a:buNone/>
            </a:pPr>
            <a:r>
              <a:rPr lang="en-GB" sz="1600">
                <a:latin typeface="Libre Baskerville"/>
                <a:ea typeface="Libre Baskerville"/>
                <a:cs typeface="Libre Baskerville"/>
                <a:sym typeface="Libre Baskerville"/>
              </a:rPr>
              <a:t>Le mentorat peut être utilisé pour </a:t>
            </a:r>
            <a:r>
              <a:rPr b="1" lang="en-GB" sz="1600">
                <a:latin typeface="Libre Baskerville"/>
                <a:ea typeface="Libre Baskerville"/>
                <a:cs typeface="Libre Baskerville"/>
                <a:sym typeface="Libre Baskerville"/>
              </a:rPr>
              <a:t>recruter des femmes et pour qu’elles restent dans ces domaines</a:t>
            </a:r>
            <a:r>
              <a:rPr lang="en-GB" sz="1600">
                <a:latin typeface="Libre Baskerville"/>
                <a:ea typeface="Libre Baskerville"/>
                <a:cs typeface="Libre Baskerville"/>
                <a:sym typeface="Libre Baskerville"/>
              </a:rPr>
              <a:t> tout au long de leur parcours académique et professionnel. </a:t>
            </a:r>
            <a:endParaRPr sz="1600">
              <a:latin typeface="Libre Baskerville"/>
              <a:ea typeface="Libre Baskerville"/>
              <a:cs typeface="Libre Baskerville"/>
              <a:sym typeface="Libre Baskerville"/>
            </a:endParaRPr>
          </a:p>
        </p:txBody>
      </p:sp>
      <p:sp>
        <p:nvSpPr>
          <p:cNvPr id="169" name="Google Shape;16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5"/>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Points à considérer</a:t>
            </a:r>
            <a:endParaRPr b="1">
              <a:latin typeface="Libre Baskerville"/>
              <a:ea typeface="Libre Baskerville"/>
              <a:cs typeface="Libre Baskerville"/>
              <a:sym typeface="Libre Baskerville"/>
            </a:endParaRPr>
          </a:p>
        </p:txBody>
      </p:sp>
      <p:sp>
        <p:nvSpPr>
          <p:cNvPr id="371" name="Google Shape;371;p55"/>
          <p:cNvSpPr txBox="1"/>
          <p:nvPr>
            <p:ph idx="1" type="body"/>
          </p:nvPr>
        </p:nvSpPr>
        <p:spPr>
          <a:xfrm>
            <a:off x="311700" y="1403900"/>
            <a:ext cx="8520600" cy="3738000"/>
          </a:xfrm>
          <a:prstGeom prst="rect">
            <a:avLst/>
          </a:prstGeom>
        </p:spPr>
        <p:txBody>
          <a:bodyPr anchorCtr="0" anchor="t" bIns="91425" lIns="91425" spcFirstLastPara="1" rIns="91425" wrap="square" tIns="91425">
            <a:noAutofit/>
          </a:bodyPr>
          <a:lstStyle/>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Lors du lancement d’un programme de mentorat, vous devez décider si vous opterez pour le mentorat en ligne, en présentiel, hybride ou une combinaison des trois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317500" lvl="0" marL="457200" rtl="0" algn="just">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Le mentorat en ligne et le mentorat en présentiel ont chacun leurs avantages, et le choix dépend largement de votre situation et de votre budget</a:t>
            </a:r>
            <a:endParaRPr sz="1400">
              <a:solidFill>
                <a:schemeClr val="dk1"/>
              </a:solidFill>
              <a:latin typeface="Libre Baskerville"/>
              <a:ea typeface="Libre Baskerville"/>
              <a:cs typeface="Libre Baskerville"/>
              <a:sym typeface="Libre Baskerville"/>
            </a:endParaRPr>
          </a:p>
          <a:p>
            <a:pPr indent="-317500" lvl="0" marL="457200" rtl="0" algn="just">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En général, le fait que le mentor et la mentorée se trouvent dans le même espace apporte une </a:t>
            </a:r>
            <a:r>
              <a:rPr b="1" lang="en-GB" sz="1400">
                <a:solidFill>
                  <a:schemeClr val="dk1"/>
                </a:solidFill>
                <a:latin typeface="Libre Baskerville"/>
                <a:ea typeface="Libre Baskerville"/>
                <a:cs typeface="Libre Baskerville"/>
                <a:sym typeface="Libre Baskerville"/>
              </a:rPr>
              <a:t>valeur ajoutée</a:t>
            </a:r>
            <a:r>
              <a:rPr lang="en-GB" sz="1400">
                <a:solidFill>
                  <a:schemeClr val="dk1"/>
                </a:solidFill>
                <a:latin typeface="Libre Baskerville"/>
                <a:ea typeface="Libre Baskerville"/>
                <a:cs typeface="Libre Baskerville"/>
                <a:sym typeface="Libre Baskerville"/>
              </a:rPr>
              <a:t>, car cela peut </a:t>
            </a:r>
            <a:r>
              <a:rPr b="1" lang="en-GB" sz="1400">
                <a:solidFill>
                  <a:schemeClr val="dk1"/>
                </a:solidFill>
                <a:latin typeface="Libre Baskerville"/>
                <a:ea typeface="Libre Baskerville"/>
                <a:cs typeface="Libre Baskerville"/>
                <a:sym typeface="Libre Baskerville"/>
              </a:rPr>
              <a:t>renforcer leur lien</a:t>
            </a:r>
            <a:r>
              <a:rPr lang="en-GB" sz="1400">
                <a:solidFill>
                  <a:schemeClr val="dk1"/>
                </a:solidFill>
                <a:latin typeface="Libre Baskerville"/>
                <a:ea typeface="Libre Baskerville"/>
                <a:cs typeface="Libre Baskerville"/>
                <a:sym typeface="Libre Baskerville"/>
              </a:rPr>
              <a:t>, consolider la connexion et accroître l’efficacité perçue du mentorat.</a:t>
            </a:r>
            <a:endParaRPr sz="1400">
              <a:solidFill>
                <a:schemeClr val="dk1"/>
              </a:solidFill>
              <a:latin typeface="Libre Baskerville"/>
              <a:ea typeface="Libre Baskerville"/>
              <a:cs typeface="Libre Baskerville"/>
              <a:sym typeface="Libre Baskerville"/>
            </a:endParaRPr>
          </a:p>
          <a:p>
            <a:pPr indent="-317500" lvl="0" marL="457200" rtl="0" algn="just">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Cependant, lorsque la COVID a contraint les programmes de mentorat à passer aux sessions en ligne, cela a ouvert de nouvelles opportunités. Grâce au </a:t>
            </a:r>
            <a:r>
              <a:rPr b="1" lang="en-GB" sz="1400">
                <a:solidFill>
                  <a:schemeClr val="dk1"/>
                </a:solidFill>
                <a:latin typeface="Libre Baskerville"/>
                <a:ea typeface="Libre Baskerville"/>
                <a:cs typeface="Libre Baskerville"/>
                <a:sym typeface="Libre Baskerville"/>
              </a:rPr>
              <a:t>mentorat en ligne</a:t>
            </a:r>
            <a:r>
              <a:rPr lang="en-GB" sz="1400">
                <a:solidFill>
                  <a:schemeClr val="dk1"/>
                </a:solidFill>
                <a:latin typeface="Libre Baskerville"/>
                <a:ea typeface="Libre Baskerville"/>
                <a:cs typeface="Libre Baskerville"/>
                <a:sym typeface="Libre Baskerville"/>
              </a:rPr>
              <a:t>, des personnes éloignées géographiquement peuvent apprendre les unes des autres, ce qui permet d’</a:t>
            </a:r>
            <a:r>
              <a:rPr b="1" lang="en-GB" sz="1400">
                <a:solidFill>
                  <a:schemeClr val="dk1"/>
                </a:solidFill>
                <a:latin typeface="Libre Baskerville"/>
                <a:ea typeface="Libre Baskerville"/>
                <a:cs typeface="Libre Baskerville"/>
                <a:sym typeface="Libre Baskerville"/>
              </a:rPr>
              <a:t>élargir les perspectives.</a:t>
            </a:r>
            <a:endParaRPr b="1" sz="1400">
              <a:solidFill>
                <a:schemeClr val="dk1"/>
              </a:solidFill>
              <a:latin typeface="Libre Baskerville"/>
              <a:ea typeface="Libre Baskerville"/>
              <a:cs typeface="Libre Baskerville"/>
              <a:sym typeface="Libre Baskerville"/>
            </a:endParaRPr>
          </a:p>
          <a:p>
            <a:pPr indent="-317500" lvl="0" marL="457200" rtl="0" algn="just">
              <a:spcBef>
                <a:spcPts val="1000"/>
              </a:spcBef>
              <a:spcAft>
                <a:spcPts val="12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Pour répondre aux </a:t>
            </a:r>
            <a:r>
              <a:rPr b="1" lang="en-GB" sz="1400">
                <a:solidFill>
                  <a:schemeClr val="dk1"/>
                </a:solidFill>
                <a:latin typeface="Libre Baskerville"/>
                <a:ea typeface="Libre Baskerville"/>
                <a:cs typeface="Libre Baskerville"/>
                <a:sym typeface="Libre Baskerville"/>
              </a:rPr>
              <a:t>besoins variés de vos mentorées</a:t>
            </a:r>
            <a:r>
              <a:rPr lang="en-GB" sz="1400">
                <a:solidFill>
                  <a:schemeClr val="dk1"/>
                </a:solidFill>
                <a:latin typeface="Libre Baskerville"/>
                <a:ea typeface="Libre Baskerville"/>
                <a:cs typeface="Libre Baskerville"/>
                <a:sym typeface="Libre Baskerville"/>
              </a:rPr>
              <a:t> lorsque vous encadrez un groupe, il peut être judicieux d’essayer les deux approches</a:t>
            </a:r>
            <a:endParaRPr sz="1400">
              <a:solidFill>
                <a:schemeClr val="dk1"/>
              </a:solidFill>
              <a:latin typeface="Libre Baskerville"/>
              <a:ea typeface="Libre Baskerville"/>
              <a:cs typeface="Libre Baskerville"/>
              <a:sym typeface="Libre Baskerville"/>
            </a:endParaRPr>
          </a:p>
        </p:txBody>
      </p:sp>
      <p:sp>
        <p:nvSpPr>
          <p:cNvPr id="372" name="Google Shape;372;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73" name="Google Shape;373;p55"/>
          <p:cNvSpPr/>
          <p:nvPr/>
        </p:nvSpPr>
        <p:spPr>
          <a:xfrm>
            <a:off x="7870525" y="-2280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6"/>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 name="Google Shape;379;p56"/>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Pourquoi est-ce important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380" name="Google Shape;380;p56"/>
          <p:cNvSpPr txBox="1"/>
          <p:nvPr>
            <p:ph idx="1" type="body"/>
          </p:nvPr>
        </p:nvSpPr>
        <p:spPr>
          <a:xfrm>
            <a:off x="543600" y="1400400"/>
            <a:ext cx="8056800" cy="3912600"/>
          </a:xfrm>
          <a:prstGeom prst="rect">
            <a:avLst/>
          </a:prstGeom>
        </p:spPr>
        <p:txBody>
          <a:bodyPr anchorCtr="0" anchor="t" bIns="91425" lIns="91425" spcFirstLastPara="1" rIns="91425" wrap="square" tIns="91425">
            <a:normAutofit lnSpcReduction="20000"/>
          </a:bodyPr>
          <a:lstStyle/>
          <a:p>
            <a:pPr indent="0" lvl="0" marL="0" rtl="0" algn="just">
              <a:lnSpc>
                <a:spcPct val="110000"/>
              </a:lnSpc>
              <a:spcBef>
                <a:spcPts val="1000"/>
              </a:spcBef>
              <a:spcAft>
                <a:spcPts val="0"/>
              </a:spcAft>
              <a:buNone/>
            </a:pPr>
            <a:r>
              <a:rPr lang="en-GB" sz="1400">
                <a:solidFill>
                  <a:schemeClr val="dk1"/>
                </a:solidFill>
                <a:latin typeface="Libre Baskerville"/>
                <a:ea typeface="Libre Baskerville"/>
                <a:cs typeface="Libre Baskerville"/>
                <a:sym typeface="Libre Baskerville"/>
              </a:rPr>
              <a:t>Il est généralement plus efficace que le mentor et la mentorée soient en présentiel, mais </a:t>
            </a:r>
            <a:r>
              <a:rPr b="1" lang="en-GB" sz="1400">
                <a:solidFill>
                  <a:schemeClr val="dk1"/>
                </a:solidFill>
                <a:latin typeface="Libre Baskerville"/>
                <a:ea typeface="Libre Baskerville"/>
                <a:cs typeface="Libre Baskerville"/>
                <a:sym typeface="Libre Baskerville"/>
              </a:rPr>
              <a:t>les solutions en ligne ou hybrides permettent de surmonter les barrières géographiques</a:t>
            </a:r>
            <a:r>
              <a:rPr lang="en-GB" sz="1400">
                <a:solidFill>
                  <a:schemeClr val="dk1"/>
                </a:solidFill>
                <a:latin typeface="Libre Baskerville"/>
                <a:ea typeface="Libre Baskerville"/>
                <a:cs typeface="Libre Baskerville"/>
                <a:sym typeface="Libre Baskerville"/>
              </a:rPr>
              <a:t>. Cela est particulièrement crucial dans l’environnement académique et professionnel international d’aujourd’hui, où les jeunes chercheur·euses et professionnel·les sont fortement encouragé·es à être mobiles. L’e-mentorat peut être un excellent moyen d’obtenir un aperçu des contextes nationaux différents.</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Cependant, il est essentiel de </a:t>
            </a:r>
            <a:r>
              <a:rPr b="1" lang="en-GB" sz="1400">
                <a:solidFill>
                  <a:schemeClr val="dk1"/>
                </a:solidFill>
                <a:latin typeface="Libre Baskerville"/>
                <a:ea typeface="Libre Baskerville"/>
                <a:cs typeface="Libre Baskerville"/>
                <a:sym typeface="Libre Baskerville"/>
              </a:rPr>
              <a:t>compenser l’absence de connexion en face-à-face</a:t>
            </a:r>
            <a:r>
              <a:rPr lang="en-GB" sz="1400">
                <a:solidFill>
                  <a:schemeClr val="dk1"/>
                </a:solidFill>
                <a:latin typeface="Libre Baskerville"/>
                <a:ea typeface="Libre Baskerville"/>
                <a:cs typeface="Libre Baskerville"/>
                <a:sym typeface="Libre Baskerville"/>
              </a:rPr>
              <a:t> lors du mentorat en ligne en consacrant plus de temps à la construction d’un lien personnel. En présentiel, il est plus facile de varier le cadre des rencontres, par exemple en partageant un café ou un dîner, ce qui renforce la relation. Ce </a:t>
            </a:r>
            <a:r>
              <a:rPr b="1" lang="en-GB" sz="1400">
                <a:solidFill>
                  <a:schemeClr val="dk1"/>
                </a:solidFill>
                <a:latin typeface="Libre Baskerville"/>
                <a:ea typeface="Libre Baskerville"/>
                <a:cs typeface="Libre Baskerville"/>
                <a:sym typeface="Libre Baskerville"/>
              </a:rPr>
              <a:t>lien</a:t>
            </a:r>
            <a:r>
              <a:rPr lang="en-GB" sz="1400">
                <a:solidFill>
                  <a:schemeClr val="dk1"/>
                </a:solidFill>
                <a:latin typeface="Libre Baskerville"/>
                <a:ea typeface="Libre Baskerville"/>
                <a:cs typeface="Libre Baskerville"/>
                <a:sym typeface="Libre Baskerville"/>
              </a:rPr>
              <a:t> est fondamental pour établir la confiance, permettant aux deux parties de s’ouvrir davantage et d’accroître leur engagement.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Pour améliorer l’efficacité du programme, il est recommandé d’</a:t>
            </a:r>
            <a:r>
              <a:rPr b="1" lang="en-GB" sz="1400">
                <a:solidFill>
                  <a:schemeClr val="dk1"/>
                </a:solidFill>
                <a:latin typeface="Libre Baskerville"/>
                <a:ea typeface="Libre Baskerville"/>
                <a:cs typeface="Libre Baskerville"/>
                <a:sym typeface="Libre Baskerville"/>
              </a:rPr>
              <a:t>organiser plusieurs itérations</a:t>
            </a:r>
            <a:r>
              <a:rPr lang="en-GB" sz="1400">
                <a:solidFill>
                  <a:schemeClr val="dk1"/>
                </a:solidFill>
                <a:latin typeface="Libre Baskerville"/>
                <a:ea typeface="Libre Baskerville"/>
                <a:cs typeface="Libre Baskerville"/>
                <a:sym typeface="Libre Baskerville"/>
              </a:rPr>
              <a:t> afin de recueillir des retours sur l’impact des deux approches.</a:t>
            </a:r>
            <a:endParaRPr sz="1400">
              <a:solidFill>
                <a:schemeClr val="dk1"/>
              </a:solidFill>
              <a:latin typeface="Libre Baskerville"/>
              <a:ea typeface="Libre Baskerville"/>
              <a:cs typeface="Libre Baskerville"/>
              <a:sym typeface="Libre Baskerville"/>
            </a:endParaRPr>
          </a:p>
          <a:p>
            <a:pPr indent="0" lvl="0" marL="0" rtl="0" algn="just">
              <a:lnSpc>
                <a:spcPct val="110000"/>
              </a:lnSpc>
              <a:spcBef>
                <a:spcPts val="1200"/>
              </a:spcBef>
              <a:spcAft>
                <a:spcPts val="0"/>
              </a:spcAft>
              <a:buNone/>
            </a:pPr>
            <a:r>
              <a:t/>
            </a:r>
            <a:endParaRPr sz="1400">
              <a:solidFill>
                <a:schemeClr val="dk1"/>
              </a:solidFill>
              <a:latin typeface="Libre Baskerville"/>
              <a:ea typeface="Libre Baskerville"/>
              <a:cs typeface="Libre Baskerville"/>
              <a:sym typeface="Libre Baskerville"/>
            </a:endParaRPr>
          </a:p>
        </p:txBody>
      </p:sp>
      <p:sp>
        <p:nvSpPr>
          <p:cNvPr id="381" name="Google Shape;381;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385" name="Shape 385"/>
        <p:cNvGrpSpPr/>
        <p:nvPr/>
      </p:nvGrpSpPr>
      <p:grpSpPr>
        <a:xfrm>
          <a:off x="0" y="0"/>
          <a:ext cx="0" cy="0"/>
          <a:chOff x="0" y="0"/>
          <a:chExt cx="0" cy="0"/>
        </a:xfrm>
      </p:grpSpPr>
      <p:sp>
        <p:nvSpPr>
          <p:cNvPr id="386" name="Google Shape;386;p57"/>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387" name="Google Shape;387;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fifth video of a learning video series about how to design and run a mentoring program to increase gender balance in STEM, and specifically informatics. In this video, we talk about how to decide whether virtual, hybrid, or face-to-face mentoring works better.&#10;&#10;This learning video series was created within the Erasmus+ Women STEM UP project." id="388" name="Google Shape;388;p57" title="How to Design and Run a Mentoring Program? - Delivery Method">
            <a:hlinkClick r:id="rId3"/>
          </p:cNvPr>
          <p:cNvPicPr preferRelativeResize="0"/>
          <p:nvPr/>
        </p:nvPicPr>
        <p:blipFill>
          <a:blip r:embed="rId4">
            <a:alphaModFix/>
          </a:blip>
          <a:stretch>
            <a:fillRect/>
          </a:stretch>
        </p:blipFill>
        <p:spPr>
          <a:xfrm>
            <a:off x="1807200" y="1020100"/>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8"/>
          <p:cNvSpPr txBox="1"/>
          <p:nvPr>
            <p:ph type="title"/>
          </p:nvPr>
        </p:nvSpPr>
        <p:spPr>
          <a:xfrm>
            <a:off x="1854450" y="2145450"/>
            <a:ext cx="54351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Quelles qualités un mentor doit-il avoir ?</a:t>
            </a:r>
            <a:endParaRPr sz="3600">
              <a:latin typeface="Libre Baskerville"/>
              <a:ea typeface="Libre Baskerville"/>
              <a:cs typeface="Libre Baskerville"/>
              <a:sym typeface="Libre Baskerville"/>
            </a:endParaRPr>
          </a:p>
        </p:txBody>
      </p:sp>
      <p:sp>
        <p:nvSpPr>
          <p:cNvPr id="394" name="Google Shape;394;p58"/>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7</a:t>
            </a:r>
            <a:endParaRPr b="1" sz="8800">
              <a:solidFill>
                <a:schemeClr val="dk2"/>
              </a:solidFill>
            </a:endParaRPr>
          </a:p>
        </p:txBody>
      </p:sp>
      <p:sp>
        <p:nvSpPr>
          <p:cNvPr id="395" name="Google Shape;395;p58"/>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9"/>
          <p:cNvSpPr txBox="1"/>
          <p:nvPr>
            <p:ph type="title"/>
          </p:nvPr>
        </p:nvSpPr>
        <p:spPr>
          <a:xfrm>
            <a:off x="311700" y="4812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Points à considérer</a:t>
            </a:r>
            <a:endParaRPr b="1">
              <a:latin typeface="Libre Baskerville"/>
              <a:ea typeface="Libre Baskerville"/>
              <a:cs typeface="Libre Baskerville"/>
              <a:sym typeface="Libre Baskerville"/>
            </a:endParaRPr>
          </a:p>
        </p:txBody>
      </p:sp>
      <p:sp>
        <p:nvSpPr>
          <p:cNvPr id="401" name="Google Shape;401;p59"/>
          <p:cNvSpPr txBox="1"/>
          <p:nvPr>
            <p:ph idx="1" type="body"/>
          </p:nvPr>
        </p:nvSpPr>
        <p:spPr>
          <a:xfrm>
            <a:off x="311700" y="1001375"/>
            <a:ext cx="8520600" cy="4241100"/>
          </a:xfrm>
          <a:prstGeom prst="rect">
            <a:avLst/>
          </a:prstGeom>
        </p:spPr>
        <p:txBody>
          <a:bodyPr anchorCtr="0" anchor="t" bIns="91425" lIns="91425" spcFirstLastPara="1" rIns="91425" wrap="square" tIns="91425">
            <a:noAutofit/>
          </a:bodyPr>
          <a:lstStyle/>
          <a:p>
            <a:pPr indent="-317500" lvl="0" marL="457200" rtl="0" algn="just">
              <a:lnSpc>
                <a:spcPct val="100000"/>
              </a:lnSpc>
              <a:spcBef>
                <a:spcPts val="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Soyez clair sur les </a:t>
            </a:r>
            <a:r>
              <a:rPr b="1" lang="en-GB" sz="1400">
                <a:solidFill>
                  <a:schemeClr val="dk1"/>
                </a:solidFill>
                <a:latin typeface="Libre Baskerville"/>
                <a:ea typeface="Libre Baskerville"/>
                <a:cs typeface="Libre Baskerville"/>
                <a:sym typeface="Libre Baskerville"/>
              </a:rPr>
              <a:t>qualités</a:t>
            </a:r>
            <a:r>
              <a:rPr lang="en-GB" sz="1400">
                <a:solidFill>
                  <a:schemeClr val="dk1"/>
                </a:solidFill>
                <a:latin typeface="Libre Baskerville"/>
                <a:ea typeface="Libre Baskerville"/>
                <a:cs typeface="Libre Baskerville"/>
                <a:sym typeface="Libre Baskerville"/>
              </a:rPr>
              <a:t> et </a:t>
            </a:r>
            <a:r>
              <a:rPr b="1" lang="en-GB" sz="1400">
                <a:solidFill>
                  <a:schemeClr val="dk1"/>
                </a:solidFill>
                <a:latin typeface="Libre Baskerville"/>
                <a:ea typeface="Libre Baskerville"/>
                <a:cs typeface="Libre Baskerville"/>
                <a:sym typeface="Libre Baskerville"/>
              </a:rPr>
              <a:t>l’attitude</a:t>
            </a:r>
            <a:r>
              <a:rPr lang="en-GB" sz="1400">
                <a:solidFill>
                  <a:schemeClr val="dk1"/>
                </a:solidFill>
                <a:latin typeface="Libre Baskerville"/>
                <a:ea typeface="Libre Baskerville"/>
                <a:cs typeface="Libre Baskerville"/>
                <a:sym typeface="Libre Baskerville"/>
              </a:rPr>
              <a:t> nécessaires pour que vos mentors réussissent dans votre programme de mentorat, et préparez-vous à leur fournir une série de </a:t>
            </a:r>
            <a:r>
              <a:rPr b="1" lang="en-GB" sz="1400">
                <a:solidFill>
                  <a:schemeClr val="dk1"/>
                </a:solidFill>
                <a:latin typeface="Libre Baskerville"/>
                <a:ea typeface="Libre Baskerville"/>
                <a:cs typeface="Libre Baskerville"/>
                <a:sym typeface="Libre Baskerville"/>
              </a:rPr>
              <a:t>formations</a:t>
            </a:r>
            <a:r>
              <a:rPr lang="en-GB" sz="1400">
                <a:solidFill>
                  <a:schemeClr val="dk1"/>
                </a:solidFill>
                <a:latin typeface="Libre Baskerville"/>
                <a:ea typeface="Libre Baskerville"/>
                <a:cs typeface="Libre Baskerville"/>
                <a:sym typeface="Libre Baskerville"/>
              </a:rPr>
              <a:t>. Pour un </a:t>
            </a:r>
            <a:r>
              <a:rPr b="1" lang="en-GB" sz="1400">
                <a:solidFill>
                  <a:schemeClr val="dk1"/>
                </a:solidFill>
                <a:latin typeface="Libre Baskerville"/>
                <a:ea typeface="Libre Baskerville"/>
                <a:cs typeface="Libre Baskerville"/>
                <a:sym typeface="Libre Baskerville"/>
              </a:rPr>
              <a:t>programme de formation de mentor gratuit et téléchargeable</a:t>
            </a:r>
            <a:r>
              <a:rPr lang="en-GB" sz="1400">
                <a:solidFill>
                  <a:schemeClr val="dk1"/>
                </a:solidFill>
                <a:latin typeface="Libre Baskerville"/>
                <a:ea typeface="Libre Baskerville"/>
                <a:cs typeface="Libre Baskerville"/>
                <a:sym typeface="Libre Baskerville"/>
              </a:rPr>
              <a:t>, rendez-vous sur notre </a:t>
            </a:r>
            <a:r>
              <a:rPr lang="en-GB" sz="1400" u="sng">
                <a:solidFill>
                  <a:schemeClr val="hlink"/>
                </a:solidFill>
                <a:latin typeface="Libre Baskerville"/>
                <a:ea typeface="Libre Baskerville"/>
                <a:cs typeface="Libre Baskerville"/>
                <a:sym typeface="Libre Baskerville"/>
                <a:hlinkClick r:id="rId3"/>
              </a:rPr>
              <a:t>site web</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En général, la qualité la plus importante pour un mentor est d’être </a:t>
            </a:r>
            <a:r>
              <a:rPr b="1" lang="en-GB" sz="1400">
                <a:solidFill>
                  <a:schemeClr val="dk1"/>
                </a:solidFill>
                <a:latin typeface="Libre Baskerville"/>
                <a:ea typeface="Libre Baskerville"/>
                <a:cs typeface="Libre Baskerville"/>
                <a:sym typeface="Libre Baskerville"/>
              </a:rPr>
              <a:t>empathique et bienveillant</a:t>
            </a:r>
            <a:r>
              <a:rPr lang="en-GB" sz="1400">
                <a:solidFill>
                  <a:schemeClr val="dk1"/>
                </a:solidFill>
                <a:latin typeface="Libre Baskerville"/>
                <a:ea typeface="Libre Baskerville"/>
                <a:cs typeface="Libre Baskerville"/>
                <a:sym typeface="Libre Baskerville"/>
              </a:rPr>
              <a:t>. L’utilisation d’un </a:t>
            </a:r>
            <a:r>
              <a:rPr b="1" lang="en-GB" sz="1400">
                <a:solidFill>
                  <a:schemeClr val="dk1"/>
                </a:solidFill>
                <a:latin typeface="Libre Baskerville"/>
                <a:ea typeface="Libre Baskerville"/>
                <a:cs typeface="Libre Baskerville"/>
                <a:sym typeface="Libre Baskerville"/>
              </a:rPr>
              <a:t>langage inclusif</a:t>
            </a:r>
            <a:r>
              <a:rPr lang="en-GB" sz="1400">
                <a:solidFill>
                  <a:schemeClr val="dk1"/>
                </a:solidFill>
                <a:latin typeface="Libre Baskerville"/>
                <a:ea typeface="Libre Baskerville"/>
                <a:cs typeface="Libre Baskerville"/>
                <a:sym typeface="Libre Baskerville"/>
              </a:rPr>
              <a:t> est également essentielle</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Il est souvent utile que les mentors soient accessibles et </a:t>
            </a:r>
            <a:r>
              <a:rPr b="1" lang="en-GB" sz="1400">
                <a:solidFill>
                  <a:schemeClr val="dk1"/>
                </a:solidFill>
                <a:latin typeface="Libre Baskerville"/>
                <a:ea typeface="Libre Baskerville"/>
                <a:cs typeface="Libre Baskerville"/>
                <a:sym typeface="Libre Baskerville"/>
              </a:rPr>
              <a:t>inspirent la confiance</a:t>
            </a:r>
            <a:r>
              <a:rPr lang="en-GB" sz="1400">
                <a:solidFill>
                  <a:schemeClr val="dk1"/>
                </a:solidFill>
                <a:latin typeface="Libre Baskerville"/>
                <a:ea typeface="Libre Baskerville"/>
                <a:cs typeface="Libre Baskerville"/>
                <a:sym typeface="Libre Baskerville"/>
              </a:rPr>
              <a:t>. Il est conseillé de leur expliquer combien d’informations personnelles ils peuvent partager, tout en leur rappelant d’éviter le partage excessif, qui pourrait détourner l’attention des objectifs des séances de mentorat.</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Formez-les à être </a:t>
            </a:r>
            <a:r>
              <a:rPr b="1" lang="en-GB" sz="1400">
                <a:solidFill>
                  <a:schemeClr val="dk1"/>
                </a:solidFill>
                <a:latin typeface="Libre Baskerville"/>
                <a:ea typeface="Libre Baskerville"/>
                <a:cs typeface="Libre Baskerville"/>
                <a:sym typeface="Libre Baskerville"/>
              </a:rPr>
              <a:t>proactifs</a:t>
            </a:r>
            <a:r>
              <a:rPr lang="en-GB" sz="1400">
                <a:solidFill>
                  <a:schemeClr val="dk1"/>
                </a:solidFill>
                <a:latin typeface="Libre Baskerville"/>
                <a:ea typeface="Libre Baskerville"/>
                <a:cs typeface="Libre Baskerville"/>
                <a:sym typeface="Libre Baskerville"/>
              </a:rPr>
              <a:t> et à adopter une </a:t>
            </a:r>
            <a:r>
              <a:rPr b="1" lang="en-GB" sz="1400">
                <a:solidFill>
                  <a:schemeClr val="dk1"/>
                </a:solidFill>
                <a:latin typeface="Libre Baskerville"/>
                <a:ea typeface="Libre Baskerville"/>
                <a:cs typeface="Libre Baskerville"/>
                <a:sym typeface="Libre Baskerville"/>
              </a:rPr>
              <a:t>approche de coaching</a:t>
            </a:r>
            <a:r>
              <a:rPr lang="en-GB" sz="1400">
                <a:solidFill>
                  <a:schemeClr val="dk1"/>
                </a:solidFill>
                <a:latin typeface="Libre Baskerville"/>
                <a:ea typeface="Libre Baskerville"/>
                <a:cs typeface="Libre Baskerville"/>
                <a:sym typeface="Libre Baskerville"/>
              </a:rPr>
              <a:t> lors des séances de mentorat. Si la mentorée peut tirer profit de tâches spécifiques en plus des discussions habituelles, les mentors doivent être prêts à proposer des activités adaptées.</a:t>
            </a:r>
            <a:endParaRPr sz="1400">
              <a:solidFill>
                <a:schemeClr val="dk1"/>
              </a:solidFill>
              <a:latin typeface="Libre Baskerville"/>
              <a:ea typeface="Libre Baskerville"/>
              <a:cs typeface="Libre Baskerville"/>
              <a:sym typeface="Libre Baskerville"/>
            </a:endParaRPr>
          </a:p>
          <a:p>
            <a:pPr indent="-317500" lvl="0" marL="457200" rtl="0" algn="just">
              <a:lnSpc>
                <a:spcPct val="100000"/>
              </a:lnSpc>
              <a:spcBef>
                <a:spcPts val="1000"/>
              </a:spcBef>
              <a:spcAft>
                <a:spcPts val="10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Enfin, rappelez-leur que le mentorat vise à aider la mentorée à se développer professionnellement. Ainsi, les mentors doivent être ouverts à </a:t>
            </a:r>
            <a:r>
              <a:rPr b="1" lang="en-GB" sz="1400">
                <a:solidFill>
                  <a:schemeClr val="dk1"/>
                </a:solidFill>
                <a:latin typeface="Libre Baskerville"/>
                <a:ea typeface="Libre Baskerville"/>
                <a:cs typeface="Libre Baskerville"/>
                <a:sym typeface="Libre Baskerville"/>
              </a:rPr>
              <a:t>partager leurs ressources</a:t>
            </a:r>
            <a:r>
              <a:rPr lang="en-GB" sz="1400">
                <a:solidFill>
                  <a:schemeClr val="dk1"/>
                </a:solidFill>
                <a:latin typeface="Libre Baskerville"/>
                <a:ea typeface="Libre Baskerville"/>
                <a:cs typeface="Libre Baskerville"/>
                <a:sym typeface="Libre Baskerville"/>
              </a:rPr>
              <a:t> avec leur mentorée lorsqu’ils se sentent à l’aise de le faire.</a:t>
            </a:r>
            <a:endParaRPr sz="1400">
              <a:latin typeface="Libre Baskerville"/>
              <a:ea typeface="Libre Baskerville"/>
              <a:cs typeface="Libre Baskerville"/>
              <a:sym typeface="Libre Baskerville"/>
            </a:endParaRPr>
          </a:p>
        </p:txBody>
      </p:sp>
      <p:sp>
        <p:nvSpPr>
          <p:cNvPr id="402" name="Google Shape;402;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403" name="Google Shape;403;p59"/>
          <p:cNvSpPr/>
          <p:nvPr/>
        </p:nvSpPr>
        <p:spPr>
          <a:xfrm>
            <a:off x="8193325" y="-583100"/>
            <a:ext cx="1925400" cy="1756500"/>
          </a:xfrm>
          <a:prstGeom prst="ellipse">
            <a:avLst/>
          </a:prstGeom>
          <a:solidFill>
            <a:srgbClr val="FFA3B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0"/>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 name="Google Shape;409;p60"/>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GB">
                <a:latin typeface="Libre Baskerville"/>
                <a:ea typeface="Libre Baskerville"/>
                <a:cs typeface="Libre Baskerville"/>
                <a:sym typeface="Libre Baskerville"/>
              </a:rPr>
              <a:t>Pourquoi est-ce important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410" name="Google Shape;410;p60"/>
          <p:cNvSpPr txBox="1"/>
          <p:nvPr>
            <p:ph idx="1" type="body"/>
          </p:nvPr>
        </p:nvSpPr>
        <p:spPr>
          <a:xfrm>
            <a:off x="543600" y="1400400"/>
            <a:ext cx="8056800" cy="26052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Le </a:t>
            </a:r>
            <a:r>
              <a:rPr b="1" lang="en-GB" sz="1400">
                <a:solidFill>
                  <a:schemeClr val="dk1"/>
                </a:solidFill>
                <a:latin typeface="Libre Baskerville"/>
                <a:ea typeface="Libre Baskerville"/>
                <a:cs typeface="Libre Baskerville"/>
                <a:sym typeface="Libre Baskerville"/>
              </a:rPr>
              <a:t>succès</a:t>
            </a:r>
            <a:r>
              <a:rPr lang="en-GB" sz="1400">
                <a:solidFill>
                  <a:schemeClr val="dk1"/>
                </a:solidFill>
                <a:latin typeface="Libre Baskerville"/>
                <a:ea typeface="Libre Baskerville"/>
                <a:cs typeface="Libre Baskerville"/>
                <a:sym typeface="Libre Baskerville"/>
              </a:rPr>
              <a:t> du mentorat dépend en grande partie des </a:t>
            </a:r>
            <a:r>
              <a:rPr b="1" lang="en-GB" sz="1400">
                <a:solidFill>
                  <a:schemeClr val="dk1"/>
                </a:solidFill>
                <a:latin typeface="Libre Baskerville"/>
                <a:ea typeface="Libre Baskerville"/>
                <a:cs typeface="Libre Baskerville"/>
                <a:sym typeface="Libre Baskerville"/>
              </a:rPr>
              <a:t>qualités personnelles et de l’attitude de vos mentors</a:t>
            </a:r>
            <a:r>
              <a:rPr lang="en-GB" sz="1400">
                <a:solidFill>
                  <a:schemeClr val="dk1"/>
                </a:solidFill>
                <a:latin typeface="Libre Baskerville"/>
                <a:ea typeface="Libre Baskerville"/>
                <a:cs typeface="Libre Baskerville"/>
                <a:sym typeface="Libre Baskerville"/>
              </a:rPr>
              <a:t>. Il est donc essentiel de les </a:t>
            </a:r>
            <a:r>
              <a:rPr b="1" lang="en-GB" sz="1400">
                <a:solidFill>
                  <a:schemeClr val="dk1"/>
                </a:solidFill>
                <a:latin typeface="Libre Baskerville"/>
                <a:ea typeface="Libre Baskerville"/>
                <a:cs typeface="Libre Baskerville"/>
                <a:sym typeface="Libre Baskerville"/>
              </a:rPr>
              <a:t>former</a:t>
            </a:r>
            <a:r>
              <a:rPr lang="en-GB" sz="1400">
                <a:solidFill>
                  <a:schemeClr val="dk1"/>
                </a:solidFill>
                <a:latin typeface="Libre Baskerville"/>
                <a:ea typeface="Libre Baskerville"/>
                <a:cs typeface="Libre Baskerville"/>
                <a:sym typeface="Libre Baskerville"/>
              </a:rPr>
              <a:t>, ainsi que de </a:t>
            </a:r>
            <a:r>
              <a:rPr b="1" lang="en-GB" sz="1400">
                <a:solidFill>
                  <a:schemeClr val="dk1"/>
                </a:solidFill>
                <a:latin typeface="Libre Baskerville"/>
                <a:ea typeface="Libre Baskerville"/>
                <a:cs typeface="Libre Baskerville"/>
                <a:sym typeface="Libre Baskerville"/>
              </a:rPr>
              <a:t>recueillir et de leur fournir des retours réguliers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En plus de proposer une formation au mentorat, assurez-vous également de leur offrir une </a:t>
            </a:r>
            <a:r>
              <a:rPr b="1" lang="en-GB" sz="1400">
                <a:solidFill>
                  <a:schemeClr val="dk1"/>
                </a:solidFill>
                <a:latin typeface="Libre Baskerville"/>
                <a:ea typeface="Libre Baskerville"/>
                <a:cs typeface="Libre Baskerville"/>
                <a:sym typeface="Libre Baskerville"/>
              </a:rPr>
              <a:t>formation sur les questions de genre</a:t>
            </a:r>
            <a:r>
              <a:rPr lang="en-GB" sz="1400">
                <a:solidFill>
                  <a:schemeClr val="dk1"/>
                </a:solidFill>
                <a:latin typeface="Libre Baskerville"/>
                <a:ea typeface="Libre Baskerville"/>
                <a:cs typeface="Libre Baskerville"/>
                <a:sym typeface="Libre Baskerville"/>
              </a:rPr>
              <a:t>. Cela est important pour tout mentor, mais particulièrement dans le cadre d’un </a:t>
            </a:r>
            <a:r>
              <a:rPr b="1" lang="en-GB" sz="1400">
                <a:solidFill>
                  <a:schemeClr val="dk1"/>
                </a:solidFill>
                <a:latin typeface="Libre Baskerville"/>
                <a:ea typeface="Libre Baskerville"/>
                <a:cs typeface="Libre Baskerville"/>
                <a:sym typeface="Libre Baskerville"/>
              </a:rPr>
              <a:t>programme de mentorat spécifiquement destiné aux femmes dans les domaines STEM</a:t>
            </a:r>
            <a:r>
              <a:rPr lang="en-GB" sz="1400">
                <a:solidFill>
                  <a:schemeClr val="dk1"/>
                </a:solidFill>
                <a:latin typeface="Libre Baskerville"/>
                <a:ea typeface="Libre Baskerville"/>
                <a:cs typeface="Libre Baskerville"/>
                <a:sym typeface="Libre Baskerville"/>
              </a:rPr>
              <a:t>, qui nécessite une réflexion sur les </a:t>
            </a:r>
            <a:r>
              <a:rPr b="1" lang="en-GB" sz="1400">
                <a:solidFill>
                  <a:schemeClr val="dk1"/>
                </a:solidFill>
                <a:latin typeface="Libre Baskerville"/>
                <a:ea typeface="Libre Baskerville"/>
                <a:cs typeface="Libre Baskerville"/>
                <a:sym typeface="Libre Baskerville"/>
              </a:rPr>
              <a:t>stéréotypes de genre et ses propres biais.</a:t>
            </a:r>
            <a:endParaRPr b="1"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Clr>
                <a:schemeClr val="dk1"/>
              </a:buClr>
              <a:buSzPts val="1100"/>
              <a:buFont typeface="Arial"/>
              <a:buNone/>
            </a:pPr>
            <a:r>
              <a:t/>
            </a:r>
            <a:endParaRPr sz="1400">
              <a:solidFill>
                <a:schemeClr val="dk1"/>
              </a:solidFill>
              <a:latin typeface="Libre Baskerville"/>
              <a:ea typeface="Libre Baskerville"/>
              <a:cs typeface="Libre Baskerville"/>
              <a:sym typeface="Libre Baskerville"/>
            </a:endParaRPr>
          </a:p>
        </p:txBody>
      </p:sp>
      <p:sp>
        <p:nvSpPr>
          <p:cNvPr id="411" name="Google Shape;411;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415" name="Shape 415"/>
        <p:cNvGrpSpPr/>
        <p:nvPr/>
      </p:nvGrpSpPr>
      <p:grpSpPr>
        <a:xfrm>
          <a:off x="0" y="0"/>
          <a:ext cx="0" cy="0"/>
          <a:chOff x="0" y="0"/>
          <a:chExt cx="0" cy="0"/>
        </a:xfrm>
      </p:grpSpPr>
      <p:sp>
        <p:nvSpPr>
          <p:cNvPr id="416" name="Google Shape;416;p61"/>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417" name="Google Shape;417;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sixth video of a learning video series about how to design and run a mentoring program to increase gender balance in STEM, and specifically informatics. In this video, we talk about which are the qualities your mentors need to have to be successful.&#10;&#10;This learning video series was created within the Erasmus+ Women STEM UP project." id="418" name="Google Shape;418;p61" title="How to Design and Run a Mentoring Program? - Mentor's qualities">
            <a:hlinkClick r:id="rId3"/>
          </p:cNvPr>
          <p:cNvPicPr preferRelativeResize="0"/>
          <p:nvPr/>
        </p:nvPicPr>
        <p:blipFill>
          <a:blip r:embed="rId4">
            <a:alphaModFix/>
          </a:blip>
          <a:stretch>
            <a:fillRect/>
          </a:stretch>
        </p:blipFill>
        <p:spPr>
          <a:xfrm>
            <a:off x="1810200" y="1020750"/>
            <a:ext cx="5529600" cy="309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2"/>
          <p:cNvSpPr txBox="1"/>
          <p:nvPr>
            <p:ph type="title"/>
          </p:nvPr>
        </p:nvSpPr>
        <p:spPr>
          <a:xfrm>
            <a:off x="450175" y="213045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Quels sont les avantages de mettre en place un programme de mentorat ? </a:t>
            </a:r>
            <a:endParaRPr sz="3600">
              <a:latin typeface="Libre Baskerville"/>
              <a:ea typeface="Libre Baskerville"/>
              <a:cs typeface="Libre Baskerville"/>
              <a:sym typeface="Libre Baskerville"/>
            </a:endParaRPr>
          </a:p>
        </p:txBody>
      </p:sp>
      <p:sp>
        <p:nvSpPr>
          <p:cNvPr id="424" name="Google Shape;424;p6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8</a:t>
            </a:r>
            <a:endParaRPr b="1" sz="8800">
              <a:solidFill>
                <a:schemeClr val="dk2"/>
              </a:solidFill>
            </a:endParaRPr>
          </a:p>
        </p:txBody>
      </p:sp>
      <p:sp>
        <p:nvSpPr>
          <p:cNvPr id="425" name="Google Shape;425;p6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3"/>
          <p:cNvSpPr/>
          <p:nvPr/>
        </p:nvSpPr>
        <p:spPr>
          <a:xfrm>
            <a:off x="198600" y="237975"/>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 name="Google Shape;431;p63"/>
          <p:cNvSpPr txBox="1"/>
          <p:nvPr>
            <p:ph type="title"/>
          </p:nvPr>
        </p:nvSpPr>
        <p:spPr>
          <a:xfrm>
            <a:off x="311700" y="63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Pourquoi est-ce bénéfique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432" name="Google Shape;432;p63"/>
          <p:cNvSpPr txBox="1"/>
          <p:nvPr>
            <p:ph idx="1" type="body"/>
          </p:nvPr>
        </p:nvSpPr>
        <p:spPr>
          <a:xfrm>
            <a:off x="543600" y="1407900"/>
            <a:ext cx="8056800" cy="2980200"/>
          </a:xfrm>
          <a:prstGeom prst="rect">
            <a:avLst/>
          </a:prstGeom>
        </p:spPr>
        <p:txBody>
          <a:bodyPr anchorCtr="0" anchor="t" bIns="91425" lIns="91425" spcFirstLastPara="1" rIns="91425" wrap="square" tIns="91425">
            <a:normAutofit fontScale="85000" lnSpcReduction="20000"/>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Un </a:t>
            </a:r>
            <a:r>
              <a:rPr b="1" lang="en-GB" sz="1400">
                <a:solidFill>
                  <a:schemeClr val="dk1"/>
                </a:solidFill>
                <a:latin typeface="Libre Baskerville"/>
                <a:ea typeface="Libre Baskerville"/>
                <a:cs typeface="Libre Baskerville"/>
                <a:sym typeface="Libre Baskerville"/>
              </a:rPr>
              <a:t>programme de mentorat pour les femmes dans les domaines STEM</a:t>
            </a:r>
            <a:r>
              <a:rPr lang="en-GB" sz="1400">
                <a:solidFill>
                  <a:schemeClr val="dk1"/>
                </a:solidFill>
                <a:latin typeface="Libre Baskerville"/>
                <a:ea typeface="Libre Baskerville"/>
                <a:cs typeface="Libre Baskerville"/>
                <a:sym typeface="Libre Baskerville"/>
              </a:rPr>
              <a:t> est bénéfique, car il peut </a:t>
            </a:r>
            <a:r>
              <a:rPr b="1" lang="en-GB" sz="1400">
                <a:solidFill>
                  <a:schemeClr val="dk1"/>
                </a:solidFill>
                <a:latin typeface="Libre Baskerville"/>
                <a:ea typeface="Libre Baskerville"/>
                <a:cs typeface="Libre Baskerville"/>
                <a:sym typeface="Libre Baskerville"/>
              </a:rPr>
              <a:t>accroître leur participation dans le domaine</a:t>
            </a:r>
            <a:r>
              <a:rPr lang="en-GB" sz="1400">
                <a:solidFill>
                  <a:schemeClr val="dk1"/>
                </a:solidFill>
                <a:latin typeface="Libre Baskerville"/>
                <a:ea typeface="Libre Baskerville"/>
                <a:cs typeface="Libre Baskerville"/>
                <a:sym typeface="Libre Baskerville"/>
              </a:rPr>
              <a:t>, ce qui ne relève pas seulement de la justice sociale, mais aussi d’un intérêt économique et technologique à l’échelle mondiale.</a:t>
            </a:r>
            <a:endParaRPr sz="14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Les </a:t>
            </a:r>
            <a:r>
              <a:rPr b="1" lang="en-GB" sz="1400">
                <a:solidFill>
                  <a:schemeClr val="dk1"/>
                </a:solidFill>
                <a:latin typeface="Libre Baskerville"/>
                <a:ea typeface="Libre Baskerville"/>
                <a:cs typeface="Libre Baskerville"/>
                <a:sym typeface="Libre Baskerville"/>
              </a:rPr>
              <a:t>mentorées</a:t>
            </a:r>
            <a:r>
              <a:rPr lang="en-GB" sz="1400">
                <a:solidFill>
                  <a:schemeClr val="dk1"/>
                </a:solidFill>
                <a:latin typeface="Libre Baskerville"/>
                <a:ea typeface="Libre Baskerville"/>
                <a:cs typeface="Libre Baskerville"/>
                <a:sym typeface="Libre Baskerville"/>
              </a:rPr>
              <a:t> peuvent tirer profit du mentorat en étant </a:t>
            </a:r>
            <a:r>
              <a:rPr b="1" lang="en-GB" sz="1400">
                <a:solidFill>
                  <a:schemeClr val="dk1"/>
                </a:solidFill>
                <a:latin typeface="Libre Baskerville"/>
                <a:ea typeface="Libre Baskerville"/>
                <a:cs typeface="Libre Baskerville"/>
                <a:sym typeface="Libre Baskerville"/>
              </a:rPr>
              <a:t>exposées à des modèles inspirants, en recevant des retours professionnels</a:t>
            </a:r>
            <a:r>
              <a:rPr lang="en-GB" sz="1400">
                <a:solidFill>
                  <a:schemeClr val="dk1"/>
                </a:solidFill>
                <a:latin typeface="Libre Baskerville"/>
                <a:ea typeface="Libre Baskerville"/>
                <a:cs typeface="Libre Baskerville"/>
                <a:sym typeface="Libre Baskerville"/>
              </a:rPr>
              <a:t> sur leur potentiel et leur développement, ainsi qu’un </a:t>
            </a:r>
            <a:r>
              <a:rPr b="1" lang="en-GB" sz="1400">
                <a:solidFill>
                  <a:schemeClr val="dk1"/>
                </a:solidFill>
                <a:latin typeface="Libre Baskerville"/>
                <a:ea typeface="Libre Baskerville"/>
                <a:cs typeface="Libre Baskerville"/>
                <a:sym typeface="Libre Baskerville"/>
              </a:rPr>
              <a:t>soutien</a:t>
            </a:r>
            <a:r>
              <a:rPr lang="en-GB" sz="1400">
                <a:solidFill>
                  <a:schemeClr val="dk1"/>
                </a:solidFill>
                <a:latin typeface="Libre Baskerville"/>
                <a:ea typeface="Libre Baskerville"/>
                <a:cs typeface="Libre Baskerville"/>
                <a:sym typeface="Libre Baskerville"/>
              </a:rPr>
              <a:t> de la part de leur mentor et de leurs pairs.</a:t>
            </a:r>
            <a:endParaRPr sz="14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Mais les </a:t>
            </a:r>
            <a:r>
              <a:rPr b="1" lang="en-GB" sz="1400">
                <a:solidFill>
                  <a:schemeClr val="dk1"/>
                </a:solidFill>
                <a:latin typeface="Libre Baskerville"/>
                <a:ea typeface="Libre Baskerville"/>
                <a:cs typeface="Libre Baskerville"/>
                <a:sym typeface="Libre Baskerville"/>
              </a:rPr>
              <a:t>mentors</a:t>
            </a:r>
            <a:r>
              <a:rPr lang="en-GB" sz="1400">
                <a:solidFill>
                  <a:schemeClr val="dk1"/>
                </a:solidFill>
                <a:latin typeface="Libre Baskerville"/>
                <a:ea typeface="Libre Baskerville"/>
                <a:cs typeface="Libre Baskerville"/>
                <a:sym typeface="Libre Baskerville"/>
              </a:rPr>
              <a:t> bénéficient également de leur participation à un programme de mentorat. Ils peuvent </a:t>
            </a:r>
            <a:r>
              <a:rPr b="1" lang="en-GB" sz="1400">
                <a:solidFill>
                  <a:schemeClr val="dk1"/>
                </a:solidFill>
                <a:latin typeface="Libre Baskerville"/>
                <a:ea typeface="Libre Baskerville"/>
                <a:cs typeface="Libre Baskerville"/>
                <a:sym typeface="Libre Baskerville"/>
              </a:rPr>
              <a:t>apprendre</a:t>
            </a:r>
            <a:r>
              <a:rPr lang="en-GB" sz="1400">
                <a:solidFill>
                  <a:schemeClr val="dk1"/>
                </a:solidFill>
                <a:latin typeface="Libre Baskerville"/>
                <a:ea typeface="Libre Baskerville"/>
                <a:cs typeface="Libre Baskerville"/>
                <a:sym typeface="Libre Baskerville"/>
              </a:rPr>
              <a:t> de leur mentorée, </a:t>
            </a:r>
            <a:r>
              <a:rPr b="1" lang="en-GB" sz="1400">
                <a:solidFill>
                  <a:schemeClr val="dk1"/>
                </a:solidFill>
                <a:latin typeface="Libre Baskerville"/>
                <a:ea typeface="Libre Baskerville"/>
                <a:cs typeface="Libre Baskerville"/>
                <a:sym typeface="Libre Baskerville"/>
              </a:rPr>
              <a:t>s’en</a:t>
            </a:r>
            <a:r>
              <a:rPr lang="en-GB" sz="1400">
                <a:solidFill>
                  <a:schemeClr val="dk1"/>
                </a:solidFill>
                <a:latin typeface="Libre Baskerville"/>
                <a:ea typeface="Libre Baskerville"/>
                <a:cs typeface="Libre Baskerville"/>
                <a:sym typeface="Libre Baskerville"/>
              </a:rPr>
              <a:t> </a:t>
            </a:r>
            <a:r>
              <a:rPr b="1" lang="en-GB" sz="1400">
                <a:solidFill>
                  <a:schemeClr val="dk1"/>
                </a:solidFill>
                <a:latin typeface="Libre Baskerville"/>
                <a:ea typeface="Libre Baskerville"/>
                <a:cs typeface="Libre Baskerville"/>
                <a:sym typeface="Libre Baskerville"/>
              </a:rPr>
              <a:t>inspirer</a:t>
            </a:r>
            <a:r>
              <a:rPr lang="en-GB" sz="1400">
                <a:solidFill>
                  <a:schemeClr val="dk1"/>
                </a:solidFill>
                <a:latin typeface="Libre Baskerville"/>
                <a:ea typeface="Libre Baskerville"/>
                <a:cs typeface="Libre Baskerville"/>
                <a:sym typeface="Libre Baskerville"/>
              </a:rPr>
              <a:t>, et, à travers le processus de mentorat, développer leurs compétences en </a:t>
            </a:r>
            <a:r>
              <a:rPr b="1" lang="en-GB" sz="1400">
                <a:solidFill>
                  <a:schemeClr val="dk1"/>
                </a:solidFill>
                <a:latin typeface="Libre Baskerville"/>
                <a:ea typeface="Libre Baskerville"/>
                <a:cs typeface="Libre Baskerville"/>
                <a:sym typeface="Libre Baskerville"/>
              </a:rPr>
              <a:t>leadership, en coaching et en communication</a:t>
            </a:r>
            <a:r>
              <a:rPr lang="en-GB" sz="1400">
                <a:solidFill>
                  <a:schemeClr val="dk1"/>
                </a:solidFill>
                <a:latin typeface="Libre Baskerville"/>
                <a:ea typeface="Libre Baskerville"/>
                <a:cs typeface="Libre Baskerville"/>
                <a:sym typeface="Libre Baskerville"/>
              </a:rPr>
              <a:t>. Autrement dit, le mentorat peut favoriser la croissance professionnelle.</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t/>
            </a:r>
            <a:endParaRPr sz="1400">
              <a:solidFill>
                <a:schemeClr val="dk1"/>
              </a:solidFill>
              <a:latin typeface="Libre Baskerville"/>
              <a:ea typeface="Libre Baskerville"/>
              <a:cs typeface="Libre Baskerville"/>
              <a:sym typeface="Libre Baskerville"/>
            </a:endParaRPr>
          </a:p>
        </p:txBody>
      </p:sp>
      <p:sp>
        <p:nvSpPr>
          <p:cNvPr id="433" name="Google Shape;433;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1F71"/>
        </a:solidFill>
      </p:bgPr>
    </p:bg>
    <p:spTree>
      <p:nvGrpSpPr>
        <p:cNvPr id="437" name="Shape 437"/>
        <p:cNvGrpSpPr/>
        <p:nvPr/>
      </p:nvGrpSpPr>
      <p:grpSpPr>
        <a:xfrm>
          <a:off x="0" y="0"/>
          <a:ext cx="0" cy="0"/>
          <a:chOff x="0" y="0"/>
          <a:chExt cx="0" cy="0"/>
        </a:xfrm>
      </p:grpSpPr>
      <p:sp>
        <p:nvSpPr>
          <p:cNvPr id="438" name="Google Shape;438;p64"/>
          <p:cNvSpPr/>
          <p:nvPr/>
        </p:nvSpPr>
        <p:spPr>
          <a:xfrm>
            <a:off x="1635000" y="832500"/>
            <a:ext cx="5880000" cy="34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0EADE"/>
              </a:solidFill>
            </a:endParaRPr>
          </a:p>
        </p:txBody>
      </p:sp>
      <p:sp>
        <p:nvSpPr>
          <p:cNvPr id="439" name="Google Shape;439;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This is the seventh and last video of a learning video series about how to design and run a mentoring program to increase gender balance in STEM, and specifically informatics. In this video, we talk about how to motivate your mentors to take part in the program.&#10;&#10;This learning video series was created within the Erasmus+ Women STEM UP project." id="440" name="Google Shape;440;p64" title="How to Design and Run a Mentoring Program? - Mentor's benefits">
            <a:hlinkClick r:id="rId3"/>
          </p:cNvPr>
          <p:cNvPicPr preferRelativeResize="0"/>
          <p:nvPr/>
        </p:nvPicPr>
        <p:blipFill>
          <a:blip r:embed="rId4">
            <a:alphaModFix/>
          </a:blip>
          <a:stretch>
            <a:fillRect/>
          </a:stretch>
        </p:blipFill>
        <p:spPr>
          <a:xfrm>
            <a:off x="1807200" y="1023100"/>
            <a:ext cx="5529600" cy="3097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p:nvPr/>
        </p:nvSpPr>
        <p:spPr>
          <a:xfrm>
            <a:off x="198600" y="381300"/>
            <a:ext cx="8746800" cy="43809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29"/>
          <p:cNvSpPr txBox="1"/>
          <p:nvPr>
            <p:ph type="title"/>
          </p:nvPr>
        </p:nvSpPr>
        <p:spPr>
          <a:xfrm>
            <a:off x="1549775" y="555650"/>
            <a:ext cx="5492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Table des matières</a:t>
            </a:r>
            <a:endParaRPr b="1">
              <a:latin typeface="Libre Baskerville"/>
              <a:ea typeface="Libre Baskerville"/>
              <a:cs typeface="Libre Baskerville"/>
              <a:sym typeface="Libre Baskerville"/>
            </a:endParaRPr>
          </a:p>
        </p:txBody>
      </p:sp>
      <p:sp>
        <p:nvSpPr>
          <p:cNvPr id="176" name="Google Shape;176;p29"/>
          <p:cNvSpPr txBox="1"/>
          <p:nvPr>
            <p:ph idx="1" type="body"/>
          </p:nvPr>
        </p:nvSpPr>
        <p:spPr>
          <a:xfrm>
            <a:off x="1103950" y="1284325"/>
            <a:ext cx="6573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Concepts-clés</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Gérer les attentes</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Faire correspondre mentors and mentorées</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Durée du programme</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Sessions individuelles vs mentorat en groupe</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Mentorat en ligne vs en présentiel</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Choisir et entra</a:t>
            </a:r>
            <a:r>
              <a:rPr lang="en-GB">
                <a:solidFill>
                  <a:schemeClr val="dk1"/>
                </a:solidFill>
                <a:latin typeface="Libre Baskerville"/>
                <a:ea typeface="Libre Baskerville"/>
                <a:cs typeface="Libre Baskerville"/>
                <a:sym typeface="Libre Baskerville"/>
              </a:rPr>
              <a:t>îner ses mentors</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Avantages d’un programme de mentorat</a:t>
            </a:r>
            <a:endParaRPr>
              <a:solidFill>
                <a:schemeClr val="dk1"/>
              </a:solidFill>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Témoignages</a:t>
            </a:r>
            <a:endParaRPr>
              <a:solidFill>
                <a:schemeClr val="dk1"/>
              </a:solidFill>
              <a:latin typeface="Libre Baskerville"/>
              <a:ea typeface="Libre Baskerville"/>
              <a:cs typeface="Libre Baskerville"/>
              <a:sym typeface="Libre Baskerville"/>
            </a:endParaRPr>
          </a:p>
        </p:txBody>
      </p:sp>
      <p:sp>
        <p:nvSpPr>
          <p:cNvPr id="177" name="Google Shape;17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5"/>
          <p:cNvSpPr txBox="1"/>
          <p:nvPr>
            <p:ph type="title"/>
          </p:nvPr>
        </p:nvSpPr>
        <p:spPr>
          <a:xfrm>
            <a:off x="504250" y="2119627"/>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 disent les mentorées et les mentors sur leur expérience </a:t>
            </a:r>
            <a:r>
              <a:rPr lang="en-GB" sz="3600">
                <a:latin typeface="Libre Baskerville"/>
                <a:ea typeface="Libre Baskerville"/>
                <a:cs typeface="Libre Baskerville"/>
                <a:sym typeface="Libre Baskerville"/>
              </a:rPr>
              <a:t>? </a:t>
            </a:r>
            <a:endParaRPr sz="3600">
              <a:latin typeface="Libre Baskerville"/>
              <a:ea typeface="Libre Baskerville"/>
              <a:cs typeface="Libre Baskerville"/>
              <a:sym typeface="Libre Baskerville"/>
            </a:endParaRPr>
          </a:p>
        </p:txBody>
      </p:sp>
      <p:sp>
        <p:nvSpPr>
          <p:cNvPr id="446" name="Google Shape;446;p65"/>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9</a:t>
            </a:r>
            <a:endParaRPr b="1" sz="8800">
              <a:solidFill>
                <a:schemeClr val="dk2"/>
              </a:solidFill>
            </a:endParaRPr>
          </a:p>
        </p:txBody>
      </p:sp>
      <p:sp>
        <p:nvSpPr>
          <p:cNvPr id="447" name="Google Shape;447;p65"/>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6"/>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mentorée</a:t>
            </a:r>
            <a:endParaRPr b="1" sz="2600">
              <a:solidFill>
                <a:schemeClr val="dk1"/>
              </a:solidFill>
              <a:latin typeface="Libre Baskerville"/>
              <a:ea typeface="Libre Baskerville"/>
              <a:cs typeface="Libre Baskerville"/>
              <a:sym typeface="Libre Baskerville"/>
            </a:endParaRPr>
          </a:p>
        </p:txBody>
      </p:sp>
      <p:pic>
        <p:nvPicPr>
          <p:cNvPr id="453" name="Google Shape;453;p66"/>
          <p:cNvPicPr preferRelativeResize="0"/>
          <p:nvPr/>
        </p:nvPicPr>
        <p:blipFill>
          <a:blip r:embed="rId3">
            <a:alphaModFix/>
          </a:blip>
          <a:stretch>
            <a:fillRect/>
          </a:stretch>
        </p:blipFill>
        <p:spPr>
          <a:xfrm>
            <a:off x="3008360" y="0"/>
            <a:ext cx="6135641" cy="5143501"/>
          </a:xfrm>
          <a:prstGeom prst="rect">
            <a:avLst/>
          </a:prstGeom>
          <a:noFill/>
          <a:ln>
            <a:noFill/>
          </a:ln>
        </p:spPr>
      </p:pic>
      <p:sp>
        <p:nvSpPr>
          <p:cNvPr id="454" name="Google Shape;454;p66"/>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7"/>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mentorée</a:t>
            </a:r>
            <a:endParaRPr b="1" sz="2600">
              <a:solidFill>
                <a:schemeClr val="dk1"/>
              </a:solidFill>
              <a:latin typeface="Libre Baskerville"/>
              <a:ea typeface="Libre Baskerville"/>
              <a:cs typeface="Libre Baskerville"/>
              <a:sym typeface="Libre Baskerville"/>
            </a:endParaRPr>
          </a:p>
        </p:txBody>
      </p:sp>
      <p:pic>
        <p:nvPicPr>
          <p:cNvPr id="460" name="Google Shape;460;p67"/>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61" name="Google Shape;461;p67"/>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8"/>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mentoré</a:t>
            </a:r>
            <a:endParaRPr b="1" sz="2600">
              <a:solidFill>
                <a:schemeClr val="dk1"/>
              </a:solidFill>
              <a:latin typeface="Libre Baskerville"/>
              <a:ea typeface="Libre Baskerville"/>
              <a:cs typeface="Libre Baskerville"/>
              <a:sym typeface="Libre Baskerville"/>
            </a:endParaRPr>
          </a:p>
        </p:txBody>
      </p:sp>
      <p:pic>
        <p:nvPicPr>
          <p:cNvPr id="467" name="Google Shape;467;p68"/>
          <p:cNvPicPr preferRelativeResize="0"/>
          <p:nvPr/>
        </p:nvPicPr>
        <p:blipFill>
          <a:blip r:embed="rId3">
            <a:alphaModFix/>
          </a:blip>
          <a:stretch>
            <a:fillRect/>
          </a:stretch>
        </p:blipFill>
        <p:spPr>
          <a:xfrm>
            <a:off x="3078793" y="0"/>
            <a:ext cx="6065207" cy="5084450"/>
          </a:xfrm>
          <a:prstGeom prst="rect">
            <a:avLst/>
          </a:prstGeom>
          <a:noFill/>
          <a:ln>
            <a:noFill/>
          </a:ln>
        </p:spPr>
      </p:pic>
      <p:sp>
        <p:nvSpPr>
          <p:cNvPr id="468" name="Google Shape;468;p68"/>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9"/>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74" name="Google Shape;474;p69"/>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75" name="Google Shape;475;p69"/>
          <p:cNvSpPr txBox="1"/>
          <p:nvPr>
            <p:ph idx="12" type="sldNum"/>
          </p:nvPr>
        </p:nvSpPr>
        <p:spPr>
          <a:xfrm>
            <a:off x="7086600" y="48695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0"/>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81" name="Google Shape;481;p70"/>
          <p:cNvPicPr preferRelativeResize="0"/>
          <p:nvPr/>
        </p:nvPicPr>
        <p:blipFill>
          <a:blip r:embed="rId3">
            <a:alphaModFix/>
          </a:blip>
          <a:stretch>
            <a:fillRect/>
          </a:stretch>
        </p:blipFill>
        <p:spPr>
          <a:xfrm>
            <a:off x="3008375" y="0"/>
            <a:ext cx="6206573" cy="5202975"/>
          </a:xfrm>
          <a:prstGeom prst="rect">
            <a:avLst/>
          </a:prstGeom>
          <a:noFill/>
          <a:ln>
            <a:noFill/>
          </a:ln>
        </p:spPr>
      </p:pic>
      <p:sp>
        <p:nvSpPr>
          <p:cNvPr id="482" name="Google Shape;482;p70"/>
          <p:cNvSpPr txBox="1"/>
          <p:nvPr>
            <p:ph idx="12" type="sldNum"/>
          </p:nvPr>
        </p:nvSpPr>
        <p:spPr>
          <a:xfrm>
            <a:off x="7086600" y="48695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1"/>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88" name="Google Shape;488;p71"/>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89" name="Google Shape;489;p71"/>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2"/>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95" name="Google Shape;495;p72"/>
          <p:cNvPicPr preferRelativeResize="0"/>
          <p:nvPr/>
        </p:nvPicPr>
        <p:blipFill>
          <a:blip r:embed="rId3">
            <a:alphaModFix/>
          </a:blip>
          <a:stretch>
            <a:fillRect/>
          </a:stretch>
        </p:blipFill>
        <p:spPr>
          <a:xfrm>
            <a:off x="3008360" y="0"/>
            <a:ext cx="6135641" cy="5143501"/>
          </a:xfrm>
          <a:prstGeom prst="rect">
            <a:avLst/>
          </a:prstGeom>
          <a:noFill/>
          <a:ln>
            <a:noFill/>
          </a:ln>
        </p:spPr>
      </p:pic>
      <p:sp>
        <p:nvSpPr>
          <p:cNvPr id="496" name="Google Shape;496;p72"/>
          <p:cNvSpPr txBox="1"/>
          <p:nvPr>
            <p:ph idx="12" type="sldNum"/>
          </p:nvPr>
        </p:nvSpPr>
        <p:spPr>
          <a:xfrm>
            <a:off x="7086600" y="481053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3"/>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502" name="Google Shape;502;p73"/>
          <p:cNvPicPr preferRelativeResize="0"/>
          <p:nvPr/>
        </p:nvPicPr>
        <p:blipFill>
          <a:blip r:embed="rId3">
            <a:alphaModFix/>
          </a:blip>
          <a:stretch>
            <a:fillRect/>
          </a:stretch>
        </p:blipFill>
        <p:spPr>
          <a:xfrm>
            <a:off x="3064500" y="-32125"/>
            <a:ext cx="6135650" cy="5143501"/>
          </a:xfrm>
          <a:prstGeom prst="rect">
            <a:avLst/>
          </a:prstGeom>
          <a:noFill/>
          <a:ln>
            <a:noFill/>
          </a:ln>
        </p:spPr>
      </p:pic>
      <p:sp>
        <p:nvSpPr>
          <p:cNvPr id="503" name="Google Shape;503;p73"/>
          <p:cNvSpPr txBox="1"/>
          <p:nvPr>
            <p:ph idx="12" type="sldNum"/>
          </p:nvPr>
        </p:nvSpPr>
        <p:spPr>
          <a:xfrm>
            <a:off x="7086600" y="48374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4"/>
          <p:cNvSpPr txBox="1"/>
          <p:nvPr>
            <p:ph type="title"/>
          </p:nvPr>
        </p:nvSpPr>
        <p:spPr>
          <a:xfrm>
            <a:off x="628650" y="1342147"/>
            <a:ext cx="7886700" cy="2901900"/>
          </a:xfrm>
          <a:prstGeom prst="rect">
            <a:avLst/>
          </a:prstGeom>
          <a:noFill/>
          <a:ln>
            <a:noFill/>
          </a:ln>
        </p:spPr>
        <p:txBody>
          <a:bodyPr anchorCtr="0" anchor="ctr" bIns="34275" lIns="68575" spcFirstLastPara="1" rIns="68575" wrap="square" tIns="34275">
            <a:noAutofit/>
          </a:bodyPr>
          <a:lstStyle/>
          <a:p>
            <a:pPr indent="0" lvl="0" marL="0" rtl="0" algn="just">
              <a:lnSpc>
                <a:spcPct val="100000"/>
              </a:lnSpc>
              <a:spcBef>
                <a:spcPts val="0"/>
              </a:spcBef>
              <a:spcAft>
                <a:spcPts val="0"/>
              </a:spcAft>
              <a:buClr>
                <a:schemeClr val="dk1"/>
              </a:buClr>
              <a:buSzPts val="891"/>
              <a:buFont typeface="Arial"/>
              <a:buNone/>
            </a:pPr>
            <a:r>
              <a:rPr lang="en-GB" sz="2498">
                <a:latin typeface="Libre Baskerville"/>
                <a:ea typeface="Libre Baskerville"/>
                <a:cs typeface="Libre Baskerville"/>
                <a:sym typeface="Libre Baskerville"/>
              </a:rPr>
              <a:t>Ce guide a été élaboré à partir de recherches scientifiques incluant des revues systématiques de la littérature et des interviews de groupes de discussion, ainsi que des pratiques de mentorat des différents partenaires, dans le cadre du projet Erasmus+ Women STEM Up. Les références se trouvent dans les diapositives qui suivent. </a:t>
            </a:r>
            <a:endParaRPr sz="2120"/>
          </a:p>
        </p:txBody>
      </p:sp>
      <p:sp>
        <p:nvSpPr>
          <p:cNvPr id="509" name="Google Shape;509;p7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182825" y="2130450"/>
            <a:ext cx="8787900" cy="9942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Quelles informations trouver dans ce guide ?</a:t>
            </a:r>
            <a:endParaRPr>
              <a:latin typeface="Libre Baskerville"/>
              <a:ea typeface="Libre Baskerville"/>
              <a:cs typeface="Libre Baskerville"/>
              <a:sym typeface="Libre Baskerville"/>
            </a:endParaRPr>
          </a:p>
        </p:txBody>
      </p:sp>
      <p:sp>
        <p:nvSpPr>
          <p:cNvPr id="183" name="Google Shape;183;p3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5"/>
          <p:cNvSpPr txBox="1"/>
          <p:nvPr>
            <p:ph idx="1" type="body"/>
          </p:nvPr>
        </p:nvSpPr>
        <p:spPr>
          <a:xfrm>
            <a:off x="778375" y="56125"/>
            <a:ext cx="8365500" cy="5143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GB" sz="1000">
                <a:solidFill>
                  <a:schemeClr val="dk1"/>
                </a:solidFill>
                <a:latin typeface="Libre Baskerville"/>
                <a:ea typeface="Libre Baskerville"/>
                <a:cs typeface="Libre Baskerville"/>
                <a:sym typeface="Libre Baskerville"/>
              </a:rPr>
              <a:t>Références</a:t>
            </a:r>
            <a:endParaRPr b="1"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Oates, Briony J. (2005). Researching information systems and computing. Sage.</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Shah, Aarti. (2017). ”What is Mentoring?”. The American Statistician.</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Reid, Jackie, Erica Smith, Nansiri Iamsuk, Jennifer Miller. (2016). ”Balancing the Equation: Mentoring First-Year Female STEM Students at a Regional University”. International Journal of Innovation in Science and Mathematics Education.</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Alhadlaq, Aseel, Ahmed Kharrufa, Patrick Olivier. (2019). ”Exploring e-mentoring: co-designing &amp; un-platforming”. Behaviour &amp; Information Technology.</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Trinkenreich, Bianca, Ricardo Britto, Marco A. Gerosa, Igor Steinmacher. (2022). ”An Empirical Investigation on the Challenges Faced by Women in the Software Industry: A Case Study”. Software Engineering in Society.</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Weng, Judy, Christian Murphy. (2018). ”Bridging the Diversity Gap in Computer Science with a Course on Open Source Software”. Research on Equity and Sustained Participation in Engineering, Computing and Technology.</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Wang, Sujing, Stefan Andrei, Otilia Urbina, Dorothy A. Sisk. (2019). ”A Coding/Programming Academy for 6th-Grade Females to Increase Knowledge and Interest in Computer Science”. Frontiers in Education Conference.</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Rhodes, Jean, Sarah R. Lowe, Leon Litchfield, Kathy Walsh-Samp. (2007). ”The role of gender in youth mentoring relationship formation and duration”. Journal of Vocational Behavior.</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Stoeger, Heidrun, Xiaoju Duan, Sigrun Schirner, Teresa Greindl, Albert Ziegler. (2013). ”The effectiveness of a one-year online mentoring program for girls in STEM”. Computers &amp; Education. </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United Nations. Achieve gender equality and empower all women and girls. Retrieved from https://sdgs.un.org/goals/goal5#overview</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Kitchenham, B. (2004). Procedures for Performing Systematic Reviews. Keele University Technical Report TR/SE-0401.</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None/>
            </a:pPr>
            <a:r>
              <a:t/>
            </a:r>
            <a:endParaRPr sz="1000">
              <a:solidFill>
                <a:schemeClr val="dk1"/>
              </a:solidFill>
              <a:latin typeface="Libre Baskerville"/>
              <a:ea typeface="Libre Baskerville"/>
              <a:cs typeface="Libre Baskerville"/>
              <a:sym typeface="Libre Baskerville"/>
            </a:endParaRPr>
          </a:p>
        </p:txBody>
      </p:sp>
      <p:sp>
        <p:nvSpPr>
          <p:cNvPr id="515" name="Google Shape;515;p75"/>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6"/>
          <p:cNvSpPr txBox="1"/>
          <p:nvPr>
            <p:ph idx="1" type="body"/>
          </p:nvPr>
        </p:nvSpPr>
        <p:spPr>
          <a:xfrm>
            <a:off x="766925" y="-137725"/>
            <a:ext cx="7886700" cy="4797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Nielsen, M. W., Alegria, S., Borjeson, L., Etzkowiz, H., Falk-Krzesinski, H. J., Joshi, A., Leahey, E., Smith-Doerr, L., Woolley, A. W., Schiebinger, L. (2017). Gender diversity leads to better science. Proceedings of the National Academy of Sciences of the United States of America.</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Gonzalez-Rogado, A.-B., Garcıa-Holgado, A., Gracıa-Penalvo, F. J. (2021). Mentoring for future female engineers: pilot at the Higher Polytechnic School of Zamora. In XI International Conference on Virtual Campus (JICV).</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Ramalho, J. (2014). Mentoring in the workplace. Industrial and Commercial Training.</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Khare, R., Sahai, E., Pramanick, I. (2013). Remote Mentoring Young Females in STEM through MAGIC.</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Clarke-Midura, J., Allan, V., Close, K. (2016). Investigating the Role of Being a Mentor as a Way of Increasing Interest in CS. In The 47th ACM Technical Symposium on Computer Science Education.</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Serrano Anazco, M. I., Zurn-Birkhimer, S. (2022). Adapting to an unexpected hybrid campus: e-mentored female engineering students’ intrinsic motivation, sense of belonging, and perception of campus climate. In CoNECD (Collaborative Network for Engineering &amp; Computing Diversity).</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McLean, M., Harlow, D., Susko, T., Bianchini, J. (2017). Dancing Robots: A Collaboration Between Elementary School and University Engineering Students. In Proceedings of the 7th Annual Conference on Creativity and Fabrication in Education.</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Garcıa-Holgado, A., Segarra-Morales, S., Gonzalez-Rogado, A.-B., Garcıa-Penalvo, F. J. (2022). Definition and Implementation of W-STEM Mentoring Network. In XIV Congress of Latin American Women in Computing 2022.</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Yang, M., Tiwari, B., Gutam, R., Ma, E., Zhang, S., Muthukumar, V. (2022). Engaging Girls in Learning Engineering through Building Ubiquitous Intelligent Systems. In 2022 IEEE International Conference on Teaching, Assessment and Learning for Engineering (TALE).</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lang="en-GB" sz="1000">
                <a:solidFill>
                  <a:schemeClr val="dk1"/>
                </a:solidFill>
                <a:latin typeface="Libre Baskerville"/>
                <a:ea typeface="Libre Baskerville"/>
                <a:cs typeface="Libre Baskerville"/>
                <a:sym typeface="Libre Baskerville"/>
              </a:rPr>
              <a:t>Finzel, B., Deininger, H., Schmid, U. (2018). From Beliefs to Intention: Mentoring as an Approach to Motivate Female High School Students to Enrol in Computer Science Studies. In GenderIT ’18: Proceedings of the 4th Conference on Gender &amp; IT.</a:t>
            </a:r>
            <a:endParaRPr sz="1000">
              <a:solidFill>
                <a:schemeClr val="dk1"/>
              </a:solidFill>
              <a:latin typeface="Libre Baskerville"/>
              <a:ea typeface="Libre Baskerville"/>
              <a:cs typeface="Libre Baskerville"/>
              <a:sym typeface="Libre Baskerville"/>
            </a:endParaRPr>
          </a:p>
          <a:p>
            <a:pPr indent="0" lvl="0" marL="0" rtl="0" algn="ctr">
              <a:spcBef>
                <a:spcPts val="1200"/>
              </a:spcBef>
              <a:spcAft>
                <a:spcPts val="0"/>
              </a:spcAft>
              <a:buNone/>
            </a:pPr>
            <a:r>
              <a:t/>
            </a:r>
            <a:endParaRPr sz="1000">
              <a:solidFill>
                <a:schemeClr val="dk1"/>
              </a:solidFill>
              <a:latin typeface="Libre Baskerville"/>
              <a:ea typeface="Libre Baskerville"/>
              <a:cs typeface="Libre Baskerville"/>
              <a:sym typeface="Libre Baskerville"/>
            </a:endParaRPr>
          </a:p>
          <a:p>
            <a:pPr indent="0" lvl="0" marL="0" rtl="0" algn="ctr">
              <a:spcBef>
                <a:spcPts val="1200"/>
              </a:spcBef>
              <a:spcAft>
                <a:spcPts val="0"/>
              </a:spcAft>
              <a:buNone/>
            </a:pPr>
            <a:r>
              <a:t/>
            </a:r>
            <a:endParaRPr sz="1000">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None/>
            </a:pPr>
            <a:r>
              <a:t/>
            </a:r>
            <a:endParaRPr sz="1000">
              <a:solidFill>
                <a:schemeClr val="dk1"/>
              </a:solidFill>
              <a:latin typeface="Libre Baskerville"/>
              <a:ea typeface="Libre Baskerville"/>
              <a:cs typeface="Libre Baskerville"/>
              <a:sym typeface="Libre Baskerville"/>
            </a:endParaRPr>
          </a:p>
        </p:txBody>
      </p:sp>
      <p:sp>
        <p:nvSpPr>
          <p:cNvPr id="521" name="Google Shape;521;p7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7"/>
          <p:cNvSpPr txBox="1"/>
          <p:nvPr>
            <p:ph idx="1" type="body"/>
          </p:nvPr>
        </p:nvSpPr>
        <p:spPr>
          <a:xfrm>
            <a:off x="822225" y="340027"/>
            <a:ext cx="7886700" cy="4320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sz="1000">
                <a:latin typeface="Libre Baskerville"/>
                <a:ea typeface="Libre Baskerville"/>
                <a:cs typeface="Libre Baskerville"/>
                <a:sym typeface="Libre Baskerville"/>
              </a:rPr>
              <a:t>Atwood, S. A., McCann, R., Armstrong, A., Mattes, B. S. (2018). Social Enterprise Model for a Multi-Institutional Mentoring Network for Women in STEM. In 2018 CoNECD - The Collaborative Network for Engineering and Computing Diversity Conference.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Donovan, J. (1990). The concept and role of mentor. Nurse Education Today.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Crenshaw, K. (1989). “Demarginalizing the Intersection of Race and Sex: A (Black) Feminist Critique of Antidiscrimination Doctrine, Feminist Theory and Antiracist Policies”. In University of Chicago Legal Forum, Vol. 1989, No. 1, pp. 139–167.</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Szlavi, A., Hansen, M.F., Husnes, S.H., Conte, T.U. (2023). “Intersectionality in Computer Science: A Systematic Literature Review”. In Association for Computing Machinery, IEEE/ACM 4th Workshop on Gender Equity, Diversity, and Inclusion in Software Engineering (GE@ICSE).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Szlavi, A., Hansen, M.F., Husnes, S.H., Conte, T.U., Jaccheri, L. (2024) “Designing for Intersectional Inclusion in Computing”. In Universal Access in Human-Computer Interaction, Springer, pp. 122–142</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Vorvoreanu, M., Zhang, L., Huang, Y.-H., Hilderbrand, C., Steine-Hanson, Z., Burnett, M. (2019). From Gender Biases to Gender-Inclusive Design: An Empirical Investigation. In CHI ’19: Proceedings of the 2019 CHI Conference on Human Factors in Computing Systems.</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Paton-Romero, J. D., Block, S., Ayala, C., Jaccheri, L. (2023). Gender Equality in Information Technology Processes: A Systematic Mapping Study. Lecture Notes in Networks and Systems.</a:t>
            </a:r>
            <a:endParaRPr b="1" sz="1000">
              <a:latin typeface="Libre Baskerville"/>
              <a:ea typeface="Libre Baskerville"/>
              <a:cs typeface="Libre Baskerville"/>
              <a:sym typeface="Libre Baskerville"/>
            </a:endParaRPr>
          </a:p>
          <a:p>
            <a:pPr indent="0" lvl="0" marL="0" rtl="0" algn="l">
              <a:spcBef>
                <a:spcPts val="1200"/>
              </a:spcBef>
              <a:spcAft>
                <a:spcPts val="0"/>
              </a:spcAft>
              <a:buNone/>
            </a:pPr>
            <a:r>
              <a:t/>
            </a:r>
            <a:endParaRPr b="1" sz="1000">
              <a:latin typeface="Libre Baskerville"/>
              <a:ea typeface="Libre Baskerville"/>
              <a:cs typeface="Libre Baskerville"/>
              <a:sym typeface="Libre Baskerville"/>
            </a:endParaRPr>
          </a:p>
          <a:p>
            <a:pPr indent="0" lvl="0" marL="0" rtl="0" algn="l">
              <a:spcBef>
                <a:spcPts val="800"/>
              </a:spcBef>
              <a:spcAft>
                <a:spcPts val="0"/>
              </a:spcAft>
              <a:buNone/>
            </a:pPr>
            <a:r>
              <a:t/>
            </a:r>
            <a:endParaRPr/>
          </a:p>
        </p:txBody>
      </p:sp>
      <p:sp>
        <p:nvSpPr>
          <p:cNvPr id="527" name="Google Shape;527;p7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8"/>
          <p:cNvSpPr txBox="1"/>
          <p:nvPr/>
        </p:nvSpPr>
        <p:spPr>
          <a:xfrm>
            <a:off x="110000" y="3730900"/>
            <a:ext cx="6921600" cy="13383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a:solidFill>
                  <a:srgbClr val="0D453A"/>
                </a:solidFill>
                <a:latin typeface="Libre Baskerville"/>
                <a:ea typeface="Libre Baskerville"/>
                <a:cs typeface="Libre Baskerville"/>
                <a:sym typeface="Libre Baskerville"/>
              </a:rPr>
              <a:t>Avertissement</a:t>
            </a:r>
            <a:endParaRPr b="1">
              <a:solidFill>
                <a:srgbClr val="0D453A"/>
              </a:solidFill>
              <a:latin typeface="Libre Baskerville"/>
              <a:ea typeface="Libre Baskerville"/>
              <a:cs typeface="Libre Baskerville"/>
              <a:sym typeface="Libre Baskerville"/>
            </a:endParaRPr>
          </a:p>
          <a:p>
            <a:pPr indent="0" lvl="0" marL="0" rtl="0" algn="just">
              <a:lnSpc>
                <a:spcPct val="107916"/>
              </a:lnSpc>
              <a:spcBef>
                <a:spcPts val="800"/>
              </a:spcBef>
              <a:spcAft>
                <a:spcPts val="800"/>
              </a:spcAft>
              <a:buNone/>
            </a:pPr>
            <a:r>
              <a:rPr lang="en-GB" sz="1000">
                <a:solidFill>
                  <a:schemeClr val="dk1"/>
                </a:solidFill>
                <a:latin typeface="Libre Baskerville"/>
                <a:ea typeface="Libre Baskerville"/>
                <a:cs typeface="Libre Baskerville"/>
                <a:sym typeface="Libre Baskerville"/>
              </a:rPr>
              <a:t>Les informations et opinions présentées dans cette publication sont celles de l’auteur(s) et ne reflètent pas nécessairement l’opinion officielle de la Commission européenne. La Commission ne garantit pas l’exactitude des données incluses dans cette étude. Ni la Commission ni toute personne agissant en son nom ne peuvent être tenues responsables de l’utilisation qui pourrait être faite des informations contenues dans ce document.</a:t>
            </a:r>
            <a:endParaRPr sz="1800">
              <a:solidFill>
                <a:srgbClr val="595959"/>
              </a:solidFill>
              <a:latin typeface="Libre Baskerville"/>
              <a:ea typeface="Libre Baskerville"/>
              <a:cs typeface="Libre Baskerville"/>
              <a:sym typeface="Libre Baskerville"/>
            </a:endParaRPr>
          </a:p>
        </p:txBody>
      </p:sp>
      <p:pic>
        <p:nvPicPr>
          <p:cNvPr id="533" name="Google Shape;533;p78"/>
          <p:cNvPicPr preferRelativeResize="0"/>
          <p:nvPr/>
        </p:nvPicPr>
        <p:blipFill rotWithShape="1">
          <a:blip r:embed="rId3">
            <a:alphaModFix/>
          </a:blip>
          <a:srcRect b="0" l="0" r="0" t="0"/>
          <a:stretch/>
        </p:blipFill>
        <p:spPr>
          <a:xfrm>
            <a:off x="486578" y="422933"/>
            <a:ext cx="3611004" cy="2850285"/>
          </a:xfrm>
          <a:prstGeom prst="rect">
            <a:avLst/>
          </a:prstGeom>
          <a:noFill/>
          <a:ln>
            <a:noFill/>
          </a:ln>
        </p:spPr>
      </p:pic>
      <p:pic>
        <p:nvPicPr>
          <p:cNvPr id="534" name="Google Shape;534;p78"/>
          <p:cNvPicPr preferRelativeResize="0"/>
          <p:nvPr/>
        </p:nvPicPr>
        <p:blipFill>
          <a:blip r:embed="rId4">
            <a:alphaModFix/>
          </a:blip>
          <a:stretch>
            <a:fillRect/>
          </a:stretch>
        </p:blipFill>
        <p:spPr>
          <a:xfrm>
            <a:off x="4401257" y="950050"/>
            <a:ext cx="2200275" cy="197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628650" y="1910403"/>
            <a:ext cx="7886700" cy="1539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Quels sont les</a:t>
            </a:r>
            <a:r>
              <a:rPr lang="en-GB" sz="3600">
                <a:latin typeface="Libre Baskerville"/>
                <a:ea typeface="Libre Baskerville"/>
                <a:cs typeface="Libre Baskerville"/>
                <a:sym typeface="Libre Baskerville"/>
              </a:rPr>
              <a:t> concepts-clés à mieux saisir avant d’établir un programme de mentorat ?</a:t>
            </a:r>
            <a:endParaRPr>
              <a:latin typeface="Libre Baskerville"/>
              <a:ea typeface="Libre Baskerville"/>
              <a:cs typeface="Libre Baskerville"/>
              <a:sym typeface="Libre Baskerville"/>
            </a:endParaRPr>
          </a:p>
        </p:txBody>
      </p:sp>
      <p:sp>
        <p:nvSpPr>
          <p:cNvPr id="189" name="Google Shape;189;p31"/>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1</a:t>
            </a:r>
            <a:endParaRPr b="1" sz="8800">
              <a:solidFill>
                <a:schemeClr val="dk2"/>
              </a:solidFill>
            </a:endParaRPr>
          </a:p>
        </p:txBody>
      </p:sp>
      <p:sp>
        <p:nvSpPr>
          <p:cNvPr id="190" name="Google Shape;190;p31"/>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p:nvPr/>
        </p:nvSpPr>
        <p:spPr>
          <a:xfrm>
            <a:off x="198600" y="381300"/>
            <a:ext cx="8746800" cy="43809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32"/>
          <p:cNvSpPr txBox="1"/>
          <p:nvPr>
            <p:ph type="title"/>
          </p:nvPr>
        </p:nvSpPr>
        <p:spPr>
          <a:xfrm>
            <a:off x="2299050" y="632425"/>
            <a:ext cx="4545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C’est quoi, le mentorat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197" name="Google Shape;197;p32"/>
          <p:cNvSpPr txBox="1"/>
          <p:nvPr>
            <p:ph idx="1" type="body"/>
          </p:nvPr>
        </p:nvSpPr>
        <p:spPr>
          <a:xfrm>
            <a:off x="542850" y="1246850"/>
            <a:ext cx="8058300" cy="36555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Plusieurs définitions existent. Par exemple, le mentorat est généralement conçu comme le “lien entre un </a:t>
            </a:r>
            <a:r>
              <a:rPr b="1" lang="en-GB" sz="1400">
                <a:solidFill>
                  <a:schemeClr val="dk1"/>
                </a:solidFill>
                <a:latin typeface="Libre Baskerville"/>
                <a:ea typeface="Libre Baskerville"/>
                <a:cs typeface="Libre Baskerville"/>
                <a:sym typeface="Libre Baskerville"/>
              </a:rPr>
              <a:t>mentor plus expérimenté</a:t>
            </a:r>
            <a:r>
              <a:rPr lang="en-GB" sz="1400">
                <a:solidFill>
                  <a:schemeClr val="dk1"/>
                </a:solidFill>
                <a:latin typeface="Libre Baskerville"/>
                <a:ea typeface="Libre Baskerville"/>
                <a:cs typeface="Libre Baskerville"/>
                <a:sym typeface="Libre Baskerville"/>
              </a:rPr>
              <a:t> et un </a:t>
            </a:r>
            <a:r>
              <a:rPr b="1" lang="en-GB" sz="1400">
                <a:solidFill>
                  <a:schemeClr val="dk1"/>
                </a:solidFill>
                <a:latin typeface="Libre Baskerville"/>
                <a:ea typeface="Libre Baskerville"/>
                <a:cs typeface="Libre Baskerville"/>
                <a:sym typeface="Libre Baskerville"/>
              </a:rPr>
              <a:t>protégé plus jeune et moins expérimenté, </a:t>
            </a:r>
            <a:r>
              <a:rPr lang="en-GB" sz="1400">
                <a:solidFill>
                  <a:schemeClr val="dk1"/>
                </a:solidFill>
                <a:latin typeface="Libre Baskerville"/>
                <a:ea typeface="Libre Baskerville"/>
                <a:cs typeface="Libre Baskerville"/>
                <a:sym typeface="Libre Baskerville"/>
              </a:rPr>
              <a:t>dans le but d’</a:t>
            </a:r>
            <a:r>
              <a:rPr b="1" lang="en-GB" sz="1400">
                <a:solidFill>
                  <a:schemeClr val="dk1"/>
                </a:solidFill>
                <a:latin typeface="Libre Baskerville"/>
                <a:ea typeface="Libre Baskerville"/>
                <a:cs typeface="Libre Baskerville"/>
                <a:sym typeface="Libre Baskerville"/>
              </a:rPr>
              <a:t>aider ce protégé à développer sa carrière”. </a:t>
            </a:r>
            <a:r>
              <a:rPr lang="en-GB" sz="1400">
                <a:solidFill>
                  <a:schemeClr val="dk1"/>
                </a:solidFill>
                <a:latin typeface="Libre Baskerville"/>
                <a:ea typeface="Libre Baskerville"/>
                <a:cs typeface="Libre Baskerville"/>
                <a:sym typeface="Libre Baskerville"/>
              </a:rPr>
              <a:t>Pour le protégé, le terme </a:t>
            </a:r>
            <a:r>
              <a:rPr b="1" lang="en-GB" sz="1400">
                <a:solidFill>
                  <a:schemeClr val="dk1"/>
                </a:solidFill>
                <a:latin typeface="Libre Baskerville"/>
                <a:ea typeface="Libre Baskerville"/>
                <a:cs typeface="Libre Baskerville"/>
                <a:sym typeface="Libre Baskerville"/>
              </a:rPr>
              <a:t>mentoré.e</a:t>
            </a:r>
            <a:r>
              <a:rPr lang="en-GB" sz="1400">
                <a:solidFill>
                  <a:schemeClr val="dk1"/>
                </a:solidFill>
                <a:latin typeface="Libre Baskerville"/>
                <a:ea typeface="Libre Baskerville"/>
                <a:cs typeface="Libre Baskerville"/>
                <a:sym typeface="Libre Baskerville"/>
              </a:rPr>
              <a:t> est souvent utilisé.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Mais le mentorat peut aussi être conçu de manière plus large : il a été prouvé que le </a:t>
            </a:r>
            <a:r>
              <a:rPr b="1" lang="en-GB" sz="1400">
                <a:solidFill>
                  <a:schemeClr val="dk1"/>
                </a:solidFill>
                <a:latin typeface="Libre Baskerville"/>
                <a:ea typeface="Libre Baskerville"/>
                <a:cs typeface="Libre Baskerville"/>
                <a:sym typeface="Libre Baskerville"/>
              </a:rPr>
              <a:t>mentorat entre collègues </a:t>
            </a:r>
            <a:r>
              <a:rPr lang="en-GB" sz="1400">
                <a:solidFill>
                  <a:schemeClr val="dk1"/>
                </a:solidFill>
                <a:latin typeface="Libre Baskerville"/>
                <a:ea typeface="Libre Baskerville"/>
                <a:cs typeface="Libre Baskerville"/>
                <a:sym typeface="Libre Baskerville"/>
              </a:rPr>
              <a:t>fonctionnait bien, car le mentor peut être perçu de manière plus fiable en raison d’un écart d’âge moins important. Ceci peut avoir une influence positive pour le lien mentor-mentoré.e.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L’essence-même du mentorat est d’</a:t>
            </a:r>
            <a:r>
              <a:rPr b="1" lang="en-GB" sz="1400">
                <a:solidFill>
                  <a:schemeClr val="dk1"/>
                </a:solidFill>
                <a:latin typeface="Libre Baskerville"/>
                <a:ea typeface="Libre Baskerville"/>
                <a:cs typeface="Libre Baskerville"/>
                <a:sym typeface="Libre Baskerville"/>
              </a:rPr>
              <a:t>offrir du soutien</a:t>
            </a:r>
            <a:r>
              <a:rPr lang="en-GB" sz="1400">
                <a:solidFill>
                  <a:schemeClr val="dk1"/>
                </a:solidFill>
                <a:latin typeface="Libre Baskerville"/>
                <a:ea typeface="Libre Baskerville"/>
                <a:cs typeface="Libre Baskerville"/>
                <a:sym typeface="Libre Baskerville"/>
              </a:rPr>
              <a:t> au mentoré pour son </a:t>
            </a:r>
            <a:r>
              <a:rPr b="1" lang="en-GB" sz="1400">
                <a:solidFill>
                  <a:schemeClr val="dk1"/>
                </a:solidFill>
                <a:latin typeface="Libre Baskerville"/>
                <a:ea typeface="Libre Baskerville"/>
                <a:cs typeface="Libre Baskerville"/>
                <a:sym typeface="Libre Baskerville"/>
              </a:rPr>
              <a:t>développement personnel et professionnel. </a:t>
            </a:r>
            <a:r>
              <a:rPr lang="en-GB" sz="1400">
                <a:solidFill>
                  <a:schemeClr val="dk1"/>
                </a:solidFill>
                <a:latin typeface="Libre Baskerville"/>
                <a:ea typeface="Libre Baskerville"/>
                <a:cs typeface="Libre Baskerville"/>
                <a:sym typeface="Libre Baskerville"/>
              </a:rPr>
              <a:t>Le plus souvent, il s’agit d’une série d’échanges guidés. </a:t>
            </a:r>
            <a:endParaRPr b="1" sz="1400">
              <a:solidFill>
                <a:schemeClr val="dk1"/>
              </a:solidFill>
              <a:latin typeface="Libre Baskerville"/>
              <a:ea typeface="Libre Baskerville"/>
              <a:cs typeface="Libre Baskerville"/>
              <a:sym typeface="Libre Baskerville"/>
            </a:endParaRPr>
          </a:p>
        </p:txBody>
      </p:sp>
      <p:sp>
        <p:nvSpPr>
          <p:cNvPr id="198" name="Google Shape;19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33"/>
          <p:cNvSpPr txBox="1"/>
          <p:nvPr>
            <p:ph type="title"/>
          </p:nvPr>
        </p:nvSpPr>
        <p:spPr>
          <a:xfrm>
            <a:off x="1722850" y="633600"/>
            <a:ext cx="5655000" cy="85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500">
                <a:latin typeface="Libre Baskerville"/>
                <a:ea typeface="Libre Baskerville"/>
                <a:cs typeface="Libre Baskerville"/>
                <a:sym typeface="Libre Baskerville"/>
              </a:rPr>
              <a:t>Quel est le rôle du mentor </a:t>
            </a:r>
            <a:r>
              <a:rPr b="1" lang="en-GB" sz="2500">
                <a:latin typeface="Libre Baskerville"/>
                <a:ea typeface="Libre Baskerville"/>
                <a:cs typeface="Libre Baskerville"/>
                <a:sym typeface="Libre Baskerville"/>
              </a:rPr>
              <a:t>?</a:t>
            </a:r>
            <a:endParaRPr b="1" sz="2500">
              <a:latin typeface="Libre Baskerville"/>
              <a:ea typeface="Libre Baskerville"/>
              <a:cs typeface="Libre Baskerville"/>
              <a:sym typeface="Libre Baskerville"/>
            </a:endParaRPr>
          </a:p>
        </p:txBody>
      </p:sp>
      <p:sp>
        <p:nvSpPr>
          <p:cNvPr id="205" name="Google Shape;205;p33"/>
          <p:cNvSpPr txBox="1"/>
          <p:nvPr>
            <p:ph idx="1" type="body"/>
          </p:nvPr>
        </p:nvSpPr>
        <p:spPr>
          <a:xfrm>
            <a:off x="521950" y="1400400"/>
            <a:ext cx="8056800" cy="3894600"/>
          </a:xfrm>
          <a:prstGeom prst="rect">
            <a:avLst/>
          </a:prstGeom>
        </p:spPr>
        <p:txBody>
          <a:bodyPr anchorCtr="0" anchor="t" bIns="91425" lIns="91425" spcFirstLastPara="1" rIns="91425" wrap="square" tIns="91425">
            <a:normAutofit/>
          </a:bodyPr>
          <a:lstStyle/>
          <a:p>
            <a:pPr indent="0" lvl="0" marL="0" rtl="0" algn="just">
              <a:lnSpc>
                <a:spcPct val="105000"/>
              </a:lnSpc>
              <a:spcBef>
                <a:spcPts val="0"/>
              </a:spcBef>
              <a:spcAft>
                <a:spcPts val="0"/>
              </a:spcAft>
              <a:buNone/>
            </a:pPr>
            <a:r>
              <a:rPr lang="en-GB" sz="1400">
                <a:solidFill>
                  <a:schemeClr val="dk1"/>
                </a:solidFill>
                <a:latin typeface="Libre Baskerville"/>
                <a:ea typeface="Libre Baskerville"/>
                <a:cs typeface="Libre Baskerville"/>
                <a:sym typeface="Libre Baskerville"/>
              </a:rPr>
              <a:t>Les mentors sont des </a:t>
            </a:r>
            <a:r>
              <a:rPr b="1" lang="en-GB" sz="1400">
                <a:solidFill>
                  <a:schemeClr val="dk1"/>
                </a:solidFill>
                <a:latin typeface="Libre Baskerville"/>
                <a:ea typeface="Libre Baskerville"/>
                <a:cs typeface="Libre Baskerville"/>
                <a:sym typeface="Libre Baskerville"/>
              </a:rPr>
              <a:t>conseillers et des facilitateurs</a:t>
            </a:r>
            <a:r>
              <a:rPr lang="en-GB" sz="1400">
                <a:solidFill>
                  <a:schemeClr val="dk1"/>
                </a:solidFill>
                <a:latin typeface="Libre Baskerville"/>
                <a:ea typeface="Libre Baskerville"/>
                <a:cs typeface="Libre Baskerville"/>
                <a:sym typeface="Libre Baskerville"/>
              </a:rPr>
              <a:t>, pas des superviseurs. </a:t>
            </a:r>
            <a:endParaRPr b="1"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Leur rôle est d’apprendre sur les </a:t>
            </a:r>
            <a:r>
              <a:rPr b="1" lang="en-GB" sz="1400">
                <a:solidFill>
                  <a:schemeClr val="dk1"/>
                </a:solidFill>
                <a:latin typeface="Libre Baskerville"/>
                <a:ea typeface="Libre Baskerville"/>
                <a:cs typeface="Libre Baskerville"/>
                <a:sym typeface="Libre Baskerville"/>
              </a:rPr>
              <a:t>besoins du/de la mentoré.e</a:t>
            </a:r>
            <a:r>
              <a:rPr lang="en-GB" sz="1400">
                <a:solidFill>
                  <a:schemeClr val="dk1"/>
                </a:solidFill>
                <a:latin typeface="Libre Baskerville"/>
                <a:ea typeface="Libre Baskerville"/>
                <a:cs typeface="Libre Baskerville"/>
                <a:sym typeface="Libre Baskerville"/>
              </a:rPr>
              <a:t>, qui peuvent être liés au développement de sa carrière, à du soutien sur le plan pastoral, à de l’aide pratique, etc. Le mentor essaye d’</a:t>
            </a:r>
            <a:r>
              <a:rPr b="1" lang="en-GB" sz="1400">
                <a:solidFill>
                  <a:schemeClr val="dk1"/>
                </a:solidFill>
                <a:latin typeface="Libre Baskerville"/>
                <a:ea typeface="Libre Baskerville"/>
                <a:cs typeface="Libre Baskerville"/>
                <a:sym typeface="Libre Baskerville"/>
              </a:rPr>
              <a:t>apporter l’aide nécessaire pour l'épanouissement et le développement du/de la mentoré.e</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C’est la responsabilité du programme de mentorat d’</a:t>
            </a:r>
            <a:r>
              <a:rPr b="1" lang="en-GB" sz="1400">
                <a:solidFill>
                  <a:schemeClr val="dk1"/>
                </a:solidFill>
                <a:latin typeface="Libre Baskerville"/>
                <a:ea typeface="Libre Baskerville"/>
                <a:cs typeface="Libre Baskerville"/>
                <a:sym typeface="Libre Baskerville"/>
              </a:rPr>
              <a:t>entraîner les mentors</a:t>
            </a:r>
            <a:r>
              <a:rPr lang="en-GB" sz="1400">
                <a:solidFill>
                  <a:schemeClr val="dk1"/>
                </a:solidFill>
                <a:latin typeface="Libre Baskerville"/>
                <a:ea typeface="Libre Baskerville"/>
                <a:cs typeface="Libre Baskerville"/>
                <a:sym typeface="Libre Baskerville"/>
              </a:rPr>
              <a:t> sur le processus, l’état d’esprit à garder en tête, le </a:t>
            </a:r>
            <a:r>
              <a:rPr i="1" lang="en-GB" sz="1400">
                <a:solidFill>
                  <a:schemeClr val="dk1"/>
                </a:solidFill>
                <a:latin typeface="Libre Baskerville"/>
                <a:ea typeface="Libre Baskerville"/>
                <a:cs typeface="Libre Baskerville"/>
                <a:sym typeface="Libre Baskerville"/>
              </a:rPr>
              <a:t>toolkit</a:t>
            </a:r>
            <a:r>
              <a:rPr lang="en-GB" sz="1400">
                <a:solidFill>
                  <a:schemeClr val="dk1"/>
                </a:solidFill>
                <a:latin typeface="Libre Baskerville"/>
                <a:ea typeface="Libre Baskerville"/>
                <a:cs typeface="Libre Baskerville"/>
                <a:sym typeface="Libre Baskerville"/>
              </a:rPr>
              <a:t>, ainsi que de </a:t>
            </a:r>
            <a:r>
              <a:rPr b="1" lang="en-GB" sz="1400">
                <a:solidFill>
                  <a:schemeClr val="dk1"/>
                </a:solidFill>
                <a:latin typeface="Libre Baskerville"/>
                <a:ea typeface="Libre Baskerville"/>
                <a:cs typeface="Libre Baskerville"/>
                <a:sym typeface="Libre Baskerville"/>
              </a:rPr>
              <a:t>créer et de partager le cadre</a:t>
            </a:r>
            <a:r>
              <a:rPr lang="en-GB" sz="1400">
                <a:solidFill>
                  <a:schemeClr val="dk1"/>
                </a:solidFill>
                <a:latin typeface="Libre Baskerville"/>
                <a:ea typeface="Libre Baskerville"/>
                <a:cs typeface="Libre Baskerville"/>
                <a:sym typeface="Libre Baskerville"/>
              </a:rPr>
              <a:t> au sein duquel les mentors opéreront. </a:t>
            </a:r>
            <a:endParaRPr sz="1400">
              <a:solidFill>
                <a:schemeClr val="dk1"/>
              </a:solidFill>
              <a:latin typeface="Libre Baskerville"/>
              <a:ea typeface="Libre Baskerville"/>
              <a:cs typeface="Libre Baskerville"/>
              <a:sym typeface="Libre Baskerville"/>
            </a:endParaRPr>
          </a:p>
          <a:p>
            <a:pPr indent="0" lvl="0" marL="0" rtl="0" algn="just">
              <a:lnSpc>
                <a:spcPct val="10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Pour un </a:t>
            </a:r>
            <a:r>
              <a:rPr b="1" lang="en-GB" sz="1400">
                <a:solidFill>
                  <a:schemeClr val="dk1"/>
                </a:solidFill>
                <a:latin typeface="Libre Baskerville"/>
                <a:ea typeface="Libre Baskerville"/>
                <a:cs typeface="Libre Baskerville"/>
                <a:sym typeface="Libre Baskerville"/>
              </a:rPr>
              <a:t>guide d’entraînement des mentors gratuit, qu’il est aussi possible de télécharger,</a:t>
            </a:r>
            <a:r>
              <a:rPr lang="en-GB" sz="1400">
                <a:solidFill>
                  <a:schemeClr val="dk1"/>
                </a:solidFill>
                <a:latin typeface="Libre Baskerville"/>
                <a:ea typeface="Libre Baskerville"/>
                <a:cs typeface="Libre Baskerville"/>
                <a:sym typeface="Libre Baskerville"/>
              </a:rPr>
              <a:t> visitez notre </a:t>
            </a:r>
            <a:r>
              <a:rPr lang="en-GB" sz="1400" u="sng">
                <a:solidFill>
                  <a:schemeClr val="hlink"/>
                </a:solidFill>
                <a:latin typeface="Libre Baskerville"/>
                <a:ea typeface="Libre Baskerville"/>
                <a:cs typeface="Libre Baskerville"/>
                <a:sym typeface="Libre Baskerville"/>
                <a:hlinkClick r:id="rId3"/>
              </a:rPr>
              <a:t>site web</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206" name="Google Shape;20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p:nvPr/>
        </p:nvSpPr>
        <p:spPr>
          <a:xfrm>
            <a:off x="198600" y="201150"/>
            <a:ext cx="87468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34"/>
          <p:cNvSpPr txBox="1"/>
          <p:nvPr>
            <p:ph type="title"/>
          </p:nvPr>
        </p:nvSpPr>
        <p:spPr>
          <a:xfrm>
            <a:off x="1372325" y="613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Qui sont les mentors et les mentorées ?</a:t>
            </a:r>
            <a:endParaRPr b="1">
              <a:latin typeface="Libre Baskerville"/>
              <a:ea typeface="Libre Baskerville"/>
              <a:cs typeface="Libre Baskerville"/>
              <a:sym typeface="Libre Baskerville"/>
            </a:endParaRPr>
          </a:p>
        </p:txBody>
      </p:sp>
      <p:sp>
        <p:nvSpPr>
          <p:cNvPr id="213" name="Google Shape;213;p34"/>
          <p:cNvSpPr txBox="1"/>
          <p:nvPr>
            <p:ph idx="1" type="body"/>
          </p:nvPr>
        </p:nvSpPr>
        <p:spPr>
          <a:xfrm>
            <a:off x="540300" y="1400400"/>
            <a:ext cx="3999900" cy="3416400"/>
          </a:xfrm>
          <a:prstGeom prst="rect">
            <a:avLst/>
          </a:prstGeom>
        </p:spPr>
        <p:txBody>
          <a:bodyPr anchorCtr="0" anchor="t" bIns="91425" lIns="91425" spcFirstLastPara="1" rIns="91425" wrap="square" tIns="91425">
            <a:normAutofit lnSpcReduction="10000"/>
          </a:bodyPr>
          <a:lstStyle/>
          <a:p>
            <a:pPr indent="0" lvl="0" marL="0" rtl="0" algn="just">
              <a:lnSpc>
                <a:spcPct val="110000"/>
              </a:lnSpc>
              <a:spcBef>
                <a:spcPts val="0"/>
              </a:spcBef>
              <a:spcAft>
                <a:spcPts val="0"/>
              </a:spcAft>
              <a:buNone/>
            </a:pPr>
            <a:r>
              <a:rPr b="1" lang="en-GB">
                <a:solidFill>
                  <a:schemeClr val="dk1"/>
                </a:solidFill>
                <a:latin typeface="Libre Baskerville"/>
                <a:ea typeface="Libre Baskerville"/>
                <a:cs typeface="Libre Baskerville"/>
                <a:sym typeface="Libre Baskerville"/>
              </a:rPr>
              <a:t>Les mentors peuvent être </a:t>
            </a:r>
            <a:r>
              <a:rPr b="1" lang="en-GB">
                <a:solidFill>
                  <a:schemeClr val="dk1"/>
                </a:solidFill>
                <a:latin typeface="Libre Baskerville"/>
                <a:ea typeface="Libre Baskerville"/>
                <a:cs typeface="Libre Baskerville"/>
                <a:sym typeface="Libre Baskerville"/>
              </a:rPr>
              <a:t>:</a:t>
            </a:r>
            <a:endParaRPr b="1">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Professeurs</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E</a:t>
            </a:r>
            <a:r>
              <a:rPr lang="en-GB">
                <a:solidFill>
                  <a:schemeClr val="dk1"/>
                </a:solidFill>
                <a:latin typeface="Libre Baskerville"/>
                <a:ea typeface="Libre Baskerville"/>
                <a:cs typeface="Libre Baskerville"/>
                <a:sym typeface="Libre Baskerville"/>
              </a:rPr>
              <a:t>xpert.e.s dans le domaine</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Personnes de l’industrie à des postes supérieurs</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Étudiant.e.s de premier cycle</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Doctorants</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Pairs/collègues</a:t>
            </a:r>
            <a:endParaRPr>
              <a:solidFill>
                <a:schemeClr val="dk1"/>
              </a:solidFill>
              <a:latin typeface="Libre Baskerville"/>
              <a:ea typeface="Libre Baskerville"/>
              <a:cs typeface="Libre Baskerville"/>
              <a:sym typeface="Libre Baskerville"/>
            </a:endParaRPr>
          </a:p>
          <a:p>
            <a:pPr indent="0" lvl="0" marL="0" rtl="0" algn="just">
              <a:lnSpc>
                <a:spcPct val="110000"/>
              </a:lnSpc>
              <a:spcBef>
                <a:spcPts val="1200"/>
              </a:spcBef>
              <a:spcAft>
                <a:spcPts val="1200"/>
              </a:spcAft>
              <a:buNone/>
            </a:pPr>
            <a:r>
              <a:rPr lang="en-GB">
                <a:solidFill>
                  <a:schemeClr val="dk1"/>
                </a:solidFill>
                <a:latin typeface="Libre Baskerville"/>
                <a:ea typeface="Libre Baskerville"/>
                <a:cs typeface="Libre Baskerville"/>
                <a:sym typeface="Libre Baskerville"/>
              </a:rPr>
              <a:t>Un mentor n’a pas besoin d’avoir la m</a:t>
            </a:r>
            <a:r>
              <a:rPr lang="en-GB">
                <a:solidFill>
                  <a:schemeClr val="dk1"/>
                </a:solidFill>
                <a:latin typeface="Libre Baskerville"/>
                <a:ea typeface="Libre Baskerville"/>
                <a:cs typeface="Libre Baskerville"/>
                <a:sym typeface="Libre Baskerville"/>
              </a:rPr>
              <a:t>ême expérience que le/la mentoré.e. Leur rôle est de faciliter les choses pour le/la mentoré.e, que ce soit sur le plan professionnel et/ou personnel. </a:t>
            </a:r>
            <a:endParaRPr>
              <a:solidFill>
                <a:schemeClr val="dk1"/>
              </a:solidFill>
              <a:latin typeface="Libre Baskerville"/>
              <a:ea typeface="Libre Baskerville"/>
              <a:cs typeface="Libre Baskerville"/>
              <a:sym typeface="Libre Baskerville"/>
            </a:endParaRPr>
          </a:p>
        </p:txBody>
      </p:sp>
      <p:sp>
        <p:nvSpPr>
          <p:cNvPr id="214" name="Google Shape;214;p34"/>
          <p:cNvSpPr txBox="1"/>
          <p:nvPr>
            <p:ph idx="2" type="body"/>
          </p:nvPr>
        </p:nvSpPr>
        <p:spPr>
          <a:xfrm>
            <a:off x="4832400" y="1400400"/>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just">
              <a:lnSpc>
                <a:spcPct val="110000"/>
              </a:lnSpc>
              <a:spcBef>
                <a:spcPts val="0"/>
              </a:spcBef>
              <a:spcAft>
                <a:spcPts val="0"/>
              </a:spcAft>
              <a:buNone/>
            </a:pPr>
            <a:r>
              <a:rPr b="1" lang="en-GB">
                <a:solidFill>
                  <a:schemeClr val="dk1"/>
                </a:solidFill>
                <a:latin typeface="Libre Baskerville"/>
                <a:ea typeface="Libre Baskerville"/>
                <a:cs typeface="Libre Baskerville"/>
                <a:sym typeface="Libre Baskerville"/>
              </a:rPr>
              <a:t>Les mentoré.e.s peuvent être</a:t>
            </a:r>
            <a:r>
              <a:rPr b="1" lang="en-GB">
                <a:solidFill>
                  <a:schemeClr val="dk1"/>
                </a:solidFill>
                <a:latin typeface="Libre Baskerville"/>
                <a:ea typeface="Libre Baskerville"/>
                <a:cs typeface="Libre Baskerville"/>
                <a:sym typeface="Libre Baskerville"/>
              </a:rPr>
              <a:t>…</a:t>
            </a:r>
            <a:r>
              <a:rPr lang="en-GB">
                <a:solidFill>
                  <a:schemeClr val="dk1"/>
                </a:solidFill>
                <a:latin typeface="Libre Baskerville"/>
                <a:ea typeface="Libre Baskerville"/>
                <a:cs typeface="Libre Baskerville"/>
                <a:sym typeface="Libre Baskerville"/>
              </a:rPr>
              <a:t> n’importe qui ! Mais ce sont souvent des personnes qui commencent leur carrière ou qui changent de voie :</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120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Étudiant.e.s de premier cycle</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Étudiant.e.s dipl</a:t>
            </a:r>
            <a:r>
              <a:rPr lang="en-GB">
                <a:solidFill>
                  <a:schemeClr val="dk1"/>
                </a:solidFill>
                <a:latin typeface="Libre Baskerville"/>
                <a:ea typeface="Libre Baskerville"/>
                <a:cs typeface="Libre Baskerville"/>
                <a:sym typeface="Libre Baskerville"/>
              </a:rPr>
              <a:t>ômé.e.s</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Doctorant.e.s</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Personnes en reconversion professionnelle</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Personnes qui font partie de l’industrie</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Personnes en qu</a:t>
            </a:r>
            <a:r>
              <a:rPr lang="en-GB">
                <a:solidFill>
                  <a:schemeClr val="dk1"/>
                </a:solidFill>
                <a:latin typeface="Libre Baskerville"/>
                <a:ea typeface="Libre Baskerville"/>
                <a:cs typeface="Libre Baskerville"/>
                <a:sym typeface="Libre Baskerville"/>
              </a:rPr>
              <a:t>ête d’une promotion</a:t>
            </a:r>
            <a:endParaRPr>
              <a:solidFill>
                <a:schemeClr val="dk1"/>
              </a:solidFill>
              <a:latin typeface="Libre Baskerville"/>
              <a:ea typeface="Libre Baskerville"/>
              <a:cs typeface="Libre Baskerville"/>
              <a:sym typeface="Libre Baskerville"/>
            </a:endParaRPr>
          </a:p>
          <a:p>
            <a:pPr indent="0" lvl="0" marL="0" rtl="0" algn="just">
              <a:lnSpc>
                <a:spcPct val="110000"/>
              </a:lnSpc>
              <a:spcBef>
                <a:spcPts val="1200"/>
              </a:spcBef>
              <a:spcAft>
                <a:spcPts val="1200"/>
              </a:spcAft>
              <a:buNone/>
            </a:pPr>
            <a:r>
              <a:rPr lang="en-GB">
                <a:solidFill>
                  <a:schemeClr val="dk1"/>
                </a:solidFill>
                <a:latin typeface="Libre Baskerville"/>
                <a:ea typeface="Libre Baskerville"/>
                <a:cs typeface="Libre Baskerville"/>
                <a:sym typeface="Libre Baskerville"/>
              </a:rPr>
              <a:t>Tout le monde peut bénéficier de l’aide apportée par un mentor. Il est précieux de recevoir des conseils et des retours de la part de quelqu’un d’autre. </a:t>
            </a:r>
            <a:endParaRPr>
              <a:solidFill>
                <a:schemeClr val="dk1"/>
              </a:solidFill>
              <a:latin typeface="Libre Baskerville"/>
              <a:ea typeface="Libre Baskerville"/>
              <a:cs typeface="Libre Baskerville"/>
              <a:sym typeface="Libre Baskerville"/>
            </a:endParaRPr>
          </a:p>
        </p:txBody>
      </p:sp>
      <p:sp>
        <p:nvSpPr>
          <p:cNvPr id="215" name="Google Shape;21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