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Montserrat"/>
      <p:regular r:id="rId53"/>
      <p:bold r:id="rId54"/>
      <p:italic r:id="rId55"/>
      <p:boldItalic r:id="rId56"/>
    </p:embeddedFont>
    <p:embeddedFont>
      <p:font typeface="Libre Baskerville"/>
      <p:regular r:id="rId57"/>
      <p:bold r:id="rId58"/>
      <p: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Montserrat-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Montserrat-italic.fntdata"/><Relationship Id="rId10" Type="http://schemas.openxmlformats.org/officeDocument/2006/relationships/slide" Target="slides/slide4.xml"/><Relationship Id="rId54" Type="http://schemas.openxmlformats.org/officeDocument/2006/relationships/font" Target="fonts/Montserrat-bold.fntdata"/><Relationship Id="rId13" Type="http://schemas.openxmlformats.org/officeDocument/2006/relationships/slide" Target="slides/slide7.xml"/><Relationship Id="rId57" Type="http://schemas.openxmlformats.org/officeDocument/2006/relationships/font" Target="fonts/LibreBaskerville-regular.fntdata"/><Relationship Id="rId12" Type="http://schemas.openxmlformats.org/officeDocument/2006/relationships/slide" Target="slides/slide6.xml"/><Relationship Id="rId56" Type="http://schemas.openxmlformats.org/officeDocument/2006/relationships/font" Target="fonts/Montserrat-boldItalic.fntdata"/><Relationship Id="rId15" Type="http://schemas.openxmlformats.org/officeDocument/2006/relationships/slide" Target="slides/slide9.xml"/><Relationship Id="rId59" Type="http://schemas.openxmlformats.org/officeDocument/2006/relationships/font" Target="fonts/LibreBaskerville-italic.fntdata"/><Relationship Id="rId14" Type="http://schemas.openxmlformats.org/officeDocument/2006/relationships/slide" Target="slides/slide8.xml"/><Relationship Id="rId58" Type="http://schemas.openxmlformats.org/officeDocument/2006/relationships/font" Target="fonts/LibreBaskerville-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ecd8d93050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2ecd8d9305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71b42dab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71b42dab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7539c037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e7539c037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71b42dab7_0_3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e71b42dab7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cd8d93050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cd8d9305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65ee08d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65ee08d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71b42dab7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71b42dab7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7539c037c_0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e7539c037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e71b42dab7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e71b42dab7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65ee08d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65ee08d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f65ee08d6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f65ee08d6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cd8d93050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cd8d93050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7539c037c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e7539c037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71b42dab7_0_1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e71b42dab7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cd8d93050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ecd8d93050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f65ee08d6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f65ee08d6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e7539c037c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e7539c037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e71b42dab7_0_1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e71b42dab7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ecd8d9305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ecd8d93050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f65ee08d6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f65ee08d6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e7539c037c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e7539c037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e71b42dab7_0_2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e71b42dab7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71706421d_0_4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e71706421d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ecd8d93050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ecd8d93050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e71b42dab7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e71b42dab7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e7539c037c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e7539c037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e71b42dab7_0_3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e71b42dab7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ecd8d9305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ecd8d9305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71b42dab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e71b42dab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ecd8d93050_0_2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ecd8d93050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e71b42dab7_0_4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e71b42dab7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ecd8d9305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ecd8d9305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e71b42dab7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e71b42dab7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71706421d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71706421d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e7539c037c_0_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e7539c037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e717063e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e717063e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e71706421d_0_3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e71706421d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fb8e0b3f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fb8e0b3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fb8e0b3fe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fb8e0b3fe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fb8e0b3fe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fb8e0b3fe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71706421d_0_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e71706421d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71706421d_0_5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e71706421d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cd8d9305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cd8d9305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71b42dab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e71b42dab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71706421d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e71706421d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71b42dab7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e71b42dab7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jp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9.jpg"/><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8.jp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58" name="Google Shape;58;p13"/>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9" name="Google Shape;6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72" name="Google Shape;72;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73" name="Google Shape;73;p15"/>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74" name="Google Shape;74;p15"/>
          <p:cNvPicPr preferRelativeResize="0"/>
          <p:nvPr/>
        </p:nvPicPr>
        <p:blipFill rotWithShape="1">
          <a:blip r:embed="rId4">
            <a:alphaModFix/>
          </a:blip>
          <a:srcRect b="0" l="0" r="0" t="0"/>
          <a:stretch/>
        </p:blipFill>
        <p:spPr>
          <a:xfrm>
            <a:off x="0" y="-15446"/>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1" name="Google Shape;81;p1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82" name="Google Shape;82;p16"/>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1" name="Google Shape;91;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4" name="Shape 94"/>
        <p:cNvGrpSpPr/>
        <p:nvPr/>
      </p:nvGrpSpPr>
      <p:grpSpPr>
        <a:xfrm>
          <a:off x="0" y="0"/>
          <a:ext cx="0" cy="0"/>
          <a:chOff x="0" y="0"/>
          <a:chExt cx="0" cy="0"/>
        </a:xfrm>
      </p:grpSpPr>
      <p:sp>
        <p:nvSpPr>
          <p:cNvPr id="95" name="Google Shape;95;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 name="Shape 101"/>
        <p:cNvGrpSpPr/>
        <p:nvPr/>
      </p:nvGrpSpPr>
      <p:grpSpPr>
        <a:xfrm>
          <a:off x="0" y="0"/>
          <a:ext cx="0" cy="0"/>
          <a:chOff x="0" y="0"/>
          <a:chExt cx="0" cy="0"/>
        </a:xfrm>
      </p:grpSpPr>
      <p:sp>
        <p:nvSpPr>
          <p:cNvPr id="102" name="Google Shape;102;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 name="Google Shape;103;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4" name="Google Shape;104;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 name="Google Shape;105;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6" name="Google Shape;106;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8" name="Google Shape;118;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9" name="Google Shape;11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3"/>
          <p:cNvSpPr/>
          <p:nvPr>
            <p:ph idx="2" type="pic"/>
          </p:nvPr>
        </p:nvSpPr>
        <p:spPr>
          <a:xfrm>
            <a:off x="3887391" y="740569"/>
            <a:ext cx="4629300" cy="3655200"/>
          </a:xfrm>
          <a:prstGeom prst="rect">
            <a:avLst/>
          </a:prstGeom>
          <a:noFill/>
          <a:ln>
            <a:noFill/>
          </a:ln>
        </p:spPr>
      </p:sp>
      <p:sp>
        <p:nvSpPr>
          <p:cNvPr id="125" name="Google Shape;125;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6" name="Google Shape;12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image" Target="../media/image9.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 name="Google Shape;61;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65" name="Google Shape;65;p14"/>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6.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9rqFsG0MjtaSVoI3Vr-pY5UGJNg5woM4/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omen-stem-up.eu/mentoring/" TargetMode="External"/><Relationship Id="rId4" Type="http://schemas.openxmlformats.org/officeDocument/2006/relationships/hyperlink" Target="https://women-stem-up.eu/leadership-inspiration-academy-and-mentoring-program/" TargetMode="External"/><Relationship Id="rId9" Type="http://schemas.openxmlformats.org/officeDocument/2006/relationships/hyperlink" Target="https://www.linkedin.com/learning/search?keywords=MENTORING&amp;u=87471130linkedin.com/learning/search?keywords=MENTORING&amp;u=87471130" TargetMode="External"/><Relationship Id="rId5" Type="http://schemas.openxmlformats.org/officeDocument/2006/relationships/hyperlink" Target="https://eugain.eu/wp-content/uploads/2024/04/EUGAIN_Booklet_Best_Practices_From_BSc-MSc_to_PhD.pdf" TargetMode="External"/><Relationship Id="rId6" Type="http://schemas.openxmlformats.org/officeDocument/2006/relationships/hyperlink" Target="https://eugain.eu/wp-content/uploads/2024/04/EUGAIN_Booklet_Mentoring_Career_Development.pdf" TargetMode="External"/><Relationship Id="rId7" Type="http://schemas.openxmlformats.org/officeDocument/2006/relationships/hyperlink" Target="https://www.careergirls.org/role-models/" TargetMode="External"/><Relationship Id="rId8" Type="http://schemas.openxmlformats.org/officeDocument/2006/relationships/hyperlink" Target="https://www.youtube.com/watch?v=BN6wcbPiIn8"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jmNNef8LVbs"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ctrTitle"/>
          </p:nvPr>
        </p:nvSpPr>
        <p:spPr>
          <a:xfrm>
            <a:off x="383675" y="1402675"/>
            <a:ext cx="6636000" cy="1849800"/>
          </a:xfrm>
          <a:prstGeom prst="rect">
            <a:avLst/>
          </a:prstGeom>
          <a:noFill/>
          <a:ln>
            <a:noFill/>
          </a:ln>
        </p:spPr>
        <p:txBody>
          <a:bodyPr anchorCtr="0" anchor="b"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5200">
                <a:latin typeface="Libre Baskerville"/>
                <a:ea typeface="Libre Baskerville"/>
                <a:cs typeface="Libre Baskerville"/>
                <a:sym typeface="Libre Baskerville"/>
              </a:rPr>
              <a:t>Pack de formation pour les mentors</a:t>
            </a:r>
            <a:endParaRPr sz="5200">
              <a:latin typeface="Libre Baskerville"/>
              <a:ea typeface="Libre Baskerville"/>
              <a:cs typeface="Libre Baskerville"/>
              <a:sym typeface="Libre Baskerville"/>
            </a:endParaRPr>
          </a:p>
        </p:txBody>
      </p:sp>
      <p:pic>
        <p:nvPicPr>
          <p:cNvPr id="146" name="Google Shape;146;p26"/>
          <p:cNvPicPr preferRelativeResize="0"/>
          <p:nvPr/>
        </p:nvPicPr>
        <p:blipFill rotWithShape="1">
          <a:blip r:embed="rId3">
            <a:alphaModFix/>
          </a:blip>
          <a:srcRect b="0" l="0" r="0" t="0"/>
          <a:stretch/>
        </p:blipFill>
        <p:spPr>
          <a:xfrm>
            <a:off x="1287309" y="4119476"/>
            <a:ext cx="1694792" cy="609075"/>
          </a:xfrm>
          <a:prstGeom prst="rect">
            <a:avLst/>
          </a:prstGeom>
          <a:noFill/>
          <a:ln>
            <a:noFill/>
          </a:ln>
        </p:spPr>
      </p:pic>
      <p:pic>
        <p:nvPicPr>
          <p:cNvPr id="147" name="Google Shape;147;p26"/>
          <p:cNvPicPr preferRelativeResize="0"/>
          <p:nvPr/>
        </p:nvPicPr>
        <p:blipFill rotWithShape="1">
          <a:blip r:embed="rId4">
            <a:alphaModFix/>
          </a:blip>
          <a:srcRect b="0" l="0" r="0" t="0"/>
          <a:stretch/>
        </p:blipFill>
        <p:spPr>
          <a:xfrm>
            <a:off x="3058812" y="4112418"/>
            <a:ext cx="876300" cy="590550"/>
          </a:xfrm>
          <a:prstGeom prst="rect">
            <a:avLst/>
          </a:prstGeom>
          <a:noFill/>
          <a:ln>
            <a:noFill/>
          </a:ln>
        </p:spPr>
      </p:pic>
      <p:pic>
        <p:nvPicPr>
          <p:cNvPr id="148" name="Google Shape;148;p26"/>
          <p:cNvPicPr preferRelativeResize="0"/>
          <p:nvPr/>
        </p:nvPicPr>
        <p:blipFill rotWithShape="1">
          <a:blip r:embed="rId5">
            <a:alphaModFix/>
          </a:blip>
          <a:srcRect b="0" l="0" r="0" t="0"/>
          <a:stretch/>
        </p:blipFill>
        <p:spPr>
          <a:xfrm>
            <a:off x="6327675" y="4346542"/>
            <a:ext cx="1222324" cy="427082"/>
          </a:xfrm>
          <a:prstGeom prst="rect">
            <a:avLst/>
          </a:prstGeom>
          <a:noFill/>
          <a:ln>
            <a:noFill/>
          </a:ln>
        </p:spPr>
      </p:pic>
      <p:pic>
        <p:nvPicPr>
          <p:cNvPr id="149" name="Google Shape;149;p26"/>
          <p:cNvPicPr preferRelativeResize="0"/>
          <p:nvPr/>
        </p:nvPicPr>
        <p:blipFill rotWithShape="1">
          <a:blip r:embed="rId6">
            <a:alphaModFix/>
          </a:blip>
          <a:srcRect b="0" l="0" r="0" t="0"/>
          <a:stretch/>
        </p:blipFill>
        <p:spPr>
          <a:xfrm>
            <a:off x="5503023" y="4148516"/>
            <a:ext cx="876301" cy="716107"/>
          </a:xfrm>
          <a:prstGeom prst="rect">
            <a:avLst/>
          </a:prstGeom>
          <a:noFill/>
          <a:ln>
            <a:noFill/>
          </a:ln>
        </p:spPr>
      </p:pic>
      <p:pic>
        <p:nvPicPr>
          <p:cNvPr id="150" name="Google Shape;150;p26"/>
          <p:cNvPicPr preferRelativeResize="0"/>
          <p:nvPr/>
        </p:nvPicPr>
        <p:blipFill rotWithShape="1">
          <a:blip r:embed="rId7">
            <a:alphaModFix/>
          </a:blip>
          <a:srcRect b="0" l="0" r="0" t="0"/>
          <a:stretch/>
        </p:blipFill>
        <p:spPr>
          <a:xfrm>
            <a:off x="4197863" y="4270223"/>
            <a:ext cx="1222337" cy="427350"/>
          </a:xfrm>
          <a:prstGeom prst="rect">
            <a:avLst/>
          </a:prstGeom>
          <a:noFill/>
          <a:ln>
            <a:noFill/>
          </a:ln>
        </p:spPr>
      </p:pic>
      <p:pic>
        <p:nvPicPr>
          <p:cNvPr id="151" name="Google Shape;151;p26"/>
          <p:cNvPicPr preferRelativeResize="0"/>
          <p:nvPr/>
        </p:nvPicPr>
        <p:blipFill>
          <a:blip r:embed="rId8">
            <a:alphaModFix/>
          </a:blip>
          <a:stretch>
            <a:fillRect/>
          </a:stretch>
        </p:blipFill>
        <p:spPr>
          <a:xfrm>
            <a:off x="76200" y="4036213"/>
            <a:ext cx="1112800" cy="997200"/>
          </a:xfrm>
          <a:prstGeom prst="rect">
            <a:avLst/>
          </a:prstGeom>
          <a:noFill/>
          <a:ln>
            <a:noFill/>
          </a:ln>
        </p:spPr>
      </p:pic>
      <p:sp>
        <p:nvSpPr>
          <p:cNvPr id="152" name="Google Shape;152;p26"/>
          <p:cNvSpPr txBox="1"/>
          <p:nvPr/>
        </p:nvSpPr>
        <p:spPr>
          <a:xfrm>
            <a:off x="2065375" y="4880950"/>
            <a:ext cx="54873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solidFill>
                  <a:srgbClr val="000000"/>
                </a:solidFill>
                <a:highlight>
                  <a:srgbClr val="F0EADE"/>
                </a:highlight>
                <a:latin typeface="Montserrat"/>
                <a:ea typeface="Montserrat"/>
                <a:cs typeface="Montserrat"/>
                <a:sym typeface="Montserrat"/>
              </a:rPr>
              <a:t>Women STEM UP</a:t>
            </a:r>
            <a:r>
              <a:rPr lang="en-GB" sz="800">
                <a:solidFill>
                  <a:srgbClr val="000000"/>
                </a:solidFill>
                <a:highlight>
                  <a:srgbClr val="F0EADE"/>
                </a:highlight>
                <a:latin typeface="Montserrat"/>
                <a:ea typeface="Montserrat"/>
                <a:cs typeface="Montserrat"/>
                <a:sym typeface="Montserrat"/>
              </a:rPr>
              <a:t> Project Number: </a:t>
            </a:r>
            <a:r>
              <a:rPr b="1" lang="en-GB" sz="800">
                <a:solidFill>
                  <a:srgbClr val="000000"/>
                </a:solidFill>
                <a:highlight>
                  <a:srgbClr val="F0EADE"/>
                </a:highlight>
                <a:latin typeface="Montserrat"/>
                <a:ea typeface="Montserrat"/>
                <a:cs typeface="Montserrat"/>
                <a:sym typeface="Montserrat"/>
              </a:rPr>
              <a:t>2022-1-SE01-KA220-HED-00008623</a:t>
            </a:r>
            <a:endParaRPr sz="2000">
              <a:solidFill>
                <a:srgbClr val="000000"/>
              </a:solidFill>
              <a:highlight>
                <a:srgbClr val="F0EADE"/>
              </a:highlight>
              <a:latin typeface="Calibri"/>
              <a:ea typeface="Calibri"/>
              <a:cs typeface="Calibri"/>
              <a:sym typeface="Calibri"/>
            </a:endParaRPr>
          </a:p>
        </p:txBody>
      </p:sp>
      <p:pic>
        <p:nvPicPr>
          <p:cNvPr id="153" name="Google Shape;153;p26"/>
          <p:cNvPicPr preferRelativeResize="0"/>
          <p:nvPr/>
        </p:nvPicPr>
        <p:blipFill rotWithShape="1">
          <a:blip r:embed="rId9">
            <a:alphaModFix/>
          </a:blip>
          <a:srcRect b="0" l="0" r="0" t="0"/>
          <a:stretch/>
        </p:blipFill>
        <p:spPr>
          <a:xfrm>
            <a:off x="7705525" y="3897950"/>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p:nvPr/>
        </p:nvSpPr>
        <p:spPr>
          <a:xfrm>
            <a:off x="729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35"/>
          <p:cNvSpPr txBox="1"/>
          <p:nvPr>
            <p:ph type="title"/>
          </p:nvPr>
        </p:nvSpPr>
        <p:spPr>
          <a:xfrm>
            <a:off x="903450" y="633600"/>
            <a:ext cx="7094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Quel est votre rôle en tant que mentor? </a:t>
            </a:r>
            <a:endParaRPr b="1">
              <a:latin typeface="Libre Baskerville"/>
              <a:ea typeface="Libre Baskerville"/>
              <a:cs typeface="Libre Baskerville"/>
              <a:sym typeface="Libre Baskerville"/>
            </a:endParaRPr>
          </a:p>
        </p:txBody>
      </p:sp>
      <p:sp>
        <p:nvSpPr>
          <p:cNvPr id="222" name="Google Shape;222;p35"/>
          <p:cNvSpPr txBox="1"/>
          <p:nvPr>
            <p:ph idx="1" type="body"/>
          </p:nvPr>
        </p:nvSpPr>
        <p:spPr>
          <a:xfrm>
            <a:off x="733500" y="1400400"/>
            <a:ext cx="7426800" cy="3909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600">
                <a:solidFill>
                  <a:schemeClr val="dk1"/>
                </a:solidFill>
                <a:latin typeface="Libre Baskerville"/>
                <a:ea typeface="Libre Baskerville"/>
                <a:cs typeface="Libre Baskerville"/>
                <a:sym typeface="Libre Baskerville"/>
              </a:rPr>
              <a:t>En tant que mentor, vous n'êtes pas un superviseur, mais un </a:t>
            </a:r>
            <a:r>
              <a:rPr b="1" lang="en-GB" sz="1600">
                <a:solidFill>
                  <a:schemeClr val="dk1"/>
                </a:solidFill>
                <a:latin typeface="Libre Baskerville"/>
                <a:ea typeface="Libre Baskerville"/>
                <a:cs typeface="Libre Baskerville"/>
                <a:sym typeface="Libre Baskerville"/>
              </a:rPr>
              <a:t>conseiller</a:t>
            </a:r>
            <a:r>
              <a:rPr lang="en-GB" sz="1600">
                <a:solidFill>
                  <a:schemeClr val="dk1"/>
                </a:solidFill>
                <a:latin typeface="Libre Baskerville"/>
                <a:ea typeface="Libre Baskerville"/>
                <a:cs typeface="Libre Baskerville"/>
                <a:sym typeface="Libre Baskerville"/>
              </a:rPr>
              <a:t> ou un </a:t>
            </a:r>
            <a:r>
              <a:rPr b="1" lang="en-GB" sz="1600">
                <a:solidFill>
                  <a:schemeClr val="dk1"/>
                </a:solidFill>
                <a:latin typeface="Libre Baskerville"/>
                <a:ea typeface="Libre Baskerville"/>
                <a:cs typeface="Libre Baskerville"/>
                <a:sym typeface="Libre Baskerville"/>
              </a:rPr>
              <a:t>facilitateur</a:t>
            </a:r>
            <a:r>
              <a:rPr lang="en-GB" sz="1600">
                <a:solidFill>
                  <a:schemeClr val="dk1"/>
                </a:solidFill>
                <a:latin typeface="Libre Baskerville"/>
                <a:ea typeface="Libre Baskerville"/>
                <a:cs typeface="Libre Baskerville"/>
                <a:sym typeface="Libre Baskerville"/>
              </a:rPr>
              <a:t>.</a:t>
            </a:r>
            <a:endParaRPr sz="16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ts val="1100"/>
              <a:buFont typeface="Arial"/>
              <a:buNone/>
            </a:pPr>
            <a:r>
              <a:rPr lang="en-GB" sz="1600">
                <a:solidFill>
                  <a:schemeClr val="dk1"/>
                </a:solidFill>
                <a:latin typeface="Libre Baskerville"/>
                <a:ea typeface="Libre Baskerville"/>
                <a:cs typeface="Libre Baskerville"/>
                <a:sym typeface="Libre Baskerville"/>
              </a:rPr>
              <a:t>Votre rôle est de comprendre les </a:t>
            </a:r>
            <a:r>
              <a:rPr b="1" lang="en-GB" sz="1600">
                <a:solidFill>
                  <a:schemeClr val="dk1"/>
                </a:solidFill>
                <a:latin typeface="Libre Baskerville"/>
                <a:ea typeface="Libre Baskerville"/>
                <a:cs typeface="Libre Baskerville"/>
                <a:sym typeface="Libre Baskerville"/>
              </a:rPr>
              <a:t>besoins de votre mentorée</a:t>
            </a:r>
            <a:r>
              <a:rPr lang="en-GB" sz="1600">
                <a:solidFill>
                  <a:schemeClr val="dk1"/>
                </a:solidFill>
                <a:latin typeface="Libre Baskerville"/>
                <a:ea typeface="Libre Baskerville"/>
                <a:cs typeface="Libre Baskerville"/>
                <a:sym typeface="Libre Baskerville"/>
              </a:rPr>
              <a:t>, qu'il s'agisse de développement de carrière, de soutien émotionnel, d'aide pratique, etc., et d'essayer de lui </a:t>
            </a:r>
            <a:r>
              <a:rPr b="1" lang="en-GB" sz="1600">
                <a:solidFill>
                  <a:schemeClr val="dk1"/>
                </a:solidFill>
                <a:latin typeface="Libre Baskerville"/>
                <a:ea typeface="Libre Baskerville"/>
                <a:cs typeface="Libre Baskerville"/>
                <a:sym typeface="Libre Baskerville"/>
              </a:rPr>
              <a:t>apporter cette aide</a:t>
            </a:r>
            <a:r>
              <a:rPr lang="en-GB" sz="1600">
                <a:solidFill>
                  <a:schemeClr val="dk1"/>
                </a:solidFill>
                <a:latin typeface="Libre Baskerville"/>
                <a:ea typeface="Libre Baskerville"/>
                <a:cs typeface="Libre Baskerville"/>
                <a:sym typeface="Libre Baskerville"/>
              </a:rPr>
              <a:t> pour qu'elle puisse </a:t>
            </a:r>
            <a:r>
              <a:rPr b="1" lang="en-GB" sz="1600">
                <a:solidFill>
                  <a:schemeClr val="dk1"/>
                </a:solidFill>
                <a:latin typeface="Libre Baskerville"/>
                <a:ea typeface="Libre Baskerville"/>
                <a:cs typeface="Libre Baskerville"/>
                <a:sym typeface="Libre Baskerville"/>
              </a:rPr>
              <a:t>grandir et évoluer</a:t>
            </a:r>
            <a:r>
              <a:rPr lang="en-GB" sz="1600">
                <a:solidFill>
                  <a:schemeClr val="dk1"/>
                </a:solidFill>
                <a:latin typeface="Libre Baskerville"/>
                <a:ea typeface="Libre Baskerville"/>
                <a:cs typeface="Libre Baskerville"/>
                <a:sym typeface="Libre Baskerville"/>
              </a:rPr>
              <a:t>.</a:t>
            </a:r>
            <a:endParaRPr sz="16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ts val="1100"/>
              <a:buFont typeface="Arial"/>
              <a:buNone/>
            </a:pPr>
            <a:r>
              <a:rPr lang="en-GB" sz="1600">
                <a:solidFill>
                  <a:schemeClr val="dk1"/>
                </a:solidFill>
                <a:latin typeface="Libre Baskerville"/>
                <a:ea typeface="Libre Baskerville"/>
                <a:cs typeface="Libre Baskerville"/>
                <a:sym typeface="Libre Baskerville"/>
              </a:rPr>
              <a:t>Comme le mentorat consiste souvent en une série de conversations, il est généralement préférable d'adopter un </a:t>
            </a:r>
            <a:r>
              <a:rPr b="1" lang="en-GB" sz="1600">
                <a:solidFill>
                  <a:schemeClr val="dk1"/>
                </a:solidFill>
                <a:latin typeface="Libre Baskerville"/>
                <a:ea typeface="Libre Baskerville"/>
                <a:cs typeface="Libre Baskerville"/>
                <a:sym typeface="Libre Baskerville"/>
              </a:rPr>
              <a:t>état d'esprit de coach</a:t>
            </a:r>
            <a:r>
              <a:rPr lang="en-GB" sz="1600">
                <a:solidFill>
                  <a:schemeClr val="dk1"/>
                </a:solidFill>
                <a:latin typeface="Libre Baskerville"/>
                <a:ea typeface="Libre Baskerville"/>
                <a:cs typeface="Libre Baskerville"/>
                <a:sym typeface="Libre Baskerville"/>
              </a:rPr>
              <a:t>, c'est-à-dire de guider et d'aider votre mentorée à </a:t>
            </a:r>
            <a:r>
              <a:rPr b="1" lang="en-GB" sz="1600">
                <a:solidFill>
                  <a:schemeClr val="dk1"/>
                </a:solidFill>
                <a:latin typeface="Libre Baskerville"/>
                <a:ea typeface="Libre Baskerville"/>
                <a:cs typeface="Libre Baskerville"/>
                <a:sym typeface="Libre Baskerville"/>
              </a:rPr>
              <a:t>trouver elle-même la solution</a:t>
            </a:r>
            <a:r>
              <a:rPr lang="en-GB" sz="1600">
                <a:solidFill>
                  <a:schemeClr val="dk1"/>
                </a:solidFill>
                <a:latin typeface="Libre Baskerville"/>
                <a:ea typeface="Libre Baskerville"/>
                <a:cs typeface="Libre Baskerville"/>
                <a:sym typeface="Libre Baskerville"/>
              </a:rPr>
              <a:t>, plutôt que de la lui donner directement.</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t/>
            </a:r>
            <a:endParaRPr sz="1600">
              <a:solidFill>
                <a:schemeClr val="dk1"/>
              </a:solidFill>
              <a:latin typeface="Libre Baskerville"/>
              <a:ea typeface="Libre Baskerville"/>
              <a:cs typeface="Libre Baskerville"/>
              <a:sym typeface="Libre Baskerville"/>
            </a:endParaRPr>
          </a:p>
        </p:txBody>
      </p:sp>
      <p:sp>
        <p:nvSpPr>
          <p:cNvPr id="223" name="Google Shape;22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229" name="Google Shape;229;p36"/>
          <p:cNvPicPr preferRelativeResize="0"/>
          <p:nvPr/>
        </p:nvPicPr>
        <p:blipFill>
          <a:blip r:embed="rId3">
            <a:alphaModFix/>
          </a:blip>
          <a:stretch>
            <a:fillRect/>
          </a:stretch>
        </p:blipFill>
        <p:spPr>
          <a:xfrm>
            <a:off x="2892000" y="0"/>
            <a:ext cx="6252001" cy="5241049"/>
          </a:xfrm>
          <a:prstGeom prst="rect">
            <a:avLst/>
          </a:prstGeom>
          <a:noFill/>
          <a:ln>
            <a:noFill/>
          </a:ln>
        </p:spPr>
      </p:pic>
      <p:sp>
        <p:nvSpPr>
          <p:cNvPr id="230" name="Google Shape;230;p3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152400" y="2130450"/>
            <a:ext cx="86946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Quelles qualités devriez-vous avoir en tant que mentor</a:t>
            </a:r>
            <a:r>
              <a:rPr lang="en-GB" sz="3600">
                <a:latin typeface="Libre Baskerville"/>
                <a:ea typeface="Libre Baskerville"/>
                <a:cs typeface="Libre Baskerville"/>
                <a:sym typeface="Libre Baskerville"/>
              </a:rPr>
              <a:t>?</a:t>
            </a:r>
            <a:endParaRPr sz="3600">
              <a:latin typeface="Libre Baskerville"/>
              <a:ea typeface="Libre Baskerville"/>
              <a:cs typeface="Libre Baskerville"/>
              <a:sym typeface="Libre Baskerville"/>
            </a:endParaRPr>
          </a:p>
        </p:txBody>
      </p:sp>
      <p:sp>
        <p:nvSpPr>
          <p:cNvPr id="236" name="Google Shape;236;p37"/>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2</a:t>
            </a:r>
            <a:endParaRPr b="1" sz="8800">
              <a:solidFill>
                <a:schemeClr val="dk2"/>
              </a:solidFill>
            </a:endParaRPr>
          </a:p>
        </p:txBody>
      </p:sp>
      <p:sp>
        <p:nvSpPr>
          <p:cNvPr id="237" name="Google Shape;237;p3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idx="1" type="body"/>
          </p:nvPr>
        </p:nvSpPr>
        <p:spPr>
          <a:xfrm>
            <a:off x="235500" y="2312700"/>
            <a:ext cx="8709600" cy="12735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None/>
            </a:pPr>
            <a:r>
              <a:rPr b="1" lang="en-GB" sz="2200">
                <a:solidFill>
                  <a:schemeClr val="dk1"/>
                </a:solidFill>
                <a:latin typeface="Libre Baskerville"/>
                <a:ea typeface="Libre Baskerville"/>
                <a:cs typeface="Libre Baskerville"/>
                <a:sym typeface="Libre Baskerville"/>
              </a:rPr>
              <a:t>Le succès du mentorat dépend en grande partie de votre capacité à établir une connexion avec votre mentorée, à la soutenir et à la guider.</a:t>
            </a:r>
            <a:endParaRPr b="1" sz="2200">
              <a:solidFill>
                <a:schemeClr val="dk1"/>
              </a:solidFill>
              <a:latin typeface="Libre Baskerville"/>
              <a:ea typeface="Libre Baskerville"/>
              <a:cs typeface="Libre Baskerville"/>
              <a:sym typeface="Libre Baskerville"/>
            </a:endParaRPr>
          </a:p>
        </p:txBody>
      </p:sp>
      <p:sp>
        <p:nvSpPr>
          <p:cNvPr id="243" name="Google Shape;24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44" name="Google Shape;244;p38"/>
          <p:cNvSpPr/>
          <p:nvPr/>
        </p:nvSpPr>
        <p:spPr>
          <a:xfrm>
            <a:off x="-5724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38"/>
          <p:cNvSpPr txBox="1"/>
          <p:nvPr>
            <p:ph type="title"/>
          </p:nvPr>
        </p:nvSpPr>
        <p:spPr>
          <a:xfrm>
            <a:off x="152400" y="686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noter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9"/>
          <p:cNvSpPr txBox="1"/>
          <p:nvPr>
            <p:ph idx="1" type="body"/>
          </p:nvPr>
        </p:nvSpPr>
        <p:spPr>
          <a:xfrm>
            <a:off x="311700" y="968400"/>
            <a:ext cx="8520600" cy="3206700"/>
          </a:xfrm>
          <a:prstGeom prst="rect">
            <a:avLst/>
          </a:prstGeom>
        </p:spPr>
        <p:txBody>
          <a:bodyPr anchorCtr="0" anchor="t" bIns="91425" lIns="91425" spcFirstLastPara="1" rIns="91425" wrap="square" tIns="91425">
            <a:normAutofit lnSpcReduction="10000"/>
          </a:bodyPr>
          <a:lstStyle/>
          <a:p>
            <a:pPr indent="-317500" lvl="0" marL="457200" rtl="0" algn="just">
              <a:lnSpc>
                <a:spcPct val="105000"/>
              </a:lnSpc>
              <a:spcBef>
                <a:spcPts val="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Soyez </a:t>
            </a:r>
            <a:r>
              <a:rPr b="1" lang="en-GB" sz="1400">
                <a:solidFill>
                  <a:schemeClr val="dk1"/>
                </a:solidFill>
                <a:latin typeface="Libre Baskerville"/>
                <a:ea typeface="Libre Baskerville"/>
                <a:cs typeface="Libre Baskerville"/>
                <a:sym typeface="Libre Baskerville"/>
              </a:rPr>
              <a:t>empathique</a:t>
            </a:r>
            <a:r>
              <a:rPr lang="en-GB" sz="1400">
                <a:solidFill>
                  <a:schemeClr val="dk1"/>
                </a:solidFill>
                <a:latin typeface="Libre Baskerville"/>
                <a:ea typeface="Libre Baskerville"/>
                <a:cs typeface="Libre Baskerville"/>
                <a:sym typeface="Libre Baskerville"/>
              </a:rPr>
              <a:t> et </a:t>
            </a:r>
            <a:r>
              <a:rPr b="1" lang="en-GB" sz="1400">
                <a:solidFill>
                  <a:schemeClr val="dk1"/>
                </a:solidFill>
                <a:latin typeface="Libre Baskerville"/>
                <a:ea typeface="Libre Baskerville"/>
                <a:cs typeface="Libre Baskerville"/>
                <a:sym typeface="Libre Baskerville"/>
              </a:rPr>
              <a:t>bienveillant.e</a:t>
            </a:r>
            <a:r>
              <a:rPr lang="en-GB" sz="1400">
                <a:solidFill>
                  <a:schemeClr val="dk1"/>
                </a:solidFill>
                <a:latin typeface="Libre Baskerville"/>
                <a:ea typeface="Libre Baskerville"/>
                <a:cs typeface="Libre Baskerville"/>
                <a:sym typeface="Libre Baskerville"/>
              </a:rPr>
              <a:t>. En tant que mentor dans un programme de mentorat destiné à soutenir les femmes dans les domaines STEM, il est essentiel de </a:t>
            </a:r>
            <a:r>
              <a:rPr b="1" lang="en-GB" sz="1400">
                <a:solidFill>
                  <a:schemeClr val="dk1"/>
                </a:solidFill>
                <a:latin typeface="Libre Baskerville"/>
                <a:ea typeface="Libre Baskerville"/>
                <a:cs typeface="Libre Baskerville"/>
                <a:sym typeface="Libre Baskerville"/>
              </a:rPr>
              <a:t>comprendre les besoins et les défis auxquels elles font face</a:t>
            </a:r>
            <a:r>
              <a:rPr lang="en-GB" sz="1400">
                <a:solidFill>
                  <a:schemeClr val="dk1"/>
                </a:solidFill>
                <a:latin typeface="Libre Baskerville"/>
                <a:ea typeface="Libre Baskerville"/>
                <a:cs typeface="Libre Baskerville"/>
                <a:sym typeface="Libre Baskerville"/>
              </a:rPr>
              <a:t>, tout en restant ouvert aux </a:t>
            </a:r>
            <a:r>
              <a:rPr b="1" lang="en-GB" sz="1400">
                <a:solidFill>
                  <a:schemeClr val="dk1"/>
                </a:solidFill>
                <a:latin typeface="Libre Baskerville"/>
                <a:ea typeface="Libre Baskerville"/>
                <a:cs typeface="Libre Baskerville"/>
                <a:sym typeface="Libre Baskerville"/>
              </a:rPr>
              <a:t>expériences et besoins spécifiques</a:t>
            </a:r>
            <a:r>
              <a:rPr lang="en-GB" sz="1400">
                <a:solidFill>
                  <a:schemeClr val="dk1"/>
                </a:solidFill>
                <a:latin typeface="Libre Baskerville"/>
                <a:ea typeface="Libre Baskerville"/>
                <a:cs typeface="Libre Baskerville"/>
                <a:sym typeface="Libre Baskerville"/>
              </a:rPr>
              <a:t> de votre mentorée.</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Soyez </a:t>
            </a:r>
            <a:r>
              <a:rPr b="1" lang="en-GB" sz="1400">
                <a:solidFill>
                  <a:schemeClr val="dk1"/>
                </a:solidFill>
                <a:latin typeface="Libre Baskerville"/>
                <a:ea typeface="Libre Baskerville"/>
                <a:cs typeface="Libre Baskerville"/>
                <a:sym typeface="Libre Baskerville"/>
              </a:rPr>
              <a:t>inclusif.ive</a:t>
            </a:r>
            <a:r>
              <a:rPr lang="en-GB" sz="1400">
                <a:solidFill>
                  <a:schemeClr val="dk1"/>
                </a:solidFill>
                <a:latin typeface="Libre Baskerville"/>
                <a:ea typeface="Libre Baskerville"/>
                <a:cs typeface="Libre Baskerville"/>
                <a:sym typeface="Libre Baskerville"/>
              </a:rPr>
              <a:t>. Un </a:t>
            </a:r>
            <a:r>
              <a:rPr b="1" lang="en-GB" sz="1400">
                <a:solidFill>
                  <a:schemeClr val="dk1"/>
                </a:solidFill>
                <a:latin typeface="Libre Baskerville"/>
                <a:ea typeface="Libre Baskerville"/>
                <a:cs typeface="Libre Baskerville"/>
                <a:sym typeface="Libre Baskerville"/>
              </a:rPr>
              <a:t>langage inclusif</a:t>
            </a:r>
            <a:r>
              <a:rPr lang="en-GB" sz="1400">
                <a:solidFill>
                  <a:schemeClr val="dk1"/>
                </a:solidFill>
                <a:latin typeface="Libre Baskerville"/>
                <a:ea typeface="Libre Baskerville"/>
                <a:cs typeface="Libre Baskerville"/>
                <a:sym typeface="Libre Baskerville"/>
              </a:rPr>
              <a:t> est essentiel. Si ce n’est pas encore fait, participez à une formation sur le genre et la diversité afin de mieux comprendre vos propres </a:t>
            </a:r>
            <a:r>
              <a:rPr b="1" lang="en-GB" sz="1400">
                <a:solidFill>
                  <a:schemeClr val="dk1"/>
                </a:solidFill>
                <a:latin typeface="Libre Baskerville"/>
                <a:ea typeface="Libre Baskerville"/>
                <a:cs typeface="Libre Baskerville"/>
                <a:sym typeface="Libre Baskerville"/>
              </a:rPr>
              <a:t>stéréotypes et biais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Soyez </a:t>
            </a:r>
            <a:r>
              <a:rPr b="1" lang="en-GB" sz="1400">
                <a:solidFill>
                  <a:schemeClr val="dk1"/>
                </a:solidFill>
                <a:latin typeface="Libre Baskerville"/>
                <a:ea typeface="Libre Baskerville"/>
                <a:cs typeface="Libre Baskerville"/>
                <a:sym typeface="Libre Baskerville"/>
              </a:rPr>
              <a:t>accessible</a:t>
            </a:r>
            <a:r>
              <a:rPr lang="en-GB" sz="1400">
                <a:solidFill>
                  <a:schemeClr val="dk1"/>
                </a:solidFill>
                <a:latin typeface="Libre Baskerville"/>
                <a:ea typeface="Libre Baskerville"/>
                <a:cs typeface="Libre Baskerville"/>
                <a:sym typeface="Libre Baskerville"/>
              </a:rPr>
              <a:t>. Partagez votre expérience personnelle, mais évitez d’en dire trop afin de ne pas détourner l’attention de votre mentorée.</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Soyez </a:t>
            </a:r>
            <a:r>
              <a:rPr b="1" lang="en-GB" sz="1400">
                <a:solidFill>
                  <a:schemeClr val="dk1"/>
                </a:solidFill>
                <a:latin typeface="Libre Baskerville"/>
                <a:ea typeface="Libre Baskerville"/>
                <a:cs typeface="Libre Baskerville"/>
                <a:sym typeface="Libre Baskerville"/>
              </a:rPr>
              <a:t>proactif.ive</a:t>
            </a:r>
            <a:r>
              <a:rPr lang="en-GB" sz="1400">
                <a:solidFill>
                  <a:schemeClr val="dk1"/>
                </a:solidFill>
                <a:latin typeface="Libre Baskerville"/>
                <a:ea typeface="Libre Baskerville"/>
                <a:cs typeface="Libre Baskerville"/>
                <a:sym typeface="Libre Baskerville"/>
              </a:rPr>
              <a:t>. Si vous pensez que votre mentorée pourrait bénéficier de certaines tâches ou missions, proposez-lui des exercices en plus des discussions habituelles.</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100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Soyez ouvert.e au </a:t>
            </a:r>
            <a:r>
              <a:rPr b="1" lang="en-GB" sz="1400">
                <a:solidFill>
                  <a:schemeClr val="dk1"/>
                </a:solidFill>
                <a:latin typeface="Libre Baskerville"/>
                <a:ea typeface="Libre Baskerville"/>
                <a:cs typeface="Libre Baskerville"/>
                <a:sym typeface="Libre Baskerville"/>
              </a:rPr>
              <a:t>partage de vos ressources</a:t>
            </a:r>
            <a:r>
              <a:rPr lang="en-GB" sz="1400">
                <a:solidFill>
                  <a:schemeClr val="dk1"/>
                </a:solidFill>
                <a:latin typeface="Libre Baskerville"/>
                <a:ea typeface="Libre Baskerville"/>
                <a:cs typeface="Libre Baskerville"/>
                <a:sym typeface="Libre Baskerville"/>
              </a:rPr>
              <a:t> avec votre mentorée.</a:t>
            </a:r>
            <a:endParaRPr sz="1400">
              <a:solidFill>
                <a:schemeClr val="dk1"/>
              </a:solidFill>
              <a:latin typeface="Libre Baskerville"/>
              <a:ea typeface="Libre Baskerville"/>
              <a:cs typeface="Libre Baskerville"/>
              <a:sym typeface="Libre Baskerville"/>
            </a:endParaRPr>
          </a:p>
        </p:txBody>
      </p:sp>
      <p:sp>
        <p:nvSpPr>
          <p:cNvPr id="252" name="Google Shape;25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0"/>
          <p:cNvSpPr txBox="1"/>
          <p:nvPr>
            <p:ph type="title"/>
          </p:nvPr>
        </p:nvSpPr>
        <p:spPr>
          <a:xfrm>
            <a:off x="208650" y="633600"/>
            <a:ext cx="8726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Le plus important : soyez inclusif·ive et ouvert·e d'esprit.</a:t>
            </a:r>
            <a:endParaRPr b="1">
              <a:latin typeface="Libre Baskerville"/>
              <a:ea typeface="Libre Baskerville"/>
              <a:cs typeface="Libre Baskerville"/>
              <a:sym typeface="Libre Baskerville"/>
            </a:endParaRPr>
          </a:p>
        </p:txBody>
      </p:sp>
      <p:pic>
        <p:nvPicPr>
          <p:cNvPr id="259" name="Google Shape;259;p40"/>
          <p:cNvPicPr preferRelativeResize="0"/>
          <p:nvPr/>
        </p:nvPicPr>
        <p:blipFill>
          <a:blip r:embed="rId3">
            <a:alphaModFix/>
          </a:blip>
          <a:stretch>
            <a:fillRect/>
          </a:stretch>
        </p:blipFill>
        <p:spPr>
          <a:xfrm>
            <a:off x="5238450" y="1297825"/>
            <a:ext cx="3152175" cy="3161900"/>
          </a:xfrm>
          <a:prstGeom prst="rect">
            <a:avLst/>
          </a:prstGeom>
          <a:noFill/>
          <a:ln>
            <a:noFill/>
          </a:ln>
        </p:spPr>
      </p:pic>
      <p:sp>
        <p:nvSpPr>
          <p:cNvPr id="260" name="Google Shape;260;p40"/>
          <p:cNvSpPr txBox="1"/>
          <p:nvPr>
            <p:ph idx="1" type="body"/>
          </p:nvPr>
        </p:nvSpPr>
        <p:spPr>
          <a:xfrm>
            <a:off x="5567425" y="4459725"/>
            <a:ext cx="2494200" cy="4950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lang="en-GB" sz="1400">
                <a:latin typeface="Libre Baskerville"/>
                <a:ea typeface="Libre Baskerville"/>
                <a:cs typeface="Libre Baskerville"/>
                <a:sym typeface="Libre Baskerville"/>
              </a:rPr>
              <a:t>UN’s Intersectionality Model</a:t>
            </a:r>
            <a:endParaRPr sz="1400">
              <a:latin typeface="Libre Baskerville"/>
              <a:ea typeface="Libre Baskerville"/>
              <a:cs typeface="Libre Baskerville"/>
              <a:sym typeface="Libre Baskerville"/>
            </a:endParaRPr>
          </a:p>
        </p:txBody>
      </p:sp>
      <p:sp>
        <p:nvSpPr>
          <p:cNvPr id="261" name="Google Shape;261;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62" name="Google Shape;262;p40"/>
          <p:cNvSpPr txBox="1"/>
          <p:nvPr>
            <p:ph idx="1" type="body"/>
          </p:nvPr>
        </p:nvSpPr>
        <p:spPr>
          <a:xfrm>
            <a:off x="614250" y="1552800"/>
            <a:ext cx="3989700" cy="34164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None/>
            </a:pPr>
            <a:r>
              <a:rPr lang="en-GB" sz="1700">
                <a:solidFill>
                  <a:schemeClr val="dk1"/>
                </a:solidFill>
                <a:latin typeface="Libre Baskerville"/>
                <a:ea typeface="Libre Baskerville"/>
                <a:cs typeface="Libre Baskerville"/>
                <a:sym typeface="Libre Baskerville"/>
              </a:rPr>
              <a:t>Gardez à l'esprit que l'identité de votre mentorée est complexe, tout comme la vôtre. Le concept </a:t>
            </a:r>
            <a:r>
              <a:rPr b="1" lang="en-GB" sz="1700">
                <a:solidFill>
                  <a:schemeClr val="dk1"/>
                </a:solidFill>
                <a:latin typeface="Libre Baskerville"/>
                <a:ea typeface="Libre Baskerville"/>
                <a:cs typeface="Libre Baskerville"/>
                <a:sym typeface="Libre Baskerville"/>
              </a:rPr>
              <a:t>d'intersectionnalité</a:t>
            </a:r>
            <a:r>
              <a:rPr lang="en-GB" sz="1700">
                <a:solidFill>
                  <a:schemeClr val="dk1"/>
                </a:solidFill>
                <a:latin typeface="Libre Baskerville"/>
                <a:ea typeface="Libre Baskerville"/>
                <a:cs typeface="Libre Baskerville"/>
                <a:sym typeface="Libre Baskerville"/>
              </a:rPr>
              <a:t>, tel qu'illustré dans cette figure, souligne l'idée que les différents segments d'identité sont entrelacés et influencent nos expériences.</a:t>
            </a:r>
            <a:endParaRPr sz="17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ct val="64705"/>
              <a:buFont typeface="Arial"/>
              <a:buNone/>
            </a:pPr>
            <a:r>
              <a:rPr lang="en-GB" sz="1700">
                <a:solidFill>
                  <a:schemeClr val="dk1"/>
                </a:solidFill>
                <a:latin typeface="Libre Baskerville"/>
                <a:ea typeface="Libre Baskerville"/>
                <a:cs typeface="Libre Baskerville"/>
                <a:sym typeface="Libre Baskerville"/>
              </a:rPr>
              <a:t>Essayez de trouver des aspects dans lesquels vous et votre mentorée êtes similaires.</a:t>
            </a:r>
            <a:endParaRPr sz="17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t/>
            </a:r>
            <a:endParaRPr sz="17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268" name="Google Shape;268;p41"/>
          <p:cNvPicPr preferRelativeResize="0"/>
          <p:nvPr/>
        </p:nvPicPr>
        <p:blipFill>
          <a:blip r:embed="rId3">
            <a:alphaModFix/>
          </a:blip>
          <a:stretch>
            <a:fillRect/>
          </a:stretch>
        </p:blipFill>
        <p:spPr>
          <a:xfrm>
            <a:off x="2967950" y="0"/>
            <a:ext cx="6176049" cy="5177375"/>
          </a:xfrm>
          <a:prstGeom prst="rect">
            <a:avLst/>
          </a:prstGeom>
          <a:noFill/>
          <a:ln>
            <a:noFill/>
          </a:ln>
        </p:spPr>
      </p:pic>
      <p:sp>
        <p:nvSpPr>
          <p:cNvPr id="269" name="Google Shape;269;p41"/>
          <p:cNvSpPr txBox="1"/>
          <p:nvPr>
            <p:ph idx="12" type="sldNum"/>
          </p:nvPr>
        </p:nvSpPr>
        <p:spPr>
          <a:xfrm>
            <a:off x="7086600" y="48695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628650" y="1942904"/>
            <a:ext cx="78867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Quelles sont les attentes envers vous en tant que mentor dans le cadre du programme de mentorat ?</a:t>
            </a:r>
            <a:endParaRPr sz="3600">
              <a:latin typeface="Libre Baskerville"/>
              <a:ea typeface="Libre Baskerville"/>
              <a:cs typeface="Libre Baskerville"/>
              <a:sym typeface="Libre Baskerville"/>
            </a:endParaRPr>
          </a:p>
        </p:txBody>
      </p:sp>
      <p:sp>
        <p:nvSpPr>
          <p:cNvPr id="275" name="Google Shape;275;p4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3</a:t>
            </a:r>
            <a:endParaRPr b="1" sz="8800">
              <a:solidFill>
                <a:schemeClr val="dk2"/>
              </a:solidFill>
            </a:endParaRPr>
          </a:p>
        </p:txBody>
      </p:sp>
      <p:sp>
        <p:nvSpPr>
          <p:cNvPr id="276" name="Google Shape;276;p4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idx="1" type="body"/>
          </p:nvPr>
        </p:nvSpPr>
        <p:spPr>
          <a:xfrm>
            <a:off x="311700" y="2571750"/>
            <a:ext cx="8520600" cy="12735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None/>
            </a:pPr>
            <a:r>
              <a:rPr b="1" lang="en-GB" sz="2200">
                <a:solidFill>
                  <a:schemeClr val="dk1"/>
                </a:solidFill>
                <a:latin typeface="Libre Baskerville"/>
                <a:ea typeface="Libre Baskerville"/>
                <a:cs typeface="Libre Baskerville"/>
                <a:sym typeface="Libre Baskerville"/>
              </a:rPr>
              <a:t>De nombreux programmes de mentorat ayant un grand potentiel reçoivent des avis mitigés parce que les attentes n'ont pas été clairement définies au préalable.</a:t>
            </a:r>
            <a:endParaRPr b="1" sz="2200">
              <a:solidFill>
                <a:schemeClr val="dk1"/>
              </a:solidFill>
              <a:latin typeface="Libre Baskerville"/>
              <a:ea typeface="Libre Baskerville"/>
              <a:cs typeface="Libre Baskerville"/>
              <a:sym typeface="Libre Baskerville"/>
            </a:endParaRPr>
          </a:p>
        </p:txBody>
      </p:sp>
      <p:sp>
        <p:nvSpPr>
          <p:cNvPr id="282" name="Google Shape;282;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83" name="Google Shape;283;p43"/>
          <p:cNvSpPr/>
          <p:nvPr/>
        </p:nvSpPr>
        <p:spPr>
          <a:xfrm>
            <a:off x="-5724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3"/>
          <p:cNvSpPr txBox="1"/>
          <p:nvPr>
            <p:ph type="title"/>
          </p:nvPr>
        </p:nvSpPr>
        <p:spPr>
          <a:xfrm>
            <a:off x="90550" y="68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noter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p:nvPr/>
        </p:nvSpPr>
        <p:spPr>
          <a:xfrm>
            <a:off x="198000" y="133475"/>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44"/>
          <p:cNvSpPr txBox="1"/>
          <p:nvPr>
            <p:ph idx="1" type="body"/>
          </p:nvPr>
        </p:nvSpPr>
        <p:spPr>
          <a:xfrm>
            <a:off x="858600" y="443225"/>
            <a:ext cx="7426800" cy="4121700"/>
          </a:xfrm>
          <a:prstGeom prst="rect">
            <a:avLst/>
          </a:prstGeom>
        </p:spPr>
        <p:txBody>
          <a:bodyPr anchorCtr="0" anchor="t" bIns="91425" lIns="91425" spcFirstLastPara="1" rIns="91425" wrap="square" tIns="91425">
            <a:normAutofit fontScale="92500" lnSpcReduction="10000"/>
          </a:bodyPr>
          <a:lstStyle/>
          <a:p>
            <a:pPr indent="0" lvl="0" marL="0" rtl="0" algn="just">
              <a:lnSpc>
                <a:spcPct val="115000"/>
              </a:lnSpc>
              <a:spcBef>
                <a:spcPts val="0"/>
              </a:spcBef>
              <a:spcAft>
                <a:spcPts val="0"/>
              </a:spcAft>
              <a:buSzPct val="72678"/>
              <a:buNone/>
            </a:pPr>
            <a:r>
              <a:rPr lang="en-GB" sz="1400">
                <a:solidFill>
                  <a:schemeClr val="dk1"/>
                </a:solidFill>
                <a:latin typeface="Libre Baskerville"/>
                <a:ea typeface="Libre Baskerville"/>
                <a:cs typeface="Libre Baskerville"/>
                <a:sym typeface="Libre Baskerville"/>
              </a:rPr>
              <a:t>Demandez aux </a:t>
            </a:r>
            <a:r>
              <a:rPr b="1" lang="en-GB" sz="1400">
                <a:solidFill>
                  <a:schemeClr val="dk1"/>
                </a:solidFill>
                <a:latin typeface="Libre Baskerville"/>
                <a:ea typeface="Libre Baskerville"/>
                <a:cs typeface="Libre Baskerville"/>
                <a:sym typeface="Libre Baskerville"/>
              </a:rPr>
              <a:t>organisateurs du programme de mentorat </a:t>
            </a:r>
            <a:r>
              <a:rPr lang="en-GB" sz="1400">
                <a:solidFill>
                  <a:schemeClr val="dk1"/>
                </a:solidFill>
                <a:latin typeface="Libre Baskerville"/>
                <a:ea typeface="Libre Baskerville"/>
                <a:cs typeface="Libre Baskerville"/>
                <a:sym typeface="Libre Baskerville"/>
              </a:rPr>
              <a:t>quel est </a:t>
            </a:r>
            <a:r>
              <a:rPr b="1" lang="en-GB" sz="1400">
                <a:solidFill>
                  <a:schemeClr val="dk1"/>
                </a:solidFill>
                <a:latin typeface="Libre Baskerville"/>
                <a:ea typeface="Libre Baskerville"/>
                <a:cs typeface="Libre Baskerville"/>
                <a:sym typeface="Libre Baskerville"/>
              </a:rPr>
              <a:t>l'objectif</a:t>
            </a:r>
            <a:r>
              <a:rPr lang="en-GB" sz="1400">
                <a:solidFill>
                  <a:schemeClr val="dk1"/>
                </a:solidFill>
                <a:latin typeface="Libre Baskerville"/>
                <a:ea typeface="Libre Baskerville"/>
                <a:cs typeface="Libre Baskerville"/>
                <a:sym typeface="Libre Baskerville"/>
              </a:rPr>
              <a:t> et la </a:t>
            </a:r>
            <a:r>
              <a:rPr b="1" lang="en-GB" sz="1400">
                <a:solidFill>
                  <a:schemeClr val="dk1"/>
                </a:solidFill>
                <a:latin typeface="Libre Baskerville"/>
                <a:ea typeface="Libre Baskerville"/>
                <a:cs typeface="Libre Baskerville"/>
                <a:sym typeface="Libre Baskerville"/>
              </a:rPr>
              <a:t>portée</a:t>
            </a:r>
            <a:r>
              <a:rPr lang="en-GB" sz="1400">
                <a:solidFill>
                  <a:schemeClr val="dk1"/>
                </a:solidFill>
                <a:latin typeface="Libre Baskerville"/>
                <a:ea typeface="Libre Baskerville"/>
                <a:cs typeface="Libre Baskerville"/>
                <a:sym typeface="Libre Baskerville"/>
              </a:rPr>
              <a:t> du programme de mentorat spécifique si cela n'est pas clair. Discutez-en avec votre mentorée lors de la première rencontre. Pour vous aider à clarifier leurs objectifs, nous avons créé un </a:t>
            </a:r>
            <a:r>
              <a:rPr b="1" lang="en-GB" sz="1400">
                <a:solidFill>
                  <a:schemeClr val="dk1"/>
                </a:solidFill>
                <a:latin typeface="Libre Baskerville"/>
                <a:ea typeface="Libre Baskerville"/>
                <a:cs typeface="Libre Baskerville"/>
                <a:sym typeface="Libre Baskerville"/>
              </a:rPr>
              <a:t>accord de mentorat</a:t>
            </a:r>
            <a:r>
              <a:rPr lang="en-GB" sz="1400">
                <a:solidFill>
                  <a:schemeClr val="dk1"/>
                </a:solidFill>
                <a:latin typeface="Libre Baskerville"/>
                <a:ea typeface="Libre Baskerville"/>
                <a:cs typeface="Libre Baskerville"/>
                <a:sym typeface="Libre Baskerville"/>
              </a:rPr>
              <a:t> que vous pouvez utiliser avec votre ou vos mentorée.s. Vous pouvez trouver le brouillon téléchargeable </a:t>
            </a:r>
            <a:r>
              <a:rPr lang="en-GB" sz="1400" u="sng">
                <a:solidFill>
                  <a:schemeClr val="accent5"/>
                </a:solidFill>
                <a:latin typeface="Libre Baskerville"/>
                <a:ea typeface="Libre Baskerville"/>
                <a:cs typeface="Libre Baskerville"/>
                <a:sym typeface="Libre Baskerville"/>
                <a:hlinkClick r:id="rId3">
                  <a:extLst>
                    <a:ext uri="{A12FA001-AC4F-418D-AE19-62706E023703}">
                      <ahyp:hlinkClr val="tx"/>
                    </a:ext>
                  </a:extLst>
                </a:hlinkClick>
              </a:rPr>
              <a:t>ici</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Notez que </a:t>
            </a:r>
            <a:r>
              <a:rPr b="1" lang="en-GB" sz="1400">
                <a:solidFill>
                  <a:schemeClr val="dk1"/>
                </a:solidFill>
                <a:latin typeface="Libre Baskerville"/>
                <a:ea typeface="Libre Baskerville"/>
                <a:cs typeface="Libre Baskerville"/>
                <a:sym typeface="Libre Baskerville"/>
              </a:rPr>
              <a:t>vous n'êtes pas leur superviseur</a:t>
            </a:r>
            <a:r>
              <a:rPr lang="en-GB" sz="1400">
                <a:solidFill>
                  <a:schemeClr val="dk1"/>
                </a:solidFill>
                <a:latin typeface="Libre Baskerville"/>
                <a:ea typeface="Libre Baskerville"/>
                <a:cs typeface="Libre Baskerville"/>
                <a:sym typeface="Libre Baskerville"/>
              </a:rPr>
              <a:t> : il n'est pas nécessaire d'avoir des compétences professionnelles parfaitement adaptées. Il ne s'agit pas de publications conjointes ou d'un projet spécifique.</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Commencez toujours par demander à votre mentorée </a:t>
            </a:r>
            <a:r>
              <a:rPr b="1" lang="en-GB" sz="1400">
                <a:solidFill>
                  <a:schemeClr val="dk1"/>
                </a:solidFill>
                <a:latin typeface="Libre Baskerville"/>
                <a:ea typeface="Libre Baskerville"/>
                <a:cs typeface="Libre Baskerville"/>
                <a:sym typeface="Libre Baskerville"/>
              </a:rPr>
              <a:t>dans quels domaines elle a besoin de soutien</a:t>
            </a:r>
            <a:r>
              <a:rPr lang="en-GB" sz="1400">
                <a:solidFill>
                  <a:schemeClr val="dk1"/>
                </a:solidFill>
                <a:latin typeface="Libre Baskerville"/>
                <a:ea typeface="Libre Baskerville"/>
                <a:cs typeface="Libre Baskerville"/>
                <a:sym typeface="Libre Baskerville"/>
              </a:rPr>
              <a:t>, que ce soit pour le développement de son profil, un soutien émotionnel ou des conseils professionnels, et essayez de fournir cela. Le plus souvent, cela se traduira par des </a:t>
            </a:r>
            <a:r>
              <a:rPr b="1" lang="en-GB" sz="1400">
                <a:solidFill>
                  <a:schemeClr val="dk1"/>
                </a:solidFill>
                <a:latin typeface="Libre Baskerville"/>
                <a:ea typeface="Libre Baskerville"/>
                <a:cs typeface="Libre Baskerville"/>
                <a:sym typeface="Libre Baskerville"/>
              </a:rPr>
              <a:t>conversations de coaching</a:t>
            </a:r>
            <a:r>
              <a:rPr lang="en-GB" sz="1400">
                <a:solidFill>
                  <a:schemeClr val="dk1"/>
                </a:solidFill>
                <a:latin typeface="Libre Baskerville"/>
                <a:ea typeface="Libre Baskerville"/>
                <a:cs typeface="Libre Baskerville"/>
                <a:sym typeface="Libre Baskerville"/>
              </a:rPr>
              <a:t>, et parfois des </a:t>
            </a:r>
            <a:r>
              <a:rPr b="1" lang="en-GB" sz="1400">
                <a:solidFill>
                  <a:schemeClr val="dk1"/>
                </a:solidFill>
                <a:latin typeface="Libre Baskerville"/>
                <a:ea typeface="Libre Baskerville"/>
                <a:cs typeface="Libre Baskerville"/>
                <a:sym typeface="Libre Baskerville"/>
              </a:rPr>
              <a:t>missions spécifiques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Demandez régulièrement des </a:t>
            </a:r>
            <a:r>
              <a:rPr b="1" lang="en-GB" sz="1400">
                <a:solidFill>
                  <a:schemeClr val="dk1"/>
                </a:solidFill>
                <a:latin typeface="Libre Baskerville"/>
                <a:ea typeface="Libre Baskerville"/>
                <a:cs typeface="Libre Baskerville"/>
                <a:sym typeface="Libre Baskerville"/>
              </a:rPr>
              <a:t>retours</a:t>
            </a:r>
            <a:r>
              <a:rPr lang="en-GB" sz="1400">
                <a:solidFill>
                  <a:schemeClr val="dk1"/>
                </a:solidFill>
                <a:latin typeface="Libre Baskerville"/>
                <a:ea typeface="Libre Baskerville"/>
                <a:cs typeface="Libre Baskerville"/>
                <a:sym typeface="Libre Baskerville"/>
              </a:rPr>
              <a:t> afin de pouvoir ajuster votre approche si nécessaire pour répondre à ses attentes.</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1200"/>
              </a:spcAft>
              <a:buSzPct val="72678"/>
              <a:buNone/>
            </a:pPr>
            <a:r>
              <a:t/>
            </a:r>
            <a:endParaRPr sz="1400">
              <a:solidFill>
                <a:schemeClr val="dk1"/>
              </a:solidFill>
              <a:latin typeface="Libre Baskerville"/>
              <a:ea typeface="Libre Baskerville"/>
              <a:cs typeface="Libre Baskerville"/>
              <a:sym typeface="Libre Baskerville"/>
            </a:endParaRPr>
          </a:p>
        </p:txBody>
      </p:sp>
      <p:sp>
        <p:nvSpPr>
          <p:cNvPr id="291" name="Google Shape;29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7"/>
          <p:cNvSpPr txBox="1"/>
          <p:nvPr>
            <p:ph type="title"/>
          </p:nvPr>
        </p:nvSpPr>
        <p:spPr>
          <a:xfrm>
            <a:off x="858600" y="1375950"/>
            <a:ext cx="7426800" cy="23916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SzPts val="990"/>
              <a:buNone/>
            </a:pPr>
            <a:r>
              <a:rPr lang="en-GB" sz="1600">
                <a:latin typeface="Libre Baskerville"/>
                <a:ea typeface="Libre Baskerville"/>
                <a:cs typeface="Libre Baskerville"/>
                <a:sym typeface="Libre Baskerville"/>
              </a:rPr>
              <a:t>Ce guide a été conçu pour aider à former des </a:t>
            </a:r>
            <a:r>
              <a:rPr b="1" lang="en-GB" sz="1600">
                <a:latin typeface="Libre Baskerville"/>
                <a:ea typeface="Libre Baskerville"/>
                <a:cs typeface="Libre Baskerville"/>
                <a:sym typeface="Libre Baskerville"/>
              </a:rPr>
              <a:t>mentors</a:t>
            </a:r>
            <a:r>
              <a:rPr lang="en-GB" sz="1600">
                <a:latin typeface="Libre Baskerville"/>
                <a:ea typeface="Libre Baskerville"/>
                <a:cs typeface="Libre Baskerville"/>
                <a:sym typeface="Libre Baskerville"/>
              </a:rPr>
              <a:t> intéressé.e.s ou impliqué.e.s dans le soutien aux </a:t>
            </a:r>
            <a:r>
              <a:rPr b="1" lang="en-GB" sz="1600">
                <a:latin typeface="Libre Baskerville"/>
                <a:ea typeface="Libre Baskerville"/>
                <a:cs typeface="Libre Baskerville"/>
                <a:sym typeface="Libre Baskerville"/>
              </a:rPr>
              <a:t>femmes dans les domaines STEM</a:t>
            </a:r>
            <a:r>
              <a:rPr lang="en-GB" sz="1600">
                <a:latin typeface="Libre Baskerville"/>
                <a:ea typeface="Libre Baskerville"/>
                <a:cs typeface="Libre Baskerville"/>
                <a:sym typeface="Libre Baskerville"/>
              </a:rPr>
              <a:t>.</a:t>
            </a:r>
            <a:endParaRPr sz="1600">
              <a:latin typeface="Libre Baskerville"/>
              <a:ea typeface="Libre Baskerville"/>
              <a:cs typeface="Libre Baskerville"/>
              <a:sym typeface="Libre Baskerville"/>
            </a:endParaRPr>
          </a:p>
          <a:p>
            <a:pPr indent="0" lvl="0" marL="0" rtl="0" algn="just">
              <a:lnSpc>
                <a:spcPct val="115000"/>
              </a:lnSpc>
              <a:spcBef>
                <a:spcPts val="1200"/>
              </a:spcBef>
              <a:spcAft>
                <a:spcPts val="0"/>
              </a:spcAft>
              <a:buClr>
                <a:schemeClr val="dk1"/>
              </a:buClr>
              <a:buSzPts val="1100"/>
              <a:buFont typeface="Arial"/>
              <a:buNone/>
            </a:pPr>
            <a:r>
              <a:rPr lang="en-GB" sz="1600">
                <a:latin typeface="Libre Baskerville"/>
                <a:ea typeface="Libre Baskerville"/>
                <a:cs typeface="Libre Baskerville"/>
                <a:sym typeface="Libre Baskerville"/>
              </a:rPr>
              <a:t>Le mentorat s’est révélé être un </a:t>
            </a:r>
            <a:r>
              <a:rPr b="1" lang="en-GB" sz="1600">
                <a:latin typeface="Libre Baskerville"/>
                <a:ea typeface="Libre Baskerville"/>
                <a:cs typeface="Libre Baskerville"/>
                <a:sym typeface="Libre Baskerville"/>
              </a:rPr>
              <a:t>facteur clé de succès</a:t>
            </a:r>
            <a:r>
              <a:rPr lang="en-GB" sz="1600">
                <a:latin typeface="Libre Baskerville"/>
                <a:ea typeface="Libre Baskerville"/>
                <a:cs typeface="Libre Baskerville"/>
                <a:sym typeface="Libre Baskerville"/>
              </a:rPr>
              <a:t> pour les groupes marginalisés au sein des domaines STEM. Plus précisément, pour les femmes, il a été démontré qu’il augmente le nombre de celles qui entrent et restent dans ces domaines.</a:t>
            </a:r>
            <a:endParaRPr sz="1600">
              <a:latin typeface="Libre Baskerville"/>
              <a:ea typeface="Libre Baskerville"/>
              <a:cs typeface="Libre Baskerville"/>
              <a:sym typeface="Libre Baskerville"/>
            </a:endParaRPr>
          </a:p>
          <a:p>
            <a:pPr indent="0" lvl="0" marL="0" rtl="0" algn="just">
              <a:lnSpc>
                <a:spcPct val="115000"/>
              </a:lnSpc>
              <a:spcBef>
                <a:spcPts val="1200"/>
              </a:spcBef>
              <a:spcAft>
                <a:spcPts val="0"/>
              </a:spcAft>
              <a:buClr>
                <a:schemeClr val="dk1"/>
              </a:buClr>
              <a:buSzPts val="1100"/>
              <a:buFont typeface="Arial"/>
              <a:buNone/>
            </a:pPr>
            <a:r>
              <a:rPr lang="en-GB" sz="1600">
                <a:latin typeface="Libre Baskerville"/>
                <a:ea typeface="Libre Baskerville"/>
                <a:cs typeface="Libre Baskerville"/>
                <a:sym typeface="Libre Baskerville"/>
              </a:rPr>
              <a:t>Le mentorat peut être utilisé à la fois pour </a:t>
            </a:r>
            <a:r>
              <a:rPr b="1" lang="en-GB" sz="1600">
                <a:latin typeface="Libre Baskerville"/>
                <a:ea typeface="Libre Baskerville"/>
                <a:cs typeface="Libre Baskerville"/>
                <a:sym typeface="Libre Baskerville"/>
              </a:rPr>
              <a:t>recruter des femmes et pour les fidéliser</a:t>
            </a:r>
            <a:r>
              <a:rPr lang="en-GB" sz="1600">
                <a:latin typeface="Libre Baskerville"/>
                <a:ea typeface="Libre Baskerville"/>
                <a:cs typeface="Libre Baskerville"/>
                <a:sym typeface="Libre Baskerville"/>
              </a:rPr>
              <a:t> tout au long de leur parcours éducatif et professionnel.</a:t>
            </a:r>
            <a:endParaRPr sz="1600">
              <a:latin typeface="Libre Baskerville"/>
              <a:ea typeface="Libre Baskerville"/>
              <a:cs typeface="Libre Baskerville"/>
              <a:sym typeface="Libre Baskerville"/>
            </a:endParaRPr>
          </a:p>
          <a:p>
            <a:pPr indent="0" lvl="0" marL="0" rtl="0" algn="just">
              <a:spcBef>
                <a:spcPts val="1200"/>
              </a:spcBef>
              <a:spcAft>
                <a:spcPts val="0"/>
              </a:spcAft>
              <a:buSzPts val="990"/>
              <a:buNone/>
            </a:pPr>
            <a:r>
              <a:t/>
            </a:r>
            <a:endParaRPr sz="1600">
              <a:latin typeface="Libre Baskerville"/>
              <a:ea typeface="Libre Baskerville"/>
              <a:cs typeface="Libre Baskerville"/>
              <a:sym typeface="Libre Baskerville"/>
            </a:endParaRPr>
          </a:p>
        </p:txBody>
      </p:sp>
      <p:sp>
        <p:nvSpPr>
          <p:cNvPr id="160" name="Google Shape;16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GB"/>
              <a:t>‹#›</a:t>
            </a:fld>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297" name="Google Shape;297;p45"/>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298" name="Google Shape;298;p45"/>
          <p:cNvSpPr txBox="1"/>
          <p:nvPr>
            <p:ph idx="12" type="sldNum"/>
          </p:nvPr>
        </p:nvSpPr>
        <p:spPr>
          <a:xfrm>
            <a:off x="7086600" y="48429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326075" y="19069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Comment pouvez-vous tirer le meilleur parti de la correspondance mentor-mentorée ?</a:t>
            </a:r>
            <a:endParaRPr sz="3600">
              <a:latin typeface="Libre Baskerville"/>
              <a:ea typeface="Libre Baskerville"/>
              <a:cs typeface="Libre Baskerville"/>
              <a:sym typeface="Libre Baskerville"/>
            </a:endParaRPr>
          </a:p>
        </p:txBody>
      </p:sp>
      <p:sp>
        <p:nvSpPr>
          <p:cNvPr id="304" name="Google Shape;304;p46"/>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4</a:t>
            </a:r>
            <a:endParaRPr b="1" sz="8800">
              <a:solidFill>
                <a:schemeClr val="dk2"/>
              </a:solidFill>
            </a:endParaRPr>
          </a:p>
        </p:txBody>
      </p:sp>
      <p:sp>
        <p:nvSpPr>
          <p:cNvPr id="305" name="Google Shape;305;p4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idx="1" type="body"/>
          </p:nvPr>
        </p:nvSpPr>
        <p:spPr>
          <a:xfrm>
            <a:off x="311700" y="2312700"/>
            <a:ext cx="8520600" cy="1535700"/>
          </a:xfrm>
          <a:prstGeom prst="rect">
            <a:avLst/>
          </a:prstGeom>
        </p:spPr>
        <p:txBody>
          <a:bodyPr anchorCtr="0" anchor="t" bIns="91425" lIns="91425" spcFirstLastPara="1" rIns="91425" wrap="square" tIns="91425">
            <a:noAutofit/>
          </a:bodyPr>
          <a:lstStyle/>
          <a:p>
            <a:pPr indent="0" lvl="0" marL="0" rtl="0" algn="just">
              <a:spcBef>
                <a:spcPts val="0"/>
              </a:spcBef>
              <a:spcAft>
                <a:spcPts val="1200"/>
              </a:spcAft>
              <a:buNone/>
            </a:pPr>
            <a:r>
              <a:rPr b="1" lang="en-GB" sz="2200">
                <a:solidFill>
                  <a:schemeClr val="dk1"/>
                </a:solidFill>
                <a:latin typeface="Libre Baskerville"/>
                <a:ea typeface="Libre Baskerville"/>
                <a:cs typeface="Libre Baskerville"/>
                <a:sym typeface="Libre Baskerville"/>
              </a:rPr>
              <a:t>Faire correspondre peut être délicat, et vous n'aurez peut-être pas un contrôle total sur la personne avec laquelle vous serez associé·e. C'est toujours un processus d'apprentissage : profitez-en au maximum, au lieu d'essayer d'être parfait·e.</a:t>
            </a:r>
            <a:endParaRPr b="1" sz="2200">
              <a:solidFill>
                <a:schemeClr val="dk1"/>
              </a:solidFill>
              <a:latin typeface="Libre Baskerville"/>
              <a:ea typeface="Libre Baskerville"/>
              <a:cs typeface="Libre Baskerville"/>
              <a:sym typeface="Libre Baskerville"/>
            </a:endParaRPr>
          </a:p>
        </p:txBody>
      </p:sp>
      <p:sp>
        <p:nvSpPr>
          <p:cNvPr id="311" name="Google Shape;31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12" name="Google Shape;312;p47"/>
          <p:cNvSpPr/>
          <p:nvPr/>
        </p:nvSpPr>
        <p:spPr>
          <a:xfrm>
            <a:off x="-6486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47"/>
          <p:cNvSpPr txBox="1"/>
          <p:nvPr>
            <p:ph type="title"/>
          </p:nvPr>
        </p:nvSpPr>
        <p:spPr>
          <a:xfrm>
            <a:off x="119150" y="686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a:t>
            </a:r>
            <a:r>
              <a:rPr b="1" lang="en-GB">
                <a:latin typeface="Libre Baskerville"/>
                <a:ea typeface="Libre Baskerville"/>
                <a:cs typeface="Libre Baskerville"/>
                <a:sym typeface="Libre Baskerville"/>
              </a:rPr>
              <a:t>oter !</a:t>
            </a:r>
            <a:endParaRPr b="1">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8"/>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48"/>
          <p:cNvSpPr txBox="1"/>
          <p:nvPr>
            <p:ph idx="1" type="body"/>
          </p:nvPr>
        </p:nvSpPr>
        <p:spPr>
          <a:xfrm>
            <a:off x="858600" y="753625"/>
            <a:ext cx="7426800" cy="3909600"/>
          </a:xfrm>
          <a:prstGeom prst="rect">
            <a:avLst/>
          </a:prstGeom>
        </p:spPr>
        <p:txBody>
          <a:bodyPr anchorCtr="0" anchor="t" bIns="91425" lIns="91425" spcFirstLastPara="1" rIns="91425" wrap="square" tIns="91425">
            <a:normAutofit lnSpcReduction="20000"/>
          </a:bodyPr>
          <a:lstStyle/>
          <a:p>
            <a:pPr indent="0" lvl="0" marL="0" rtl="0" algn="just">
              <a:lnSpc>
                <a:spcPct val="115000"/>
              </a:lnSpc>
              <a:spcBef>
                <a:spcPts val="0"/>
              </a:spcBef>
              <a:spcAft>
                <a:spcPts val="0"/>
              </a:spcAft>
              <a:buNone/>
            </a:pPr>
            <a:r>
              <a:rPr lang="en-GB" sz="1400">
                <a:solidFill>
                  <a:schemeClr val="dk1"/>
                </a:solidFill>
                <a:latin typeface="Libre Baskerville"/>
                <a:ea typeface="Libre Baskerville"/>
                <a:cs typeface="Libre Baskerville"/>
                <a:sym typeface="Libre Baskerville"/>
              </a:rPr>
              <a:t>Le mentorat est une compétence pratique, pas théorique, et elle dépend beaucoup de la personne qui sera votre mentorée.</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Bien que les organisateurs du programme de mentorat feront de leur mieux pour </a:t>
            </a:r>
            <a:r>
              <a:rPr b="1" lang="en-GB" sz="1400">
                <a:solidFill>
                  <a:schemeClr val="dk1"/>
                </a:solidFill>
                <a:latin typeface="Libre Baskerville"/>
                <a:ea typeface="Libre Baskerville"/>
                <a:cs typeface="Libre Baskerville"/>
                <a:sym typeface="Libre Baskerville"/>
              </a:rPr>
              <a:t>optimiser le processus de </a:t>
            </a:r>
            <a:r>
              <a:rPr b="1" i="1" lang="en-GB" sz="1400">
                <a:solidFill>
                  <a:schemeClr val="dk1"/>
                </a:solidFill>
                <a:latin typeface="Libre Baskerville"/>
                <a:ea typeface="Libre Baskerville"/>
                <a:cs typeface="Libre Baskerville"/>
                <a:sym typeface="Libre Baskerville"/>
              </a:rPr>
              <a:t>matching</a:t>
            </a:r>
            <a:r>
              <a:rPr lang="en-GB" sz="1400">
                <a:solidFill>
                  <a:schemeClr val="dk1"/>
                </a:solidFill>
                <a:latin typeface="Libre Baskerville"/>
                <a:ea typeface="Libre Baskerville"/>
                <a:cs typeface="Libre Baskerville"/>
                <a:sym typeface="Libre Baskerville"/>
              </a:rPr>
              <a:t>, il se peut que vous ayez l'impression que cela n'a pas abouti à une correspondance idéal.</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Il est normal d'être différent·e de votre mentorée ! Cela peut même être bénéfique. Vous n'avez </a:t>
            </a:r>
            <a:r>
              <a:rPr b="1" lang="en-GB" sz="1400">
                <a:solidFill>
                  <a:schemeClr val="dk1"/>
                </a:solidFill>
                <a:latin typeface="Libre Baskerville"/>
                <a:ea typeface="Libre Baskerville"/>
                <a:cs typeface="Libre Baskerville"/>
                <a:sym typeface="Libre Baskerville"/>
              </a:rPr>
              <a:t>pas besoin d'avoir une expertise professionnelle</a:t>
            </a:r>
            <a:r>
              <a:rPr lang="en-GB" sz="1400">
                <a:solidFill>
                  <a:schemeClr val="dk1"/>
                </a:solidFill>
                <a:latin typeface="Libre Baskerville"/>
                <a:ea typeface="Libre Baskerville"/>
                <a:cs typeface="Libre Baskerville"/>
                <a:sym typeface="Libre Baskerville"/>
              </a:rPr>
              <a:t> dans le domaine de votre mentorée. Vous pouvez aussi être </a:t>
            </a:r>
            <a:r>
              <a:rPr b="1" lang="en-GB" sz="1400">
                <a:solidFill>
                  <a:schemeClr val="dk1"/>
                </a:solidFill>
                <a:latin typeface="Libre Baskerville"/>
                <a:ea typeface="Libre Baskerville"/>
                <a:cs typeface="Libre Baskerville"/>
                <a:sym typeface="Libre Baskerville"/>
              </a:rPr>
              <a:t>différent·e en termes de personnalité</a:t>
            </a:r>
            <a:r>
              <a:rPr lang="en-GB" sz="1400">
                <a:solidFill>
                  <a:schemeClr val="dk1"/>
                </a:solidFill>
                <a:latin typeface="Libre Baskerville"/>
                <a:ea typeface="Libre Baskerville"/>
                <a:cs typeface="Libre Baskerville"/>
                <a:sym typeface="Libre Baskerville"/>
              </a:rPr>
              <a:t> ou de certains traits d'identité, mais sachez qu'il y a toujours des moyens de vous relier et de vous connecter. Essayez de trouver ces points communs et d'</a:t>
            </a:r>
            <a:r>
              <a:rPr b="1" lang="en-GB" sz="1400">
                <a:solidFill>
                  <a:schemeClr val="dk1"/>
                </a:solidFill>
                <a:latin typeface="Libre Baskerville"/>
                <a:ea typeface="Libre Baskerville"/>
                <a:cs typeface="Libre Baskerville"/>
                <a:sym typeface="Libre Baskerville"/>
              </a:rPr>
              <a:t>y répondre avec empathie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Il est important que vous soyez ouvert·e à </a:t>
            </a:r>
            <a:r>
              <a:rPr b="1" lang="en-GB" sz="1400">
                <a:solidFill>
                  <a:schemeClr val="dk1"/>
                </a:solidFill>
                <a:latin typeface="Libre Baskerville"/>
                <a:ea typeface="Libre Baskerville"/>
                <a:cs typeface="Libre Baskerville"/>
                <a:sym typeface="Libre Baskerville"/>
              </a:rPr>
              <a:t>apprendre les besoins de votre mentoré·e, tant en ce qui concerne les priorités que les types d'activités</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1200"/>
              </a:spcAft>
              <a:buNone/>
            </a:pPr>
            <a:r>
              <a:t/>
            </a:r>
            <a:endParaRPr sz="1400">
              <a:solidFill>
                <a:schemeClr val="dk1"/>
              </a:solidFill>
              <a:latin typeface="Libre Baskerville"/>
              <a:ea typeface="Libre Baskerville"/>
              <a:cs typeface="Libre Baskerville"/>
              <a:sym typeface="Libre Baskerville"/>
            </a:endParaRPr>
          </a:p>
        </p:txBody>
      </p:sp>
      <p:sp>
        <p:nvSpPr>
          <p:cNvPr id="320" name="Google Shape;320;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9"/>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326" name="Google Shape;326;p49"/>
          <p:cNvPicPr preferRelativeResize="0"/>
          <p:nvPr/>
        </p:nvPicPr>
        <p:blipFill>
          <a:blip r:embed="rId3">
            <a:alphaModFix/>
          </a:blip>
          <a:stretch>
            <a:fillRect/>
          </a:stretch>
        </p:blipFill>
        <p:spPr>
          <a:xfrm>
            <a:off x="3008362" y="0"/>
            <a:ext cx="6135639" cy="5143501"/>
          </a:xfrm>
          <a:prstGeom prst="rect">
            <a:avLst/>
          </a:prstGeom>
          <a:noFill/>
          <a:ln>
            <a:noFill/>
          </a:ln>
        </p:spPr>
      </p:pic>
      <p:sp>
        <p:nvSpPr>
          <p:cNvPr id="327" name="Google Shape;327;p49"/>
          <p:cNvSpPr txBox="1"/>
          <p:nvPr>
            <p:ph idx="12" type="sldNum"/>
          </p:nvPr>
        </p:nvSpPr>
        <p:spPr>
          <a:xfrm>
            <a:off x="7086600" y="48085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407850" y="211670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Que devez-vous prendre en compte concernant la logistique de l'expérience de mentorat ?</a:t>
            </a:r>
            <a:endParaRPr sz="3600">
              <a:latin typeface="Libre Baskerville"/>
              <a:ea typeface="Libre Baskerville"/>
              <a:cs typeface="Libre Baskerville"/>
              <a:sym typeface="Libre Baskerville"/>
            </a:endParaRPr>
          </a:p>
        </p:txBody>
      </p:sp>
      <p:sp>
        <p:nvSpPr>
          <p:cNvPr id="333" name="Google Shape;333;p50"/>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5</a:t>
            </a:r>
            <a:endParaRPr b="1" sz="8800">
              <a:solidFill>
                <a:schemeClr val="dk2"/>
              </a:solidFill>
            </a:endParaRPr>
          </a:p>
        </p:txBody>
      </p:sp>
      <p:sp>
        <p:nvSpPr>
          <p:cNvPr id="334" name="Google Shape;334;p5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1"/>
          <p:cNvSpPr txBox="1"/>
          <p:nvPr>
            <p:ph idx="1" type="body"/>
          </p:nvPr>
        </p:nvSpPr>
        <p:spPr>
          <a:xfrm>
            <a:off x="180000" y="2124250"/>
            <a:ext cx="8887800" cy="23049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1200"/>
              </a:spcAft>
              <a:buNone/>
            </a:pPr>
            <a:r>
              <a:rPr b="1" lang="en-GB" sz="2300">
                <a:solidFill>
                  <a:schemeClr val="dk1"/>
                </a:solidFill>
                <a:latin typeface="Libre Baskerville"/>
                <a:ea typeface="Libre Baskerville"/>
                <a:cs typeface="Libre Baskerville"/>
                <a:sym typeface="Libre Baskerville"/>
              </a:rPr>
              <a:t>Le programme de mentorat a une durée définie et généralement une fréquence de réunions suggérée. Néanmoins, vous avez une certaine flexibilité concernant les réunions, en fonction des besoins de votre mentorée et des vôtres.</a:t>
            </a:r>
            <a:endParaRPr b="1" sz="2300">
              <a:solidFill>
                <a:schemeClr val="dk1"/>
              </a:solidFill>
              <a:latin typeface="Libre Baskerville"/>
              <a:ea typeface="Libre Baskerville"/>
              <a:cs typeface="Libre Baskerville"/>
              <a:sym typeface="Libre Baskerville"/>
            </a:endParaRPr>
          </a:p>
        </p:txBody>
      </p:sp>
      <p:sp>
        <p:nvSpPr>
          <p:cNvPr id="340" name="Google Shape;340;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41" name="Google Shape;341;p51"/>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2" name="Google Shape;342;p51"/>
          <p:cNvSpPr txBox="1"/>
          <p:nvPr>
            <p:ph type="title"/>
          </p:nvPr>
        </p:nvSpPr>
        <p:spPr>
          <a:xfrm>
            <a:off x="132900" y="68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a:t>
            </a:r>
            <a:r>
              <a:rPr b="1" lang="en-GB">
                <a:latin typeface="Libre Baskerville"/>
                <a:ea typeface="Libre Baskerville"/>
                <a:cs typeface="Libre Baskerville"/>
                <a:sym typeface="Libre Baskerville"/>
              </a:rPr>
              <a:t>oter !</a:t>
            </a:r>
            <a:endParaRPr b="1">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2"/>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52"/>
          <p:cNvSpPr txBox="1"/>
          <p:nvPr>
            <p:ph idx="1" type="body"/>
          </p:nvPr>
        </p:nvSpPr>
        <p:spPr>
          <a:xfrm>
            <a:off x="858600" y="757350"/>
            <a:ext cx="7426800" cy="3628800"/>
          </a:xfrm>
          <a:prstGeom prst="rect">
            <a:avLst/>
          </a:prstGeom>
        </p:spPr>
        <p:txBody>
          <a:bodyPr anchorCtr="0" anchor="t" bIns="91425" lIns="91425" spcFirstLastPara="1" rIns="91425" wrap="square" tIns="91425">
            <a:normAutofit fontScale="85000" lnSpcReduction="10000"/>
          </a:bodyPr>
          <a:lstStyle/>
          <a:p>
            <a:pPr indent="0" lvl="0" marL="0" rtl="0" algn="just">
              <a:lnSpc>
                <a:spcPct val="115000"/>
              </a:lnSpc>
              <a:spcBef>
                <a:spcPts val="0"/>
              </a:spcBef>
              <a:spcAft>
                <a:spcPts val="0"/>
              </a:spcAft>
              <a:buSzPct val="72678"/>
              <a:buNone/>
            </a:pPr>
            <a:r>
              <a:rPr lang="en-GB" sz="1400">
                <a:solidFill>
                  <a:schemeClr val="dk1"/>
                </a:solidFill>
                <a:latin typeface="Libre Baskerville"/>
                <a:ea typeface="Libre Baskerville"/>
                <a:cs typeface="Libre Baskerville"/>
                <a:sym typeface="Libre Baskerville"/>
              </a:rPr>
              <a:t>Les organisateur·ices du programme de mentorat définissent la </a:t>
            </a:r>
            <a:r>
              <a:rPr b="1" lang="en-GB" sz="1400">
                <a:solidFill>
                  <a:schemeClr val="dk1"/>
                </a:solidFill>
                <a:latin typeface="Libre Baskerville"/>
                <a:ea typeface="Libre Baskerville"/>
                <a:cs typeface="Libre Baskerville"/>
                <a:sym typeface="Libre Baskerville"/>
              </a:rPr>
              <a:t>durée du programme</a:t>
            </a:r>
            <a:r>
              <a:rPr lang="en-GB" sz="1400">
                <a:solidFill>
                  <a:schemeClr val="dk1"/>
                </a:solidFill>
                <a:latin typeface="Libre Baskerville"/>
                <a:ea typeface="Libre Baskerville"/>
                <a:cs typeface="Libre Baskerville"/>
                <a:sym typeface="Libre Baskerville"/>
              </a:rPr>
              <a:t>, qui peut varier d’un mois à plusieurs années. Ils/elles déterminent également souvent la </a:t>
            </a:r>
            <a:r>
              <a:rPr b="1" lang="en-GB" sz="1400">
                <a:solidFill>
                  <a:schemeClr val="dk1"/>
                </a:solidFill>
                <a:latin typeface="Libre Baskerville"/>
                <a:ea typeface="Libre Baskerville"/>
                <a:cs typeface="Libre Baskerville"/>
                <a:sym typeface="Libre Baskerville"/>
              </a:rPr>
              <a:t>fréquence attendue des rencontres/rendez-vous, et parfois même leur durée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SzPct val="72678"/>
              <a:buNone/>
            </a:pPr>
            <a:r>
              <a:rPr lang="en-GB" sz="1400">
                <a:solidFill>
                  <a:schemeClr val="dk1"/>
                </a:solidFill>
                <a:latin typeface="Libre Baskerville"/>
                <a:ea typeface="Libre Baskerville"/>
                <a:cs typeface="Libre Baskerville"/>
                <a:sym typeface="Libre Baskerville"/>
              </a:rPr>
              <a:t>Vous avez normalement une certaine flexibilité. Tout d’abord, soyez réaliste quant à </a:t>
            </a:r>
            <a:r>
              <a:rPr b="1" lang="en-GB" sz="1400">
                <a:solidFill>
                  <a:schemeClr val="dk1"/>
                </a:solidFill>
                <a:latin typeface="Libre Baskerville"/>
                <a:ea typeface="Libre Baskerville"/>
                <a:cs typeface="Libre Baskerville"/>
                <a:sym typeface="Libre Baskerville"/>
              </a:rPr>
              <a:t>votre disponibilité</a:t>
            </a:r>
            <a:r>
              <a:rPr lang="en-GB" sz="1400">
                <a:solidFill>
                  <a:schemeClr val="dk1"/>
                </a:solidFill>
                <a:latin typeface="Libre Baskerville"/>
                <a:ea typeface="Libre Baskerville"/>
                <a:cs typeface="Libre Baskerville"/>
                <a:sym typeface="Libre Baskerville"/>
              </a:rPr>
              <a:t> : à quelle fréquence pouvez-vous vous rencontrer, et quelle est la durée idéale d’une rencontre pour vous ? Il vaut mieux être clair·e à ce sujet dès le début plutôt que de risquer de décevoir la mentorée plus tard. Bien sûr, il est important de respecter le cadre du programme.</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SzPct val="72678"/>
              <a:buNone/>
            </a:pPr>
            <a:r>
              <a:rPr lang="en-GB" sz="1400">
                <a:solidFill>
                  <a:schemeClr val="dk1"/>
                </a:solidFill>
                <a:latin typeface="Libre Baskerville"/>
                <a:ea typeface="Libre Baskerville"/>
                <a:cs typeface="Libre Baskerville"/>
                <a:sym typeface="Libre Baskerville"/>
              </a:rPr>
              <a:t>Discutez avec la mentorée pour </a:t>
            </a:r>
            <a:r>
              <a:rPr b="1" lang="en-GB" sz="1400">
                <a:solidFill>
                  <a:schemeClr val="dk1"/>
                </a:solidFill>
                <a:latin typeface="Libre Baskerville"/>
                <a:ea typeface="Libre Baskerville"/>
                <a:cs typeface="Libre Baskerville"/>
                <a:sym typeface="Libre Baskerville"/>
              </a:rPr>
              <a:t>déterminer la fréquence et la durée qui conviendraient le mieux à vous deux</a:t>
            </a:r>
            <a:r>
              <a:rPr lang="en-GB" sz="1400">
                <a:solidFill>
                  <a:schemeClr val="dk1"/>
                </a:solidFill>
                <a:latin typeface="Libre Baskerville"/>
                <a:ea typeface="Libre Baskerville"/>
                <a:cs typeface="Libre Baskerville"/>
                <a:sym typeface="Libre Baskerville"/>
              </a:rPr>
              <a:t>. Pour certain·es, une rencontre par mois suffit, tandis que d’autres préfèrent un rythme différent. Une rencontre peut durer entre 20 minutes et une heure.</a:t>
            </a:r>
            <a:endParaRPr sz="14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Il n’y a pas de chiffres « idéaux » : </a:t>
            </a:r>
            <a:r>
              <a:rPr b="1" lang="en-GB" sz="1400">
                <a:solidFill>
                  <a:schemeClr val="dk1"/>
                </a:solidFill>
                <a:latin typeface="Libre Baskerville"/>
                <a:ea typeface="Libre Baskerville"/>
                <a:cs typeface="Libre Baskerville"/>
                <a:sym typeface="Libre Baskerville"/>
              </a:rPr>
              <a:t>tout dépend de vous et de votre mentorée</a:t>
            </a:r>
            <a:r>
              <a:rPr lang="en-GB" sz="1400">
                <a:solidFill>
                  <a:schemeClr val="dk1"/>
                </a:solidFill>
                <a:latin typeface="Libre Baskerville"/>
                <a:ea typeface="Libre Baskerville"/>
                <a:cs typeface="Libre Baskerville"/>
                <a:sym typeface="Libre Baskerville"/>
              </a:rPr>
              <a:t>. Respectez ses besoins et sa disponibilité.</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1200"/>
              </a:spcAft>
              <a:buSzPct val="72678"/>
              <a:buNone/>
            </a:pPr>
            <a:r>
              <a:t/>
            </a:r>
            <a:endParaRPr sz="1400">
              <a:solidFill>
                <a:schemeClr val="dk1"/>
              </a:solidFill>
              <a:latin typeface="Libre Baskerville"/>
              <a:ea typeface="Libre Baskerville"/>
              <a:cs typeface="Libre Baskerville"/>
              <a:sym typeface="Libre Baskerville"/>
            </a:endParaRPr>
          </a:p>
        </p:txBody>
      </p:sp>
      <p:sp>
        <p:nvSpPr>
          <p:cNvPr id="349" name="Google Shape;349;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3"/>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mentorée</a:t>
            </a:r>
            <a:endParaRPr b="1" sz="2600">
              <a:solidFill>
                <a:schemeClr val="dk1"/>
              </a:solidFill>
              <a:latin typeface="Libre Baskerville"/>
              <a:ea typeface="Libre Baskerville"/>
              <a:cs typeface="Libre Baskerville"/>
              <a:sym typeface="Libre Baskerville"/>
            </a:endParaRPr>
          </a:p>
        </p:txBody>
      </p:sp>
      <p:pic>
        <p:nvPicPr>
          <p:cNvPr id="355" name="Google Shape;355;p53"/>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356" name="Google Shape;356;p5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4"/>
          <p:cNvSpPr txBox="1"/>
          <p:nvPr>
            <p:ph type="title"/>
          </p:nvPr>
        </p:nvSpPr>
        <p:spPr>
          <a:xfrm>
            <a:off x="326100" y="1992927"/>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Quels sont les avantages du mentorat individuel vs en groupe ?</a:t>
            </a:r>
            <a:endParaRPr sz="3600">
              <a:latin typeface="Libre Baskerville"/>
              <a:ea typeface="Libre Baskerville"/>
              <a:cs typeface="Libre Baskerville"/>
              <a:sym typeface="Libre Baskerville"/>
            </a:endParaRPr>
          </a:p>
        </p:txBody>
      </p:sp>
      <p:sp>
        <p:nvSpPr>
          <p:cNvPr id="362" name="Google Shape;362;p54"/>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6</a:t>
            </a:r>
            <a:endParaRPr b="1" sz="8800">
              <a:solidFill>
                <a:schemeClr val="dk2"/>
              </a:solidFill>
            </a:endParaRPr>
          </a:p>
        </p:txBody>
      </p:sp>
      <p:sp>
        <p:nvSpPr>
          <p:cNvPr id="363" name="Google Shape;363;p5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182825" y="2130450"/>
            <a:ext cx="8787900" cy="9942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 trouverez-vous dans ce guide ? </a:t>
            </a:r>
            <a:endParaRPr>
              <a:latin typeface="Libre Baskerville"/>
              <a:ea typeface="Libre Baskerville"/>
              <a:cs typeface="Libre Baskerville"/>
              <a:sym typeface="Libre Baskerville"/>
            </a:endParaRPr>
          </a:p>
        </p:txBody>
      </p:sp>
      <p:sp>
        <p:nvSpPr>
          <p:cNvPr id="166" name="Google Shape;166;p2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5"/>
          <p:cNvSpPr txBox="1"/>
          <p:nvPr>
            <p:ph idx="1" type="body"/>
          </p:nvPr>
        </p:nvSpPr>
        <p:spPr>
          <a:xfrm>
            <a:off x="311700" y="2388900"/>
            <a:ext cx="8631600" cy="16617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GB" sz="2200">
                <a:solidFill>
                  <a:schemeClr val="dk1"/>
                </a:solidFill>
                <a:latin typeface="Libre Baskerville"/>
                <a:ea typeface="Libre Baskerville"/>
                <a:cs typeface="Libre Baskerville"/>
                <a:sym typeface="Libre Baskerville"/>
              </a:rPr>
              <a:t>Le mentorat individuel et le mentorat de groupe ont chacun leurs avantages – différentes approches conviennent mieux à différentes personnes. Restez ouvert·e à l’expérimentation.</a:t>
            </a:r>
            <a:endParaRPr b="1" sz="22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b="1">
              <a:latin typeface="Libre Baskerville"/>
              <a:ea typeface="Libre Baskerville"/>
              <a:cs typeface="Libre Baskerville"/>
              <a:sym typeface="Libre Baskerville"/>
            </a:endParaRPr>
          </a:p>
        </p:txBody>
      </p:sp>
      <p:sp>
        <p:nvSpPr>
          <p:cNvPr id="369" name="Google Shape;369;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70" name="Google Shape;370;p55"/>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55"/>
          <p:cNvSpPr txBox="1"/>
          <p:nvPr>
            <p:ph type="title"/>
          </p:nvPr>
        </p:nvSpPr>
        <p:spPr>
          <a:xfrm>
            <a:off x="56725" y="68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a:t>
            </a:r>
            <a:r>
              <a:rPr b="1" lang="en-GB">
                <a:latin typeface="Libre Baskerville"/>
                <a:ea typeface="Libre Baskerville"/>
                <a:cs typeface="Libre Baskerville"/>
                <a:sym typeface="Libre Baskerville"/>
              </a:rPr>
              <a:t>oter !</a:t>
            </a:r>
            <a:endParaRPr b="1">
              <a:latin typeface="Libre Baskerville"/>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6"/>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56"/>
          <p:cNvSpPr txBox="1"/>
          <p:nvPr>
            <p:ph idx="1" type="body"/>
          </p:nvPr>
        </p:nvSpPr>
        <p:spPr>
          <a:xfrm>
            <a:off x="858600" y="867600"/>
            <a:ext cx="7426800" cy="34083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Le programme de mentorat définit souvent </a:t>
            </a:r>
            <a:r>
              <a:rPr b="1" lang="en-GB" sz="1400">
                <a:solidFill>
                  <a:schemeClr val="dk1"/>
                </a:solidFill>
                <a:latin typeface="Libre Baskerville"/>
                <a:ea typeface="Libre Baskerville"/>
                <a:cs typeface="Libre Baskerville"/>
                <a:sym typeface="Libre Baskerville"/>
              </a:rPr>
              <a:t>le cadre</a:t>
            </a:r>
            <a:r>
              <a:rPr lang="en-GB" sz="1400">
                <a:solidFill>
                  <a:schemeClr val="dk1"/>
                </a:solidFill>
                <a:latin typeface="Libre Baskerville"/>
                <a:ea typeface="Libre Baskerville"/>
                <a:cs typeface="Libre Baskerville"/>
                <a:sym typeface="Libre Baskerville"/>
              </a:rPr>
              <a:t> de vos séances, en précisant s’il s’agit de </a:t>
            </a:r>
            <a:r>
              <a:rPr b="1" lang="en-GB" sz="1400">
                <a:solidFill>
                  <a:schemeClr val="dk1"/>
                </a:solidFill>
                <a:latin typeface="Libre Baskerville"/>
                <a:ea typeface="Libre Baskerville"/>
                <a:cs typeface="Libre Baskerville"/>
                <a:sym typeface="Libre Baskerville"/>
              </a:rPr>
              <a:t>mentorat individuel,</a:t>
            </a:r>
            <a:r>
              <a:rPr lang="en-GB" sz="1400">
                <a:solidFill>
                  <a:schemeClr val="dk1"/>
                </a:solidFill>
                <a:latin typeface="Libre Baskerville"/>
                <a:ea typeface="Libre Baskerville"/>
                <a:cs typeface="Libre Baskerville"/>
                <a:sym typeface="Libre Baskerville"/>
              </a:rPr>
              <a:t> de </a:t>
            </a:r>
            <a:r>
              <a:rPr b="1" lang="en-GB" sz="1400">
                <a:solidFill>
                  <a:schemeClr val="dk1"/>
                </a:solidFill>
                <a:latin typeface="Libre Baskerville"/>
                <a:ea typeface="Libre Baskerville"/>
                <a:cs typeface="Libre Baskerville"/>
                <a:sym typeface="Libre Baskerville"/>
              </a:rPr>
              <a:t>mentorat de groupe </a:t>
            </a:r>
            <a:r>
              <a:rPr lang="en-GB" sz="1400">
                <a:solidFill>
                  <a:schemeClr val="dk1"/>
                </a:solidFill>
                <a:latin typeface="Libre Baskerville"/>
                <a:ea typeface="Libre Baskerville"/>
                <a:cs typeface="Libre Baskerville"/>
                <a:sym typeface="Libre Baskerville"/>
              </a:rPr>
              <a:t>ou d’un </a:t>
            </a:r>
            <a:r>
              <a:rPr b="1" lang="en-GB" sz="1400">
                <a:solidFill>
                  <a:schemeClr val="dk1"/>
                </a:solidFill>
                <a:latin typeface="Libre Baskerville"/>
                <a:ea typeface="Libre Baskerville"/>
                <a:cs typeface="Libre Baskerville"/>
                <a:sym typeface="Libre Baskerville"/>
              </a:rPr>
              <a:t>mélange des deux</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Gardez à l’esprit que ces deux formats ont leurs avantages. Dans un mentorat individuel, la mentorée bénéficie d’une </a:t>
            </a:r>
            <a:r>
              <a:rPr b="1" lang="en-GB" sz="1400">
                <a:solidFill>
                  <a:schemeClr val="dk1"/>
                </a:solidFill>
                <a:latin typeface="Libre Baskerville"/>
                <a:ea typeface="Libre Baskerville"/>
                <a:cs typeface="Libre Baskerville"/>
                <a:sym typeface="Libre Baskerville"/>
              </a:rPr>
              <a:t>attention plus personnalisée </a:t>
            </a:r>
            <a:r>
              <a:rPr lang="en-GB" sz="1400">
                <a:solidFill>
                  <a:schemeClr val="dk1"/>
                </a:solidFill>
                <a:latin typeface="Libre Baskerville"/>
                <a:ea typeface="Libre Baskerville"/>
                <a:cs typeface="Libre Baskerville"/>
                <a:sym typeface="Libre Baskerville"/>
              </a:rPr>
              <a:t>de la part du mentor, ce qui peut permettre un retour plus adapté à ses besoins. En revanche, dans un cadre collectif, les </a:t>
            </a:r>
            <a:r>
              <a:rPr b="1" lang="en-GB" sz="1400">
                <a:solidFill>
                  <a:schemeClr val="dk1"/>
                </a:solidFill>
                <a:latin typeface="Libre Baskerville"/>
                <a:ea typeface="Libre Baskerville"/>
                <a:cs typeface="Libre Baskerville"/>
                <a:sym typeface="Libre Baskerville"/>
              </a:rPr>
              <a:t>pair·es</a:t>
            </a:r>
            <a:r>
              <a:rPr lang="en-GB" sz="1400">
                <a:solidFill>
                  <a:schemeClr val="dk1"/>
                </a:solidFill>
                <a:latin typeface="Libre Baskerville"/>
                <a:ea typeface="Libre Baskerville"/>
                <a:cs typeface="Libre Baskerville"/>
                <a:sym typeface="Libre Baskerville"/>
              </a:rPr>
              <a:t> peuvent aussi être une source précieuse de </a:t>
            </a:r>
            <a:r>
              <a:rPr b="1" lang="en-GB" sz="1400">
                <a:solidFill>
                  <a:schemeClr val="dk1"/>
                </a:solidFill>
                <a:latin typeface="Libre Baskerville"/>
                <a:ea typeface="Libre Baskerville"/>
                <a:cs typeface="Libre Baskerville"/>
                <a:sym typeface="Libre Baskerville"/>
              </a:rPr>
              <a:t>soutien</a:t>
            </a:r>
            <a:r>
              <a:rPr lang="en-GB" sz="1400">
                <a:solidFill>
                  <a:schemeClr val="dk1"/>
                </a:solidFill>
                <a:latin typeface="Libre Baskerville"/>
                <a:ea typeface="Libre Baskerville"/>
                <a:cs typeface="Libre Baskerville"/>
                <a:sym typeface="Libre Baskerville"/>
              </a:rPr>
              <a:t> et d’information. Assurez-vous d’organiser ces rencontres avec des activités qui favorisent le partage d’expériences entre pair·es.</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Si vous accompagnez plusieurs mentorées et que le programme vous laisse une certaine flexibilité, essayez de </a:t>
            </a:r>
            <a:r>
              <a:rPr b="1" lang="en-GB" sz="1400">
                <a:solidFill>
                  <a:schemeClr val="dk1"/>
                </a:solidFill>
                <a:latin typeface="Libre Baskerville"/>
                <a:ea typeface="Libre Baskerville"/>
                <a:cs typeface="Libre Baskerville"/>
                <a:sym typeface="Libre Baskerville"/>
              </a:rPr>
              <a:t>combiner ces deux approches</a:t>
            </a:r>
            <a:r>
              <a:rPr lang="en-GB" sz="1400">
                <a:solidFill>
                  <a:schemeClr val="dk1"/>
                </a:solidFill>
                <a:latin typeface="Libre Baskerville"/>
                <a:ea typeface="Libre Baskerville"/>
                <a:cs typeface="Libre Baskerville"/>
                <a:sym typeface="Libre Baskerville"/>
              </a:rPr>
              <a:t>. Chaque personne est différente et ses besoins le sont aussi. Vous pouvez être plus à l’aise avec un format en particulier, mais essayez avant tout de privilégier l’intérêt de vos mentorées et d’expérimenter ce qui fonctionne le mieux pour elles individuellement.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Clr>
                <a:schemeClr val="dk1"/>
              </a:buClr>
              <a:buSzPct val="78571"/>
              <a:buFont typeface="Arial"/>
              <a:buNone/>
            </a:pPr>
            <a:r>
              <a:t/>
            </a:r>
            <a:endParaRPr sz="1400">
              <a:solidFill>
                <a:schemeClr val="dk1"/>
              </a:solidFill>
              <a:latin typeface="Libre Baskerville"/>
              <a:ea typeface="Libre Baskerville"/>
              <a:cs typeface="Libre Baskerville"/>
              <a:sym typeface="Libre Baskerville"/>
            </a:endParaRPr>
          </a:p>
        </p:txBody>
      </p:sp>
      <p:sp>
        <p:nvSpPr>
          <p:cNvPr id="378" name="Google Shape;378;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7"/>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mentorée</a:t>
            </a:r>
            <a:endParaRPr b="1" sz="2600">
              <a:solidFill>
                <a:schemeClr val="dk1"/>
              </a:solidFill>
              <a:latin typeface="Libre Baskerville"/>
              <a:ea typeface="Libre Baskerville"/>
              <a:cs typeface="Libre Baskerville"/>
              <a:sym typeface="Libre Baskerville"/>
            </a:endParaRPr>
          </a:p>
        </p:txBody>
      </p:sp>
      <p:pic>
        <p:nvPicPr>
          <p:cNvPr id="384" name="Google Shape;384;p5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385" name="Google Shape;385;p5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8"/>
          <p:cNvSpPr txBox="1"/>
          <p:nvPr>
            <p:ph type="title"/>
          </p:nvPr>
        </p:nvSpPr>
        <p:spPr>
          <a:xfrm>
            <a:off x="297825" y="1841650"/>
            <a:ext cx="8617800" cy="16734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Quels sont les avantages du mentorat en ligne vs en présentiel ?</a:t>
            </a:r>
            <a:endParaRPr sz="3600">
              <a:latin typeface="Libre Baskerville"/>
              <a:ea typeface="Libre Baskerville"/>
              <a:cs typeface="Libre Baskerville"/>
              <a:sym typeface="Libre Baskerville"/>
            </a:endParaRPr>
          </a:p>
        </p:txBody>
      </p:sp>
      <p:sp>
        <p:nvSpPr>
          <p:cNvPr id="391" name="Google Shape;391;p58"/>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7</a:t>
            </a:r>
            <a:endParaRPr b="1" sz="8800">
              <a:solidFill>
                <a:schemeClr val="dk2"/>
              </a:solidFill>
            </a:endParaRPr>
          </a:p>
        </p:txBody>
      </p:sp>
      <p:sp>
        <p:nvSpPr>
          <p:cNvPr id="392" name="Google Shape;392;p58"/>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idx="1" type="body"/>
          </p:nvPr>
        </p:nvSpPr>
        <p:spPr>
          <a:xfrm>
            <a:off x="311700" y="2312700"/>
            <a:ext cx="8631600" cy="18096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1200"/>
              </a:spcAft>
              <a:buNone/>
            </a:pPr>
            <a:r>
              <a:rPr b="1" lang="en-GB" sz="2200">
                <a:solidFill>
                  <a:schemeClr val="dk1"/>
                </a:solidFill>
                <a:latin typeface="Libre Baskerville"/>
                <a:ea typeface="Libre Baskerville"/>
                <a:cs typeface="Libre Baskerville"/>
                <a:sym typeface="Libre Baskerville"/>
              </a:rPr>
              <a:t>Le mentorat en ligne et le mentorat en présentiel ont chacun leurs avantages. Être physiquement présent·e est généralement plus efficace, mais les solutions en ligne ou hybrides permettent de dépasser les barrières géographiques.</a:t>
            </a:r>
            <a:endParaRPr b="1">
              <a:solidFill>
                <a:schemeClr val="dk1"/>
              </a:solidFill>
              <a:latin typeface="Libre Baskerville"/>
              <a:ea typeface="Libre Baskerville"/>
              <a:cs typeface="Libre Baskerville"/>
              <a:sym typeface="Libre Baskerville"/>
            </a:endParaRPr>
          </a:p>
        </p:txBody>
      </p:sp>
      <p:sp>
        <p:nvSpPr>
          <p:cNvPr id="398" name="Google Shape;39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99" name="Google Shape;399;p59"/>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59"/>
          <p:cNvSpPr txBox="1"/>
          <p:nvPr>
            <p:ph type="title"/>
          </p:nvPr>
        </p:nvSpPr>
        <p:spPr>
          <a:xfrm>
            <a:off x="76200" y="68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a:t>
            </a:r>
            <a:r>
              <a:rPr b="1" lang="en-GB">
                <a:latin typeface="Libre Baskerville"/>
                <a:ea typeface="Libre Baskerville"/>
                <a:cs typeface="Libre Baskerville"/>
                <a:sym typeface="Libre Baskerville"/>
              </a:rPr>
              <a:t>oter !</a:t>
            </a:r>
            <a:endParaRPr b="1">
              <a:latin typeface="Libre Baskerville"/>
              <a:ea typeface="Libre Baskerville"/>
              <a:cs typeface="Libre Baskerville"/>
              <a:sym typeface="Libre Baskervill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0"/>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6" name="Google Shape;406;p60"/>
          <p:cNvSpPr txBox="1"/>
          <p:nvPr>
            <p:ph idx="1" type="body"/>
          </p:nvPr>
        </p:nvSpPr>
        <p:spPr>
          <a:xfrm>
            <a:off x="858600" y="1017150"/>
            <a:ext cx="7426800" cy="4039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018"/>
              <a:buFont typeface="Arial"/>
              <a:buNone/>
            </a:pPr>
            <a:r>
              <a:rPr lang="en-GB" sz="1400">
                <a:solidFill>
                  <a:schemeClr val="dk1"/>
                </a:solidFill>
                <a:latin typeface="Libre Baskerville"/>
                <a:ea typeface="Libre Baskerville"/>
                <a:cs typeface="Libre Baskerville"/>
                <a:sym typeface="Libre Baskerville"/>
              </a:rPr>
              <a:t>Le programme de mentorat définit souvent </a:t>
            </a:r>
            <a:r>
              <a:rPr b="1" lang="en-GB" sz="1400">
                <a:solidFill>
                  <a:schemeClr val="dk1"/>
                </a:solidFill>
                <a:latin typeface="Libre Baskerville"/>
                <a:ea typeface="Libre Baskerville"/>
                <a:cs typeface="Libre Baskerville"/>
                <a:sym typeface="Libre Baskerville"/>
              </a:rPr>
              <a:t>le cadre</a:t>
            </a:r>
            <a:r>
              <a:rPr lang="en-GB" sz="1400">
                <a:solidFill>
                  <a:schemeClr val="dk1"/>
                </a:solidFill>
                <a:latin typeface="Libre Baskerville"/>
                <a:ea typeface="Libre Baskerville"/>
                <a:cs typeface="Libre Baskerville"/>
                <a:sym typeface="Libre Baskerville"/>
              </a:rPr>
              <a:t> de vos séances en précisant s’il s’agit de </a:t>
            </a:r>
            <a:r>
              <a:rPr b="1" lang="en-GB" sz="1400">
                <a:solidFill>
                  <a:schemeClr val="dk1"/>
                </a:solidFill>
                <a:latin typeface="Libre Baskerville"/>
                <a:ea typeface="Libre Baskerville"/>
                <a:cs typeface="Libre Baskerville"/>
                <a:sym typeface="Libre Baskerville"/>
              </a:rPr>
              <a:t>mentorat en présentiel</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en ligne</a:t>
            </a:r>
            <a:r>
              <a:rPr lang="en-GB" sz="1400">
                <a:solidFill>
                  <a:schemeClr val="dk1"/>
                </a:solidFill>
                <a:latin typeface="Libre Baskerville"/>
                <a:ea typeface="Libre Baskerville"/>
                <a:cs typeface="Libre Baskerville"/>
                <a:sym typeface="Libre Baskerville"/>
              </a:rPr>
              <a:t> ou d’un </a:t>
            </a:r>
            <a:r>
              <a:rPr b="1" lang="en-GB" sz="1400">
                <a:solidFill>
                  <a:schemeClr val="dk1"/>
                </a:solidFill>
                <a:latin typeface="Libre Baskerville"/>
                <a:ea typeface="Libre Baskerville"/>
                <a:cs typeface="Libre Baskerville"/>
                <a:sym typeface="Libre Baskerville"/>
              </a:rPr>
              <a:t>format hybride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En général, le fait que le mentor et la mentorée soient dans le même espace apporte une </a:t>
            </a:r>
            <a:r>
              <a:rPr b="1" lang="en-GB" sz="1400">
                <a:solidFill>
                  <a:schemeClr val="dk1"/>
                </a:solidFill>
                <a:latin typeface="Libre Baskerville"/>
                <a:ea typeface="Libre Baskerville"/>
                <a:cs typeface="Libre Baskerville"/>
                <a:sym typeface="Libre Baskerville"/>
              </a:rPr>
              <a:t>valeur ajoutée</a:t>
            </a:r>
            <a:r>
              <a:rPr lang="en-GB" sz="1400">
                <a:solidFill>
                  <a:schemeClr val="dk1"/>
                </a:solidFill>
                <a:latin typeface="Libre Baskerville"/>
                <a:ea typeface="Libre Baskerville"/>
                <a:cs typeface="Libre Baskerville"/>
                <a:sym typeface="Libre Baskerville"/>
              </a:rPr>
              <a:t>, car cela peut </a:t>
            </a:r>
            <a:r>
              <a:rPr b="1" lang="en-GB" sz="1400">
                <a:solidFill>
                  <a:schemeClr val="dk1"/>
                </a:solidFill>
                <a:latin typeface="Libre Baskerville"/>
                <a:ea typeface="Libre Baskerville"/>
                <a:cs typeface="Libre Baskerville"/>
                <a:sym typeface="Libre Baskerville"/>
              </a:rPr>
              <a:t>renforcer leur lien</a:t>
            </a:r>
            <a:r>
              <a:rPr lang="en-GB" sz="1400">
                <a:solidFill>
                  <a:schemeClr val="dk1"/>
                </a:solidFill>
                <a:latin typeface="Libre Baskerville"/>
                <a:ea typeface="Libre Baskerville"/>
                <a:cs typeface="Libre Baskerville"/>
                <a:sym typeface="Libre Baskerville"/>
              </a:rPr>
              <a:t>, solidifier leur connexion et améliorer l’efficacité perçue du mentorat.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Cependant, lorsque la COVID a contraint les programmes de mentorat à passer en ligne, cela a également ouvert de nouvelles opportunités. Grâce à </a:t>
            </a:r>
            <a:r>
              <a:rPr b="1" lang="en-GB" sz="1400">
                <a:solidFill>
                  <a:schemeClr val="dk1"/>
                </a:solidFill>
                <a:latin typeface="Libre Baskerville"/>
                <a:ea typeface="Libre Baskerville"/>
                <a:cs typeface="Libre Baskerville"/>
                <a:sym typeface="Libre Baskerville"/>
              </a:rPr>
              <a:t>l’e-mentorat</a:t>
            </a:r>
            <a:r>
              <a:rPr lang="en-GB" sz="1400">
                <a:solidFill>
                  <a:schemeClr val="dk1"/>
                </a:solidFill>
                <a:latin typeface="Libre Baskerville"/>
                <a:ea typeface="Libre Baskerville"/>
                <a:cs typeface="Libre Baskerville"/>
                <a:sym typeface="Libre Baskerville"/>
              </a:rPr>
              <a:t>, des personnes éloignées géographiquement peuvent apprendre les unes des autres, ce qui permet d’</a:t>
            </a:r>
            <a:r>
              <a:rPr b="1" lang="en-GB" sz="1400">
                <a:solidFill>
                  <a:schemeClr val="dk1"/>
                </a:solidFill>
                <a:latin typeface="Libre Baskerville"/>
                <a:ea typeface="Libre Baskerville"/>
                <a:cs typeface="Libre Baskerville"/>
                <a:sym typeface="Libre Baskerville"/>
              </a:rPr>
              <a:t>élargir les perspectives</a:t>
            </a:r>
            <a:r>
              <a:rPr lang="en-GB" sz="1400">
                <a:solidFill>
                  <a:schemeClr val="dk1"/>
                </a:solidFill>
                <a:latin typeface="Libre Baskerville"/>
                <a:ea typeface="Libre Baskerville"/>
                <a:cs typeface="Libre Baskerville"/>
                <a:sym typeface="Libre Baskerville"/>
              </a:rPr>
              <a:t>. Si vous optez pour l’e-mentorat, veillez à accorder du temps supplémentaire pour créer un lien personnel.</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Clr>
                <a:schemeClr val="dk1"/>
              </a:buClr>
              <a:buSzPts val="1018"/>
              <a:buFont typeface="Arial"/>
              <a:buNone/>
            </a:pPr>
            <a:r>
              <a:t/>
            </a:r>
            <a:endParaRPr sz="1400">
              <a:solidFill>
                <a:schemeClr val="dk1"/>
              </a:solidFill>
              <a:latin typeface="Libre Baskerville"/>
              <a:ea typeface="Libre Baskerville"/>
              <a:cs typeface="Libre Baskerville"/>
              <a:sym typeface="Libre Baskerville"/>
            </a:endParaRPr>
          </a:p>
        </p:txBody>
      </p:sp>
      <p:sp>
        <p:nvSpPr>
          <p:cNvPr id="407" name="Google Shape;407;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mentorée</a:t>
            </a:r>
            <a:endParaRPr b="1" sz="2600">
              <a:solidFill>
                <a:schemeClr val="dk1"/>
              </a:solidFill>
              <a:latin typeface="Libre Baskerville"/>
              <a:ea typeface="Libre Baskerville"/>
              <a:cs typeface="Libre Baskerville"/>
              <a:sym typeface="Libre Baskerville"/>
            </a:endParaRPr>
          </a:p>
        </p:txBody>
      </p:sp>
      <p:pic>
        <p:nvPicPr>
          <p:cNvPr id="413" name="Google Shape;413;p6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14" name="Google Shape;414;p61"/>
          <p:cNvSpPr txBox="1"/>
          <p:nvPr>
            <p:ph idx="12" type="sldNum"/>
          </p:nvPr>
        </p:nvSpPr>
        <p:spPr>
          <a:xfrm>
            <a:off x="7086600" y="48518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2"/>
          <p:cNvSpPr txBox="1"/>
          <p:nvPr>
            <p:ph type="title"/>
          </p:nvPr>
        </p:nvSpPr>
        <p:spPr>
          <a:xfrm>
            <a:off x="155300" y="2130450"/>
            <a:ext cx="88017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Quels sont </a:t>
            </a:r>
            <a:r>
              <a:rPr b="1" lang="en-GB" sz="3600">
                <a:latin typeface="Libre Baskerville"/>
                <a:ea typeface="Libre Baskerville"/>
                <a:cs typeface="Libre Baskerville"/>
                <a:sym typeface="Libre Baskerville"/>
              </a:rPr>
              <a:t>vos</a:t>
            </a:r>
            <a:r>
              <a:rPr lang="en-GB" sz="3600">
                <a:latin typeface="Libre Baskerville"/>
                <a:ea typeface="Libre Baskerville"/>
                <a:cs typeface="Libre Baskerville"/>
                <a:sym typeface="Libre Baskerville"/>
              </a:rPr>
              <a:t> avantages en tant que mentor ?</a:t>
            </a:r>
            <a:endParaRPr sz="3600">
              <a:latin typeface="Libre Baskerville"/>
              <a:ea typeface="Libre Baskerville"/>
              <a:cs typeface="Libre Baskerville"/>
              <a:sym typeface="Libre Baskerville"/>
            </a:endParaRPr>
          </a:p>
        </p:txBody>
      </p:sp>
      <p:sp>
        <p:nvSpPr>
          <p:cNvPr id="420" name="Google Shape;420;p6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8</a:t>
            </a:r>
            <a:endParaRPr b="1" sz="8800">
              <a:solidFill>
                <a:schemeClr val="dk2"/>
              </a:solidFill>
            </a:endParaRPr>
          </a:p>
        </p:txBody>
      </p:sp>
      <p:sp>
        <p:nvSpPr>
          <p:cNvPr id="421" name="Google Shape;421;p6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3"/>
          <p:cNvSpPr txBox="1"/>
          <p:nvPr>
            <p:ph idx="1" type="body"/>
          </p:nvPr>
        </p:nvSpPr>
        <p:spPr>
          <a:xfrm>
            <a:off x="256200" y="2438275"/>
            <a:ext cx="8887800" cy="26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200">
                <a:solidFill>
                  <a:schemeClr val="dk1"/>
                </a:solidFill>
                <a:latin typeface="Libre Baskerville"/>
                <a:ea typeface="Libre Baskerville"/>
                <a:cs typeface="Libre Baskerville"/>
                <a:sym typeface="Libre Baskerville"/>
              </a:rPr>
              <a:t>« Celles et ceux qui sont de bon·nes mentor·es en retirent infiniment plus que ce qu’ils/elles y investissent. »</a:t>
            </a:r>
            <a:r>
              <a:rPr b="1" lang="en-GB" sz="2200">
                <a:solidFill>
                  <a:schemeClr val="dk1"/>
                </a:solidFill>
                <a:latin typeface="Libre Baskerville"/>
                <a:ea typeface="Libre Baskerville"/>
                <a:cs typeface="Libre Baskerville"/>
                <a:sym typeface="Libre Baskerville"/>
              </a:rPr>
              <a:t> </a:t>
            </a:r>
            <a:endParaRPr b="1" sz="22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b="1" lang="en-GB" sz="1600">
                <a:solidFill>
                  <a:schemeClr val="dk1"/>
                </a:solidFill>
                <a:latin typeface="Libre Baskerville"/>
                <a:ea typeface="Libre Baskerville"/>
                <a:cs typeface="Libre Baskerville"/>
                <a:sym typeface="Libre Baskerville"/>
              </a:rPr>
              <a:t>Nature 447, 791-797 (14 juin 2007) | doi:10.1038/447791a</a:t>
            </a:r>
            <a:endParaRPr b="1" sz="16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b="1" sz="1900">
              <a:latin typeface="Libre Baskerville"/>
              <a:ea typeface="Libre Baskerville"/>
              <a:cs typeface="Libre Baskerville"/>
              <a:sym typeface="Libre Baskerville"/>
            </a:endParaRPr>
          </a:p>
        </p:txBody>
      </p:sp>
      <p:sp>
        <p:nvSpPr>
          <p:cNvPr id="427" name="Google Shape;427;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28" name="Google Shape;428;p63"/>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63"/>
          <p:cNvSpPr txBox="1"/>
          <p:nvPr>
            <p:ph type="title"/>
          </p:nvPr>
        </p:nvSpPr>
        <p:spPr>
          <a:xfrm>
            <a:off x="91675" y="68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noter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4"/>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64"/>
          <p:cNvSpPr txBox="1"/>
          <p:nvPr>
            <p:ph idx="1" type="body"/>
          </p:nvPr>
        </p:nvSpPr>
        <p:spPr>
          <a:xfrm>
            <a:off x="858600" y="1155900"/>
            <a:ext cx="7426800" cy="28317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Être mentor peut être une expérience à la fois </a:t>
            </a:r>
            <a:r>
              <a:rPr b="1" lang="en-GB" sz="1400">
                <a:solidFill>
                  <a:schemeClr val="dk1"/>
                </a:solidFill>
                <a:latin typeface="Libre Baskerville"/>
                <a:ea typeface="Libre Baskerville"/>
                <a:cs typeface="Libre Baskerville"/>
                <a:sym typeface="Libre Baskerville"/>
              </a:rPr>
              <a:t>enrichissante et inspirante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Le mentorat n’est pas un processus à sens unique : autant votre mentorée apprend de vous, autant</a:t>
            </a:r>
            <a:r>
              <a:rPr b="1" lang="en-GB" sz="1400">
                <a:solidFill>
                  <a:schemeClr val="dk1"/>
                </a:solidFill>
                <a:latin typeface="Libre Baskerville"/>
                <a:ea typeface="Libre Baskerville"/>
                <a:cs typeface="Libre Baskerville"/>
                <a:sym typeface="Libre Baskerville"/>
              </a:rPr>
              <a:t> vous pouvez apprendre d’elle</a:t>
            </a:r>
            <a:r>
              <a:rPr lang="en-GB" sz="1400">
                <a:solidFill>
                  <a:schemeClr val="dk1"/>
                </a:solidFill>
                <a:latin typeface="Libre Baskerville"/>
                <a:ea typeface="Libre Baskerville"/>
                <a:cs typeface="Libre Baskerville"/>
                <a:sym typeface="Libre Baskerville"/>
              </a:rPr>
              <a:t>. Le processus de réflexion qu’implique le mentorat vous permet souvent d’en </a:t>
            </a:r>
            <a:r>
              <a:rPr b="1" lang="en-GB" sz="1400">
                <a:solidFill>
                  <a:schemeClr val="dk1"/>
                </a:solidFill>
                <a:latin typeface="Libre Baskerville"/>
                <a:ea typeface="Libre Baskerville"/>
                <a:cs typeface="Libre Baskerville"/>
                <a:sym typeface="Libre Baskerville"/>
              </a:rPr>
              <a:t>apprendre le plus sur vous-même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Gardez à l’esprit qu’en tant que mentor, vous êtes perçu·e comme un </a:t>
            </a:r>
            <a:r>
              <a:rPr b="1" lang="en-GB" sz="1400">
                <a:solidFill>
                  <a:schemeClr val="dk1"/>
                </a:solidFill>
                <a:latin typeface="Libre Baskerville"/>
                <a:ea typeface="Libre Baskerville"/>
                <a:cs typeface="Libre Baskerville"/>
                <a:sym typeface="Libre Baskerville"/>
              </a:rPr>
              <a:t>modèle</a:t>
            </a:r>
            <a:r>
              <a:rPr lang="en-GB" sz="1400">
                <a:solidFill>
                  <a:schemeClr val="dk1"/>
                </a:solidFill>
                <a:latin typeface="Libre Baskerville"/>
                <a:ea typeface="Libre Baskerville"/>
                <a:cs typeface="Libre Baskerville"/>
                <a:sym typeface="Libre Baskerville"/>
              </a:rPr>
              <a:t>. C’est une grande responsabilité, mais aussi une prise de conscience valorisante.</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sz="1400">
                <a:solidFill>
                  <a:schemeClr val="dk1"/>
                </a:solidFill>
                <a:latin typeface="Libre Baskerville"/>
                <a:ea typeface="Libre Baskerville"/>
                <a:cs typeface="Libre Baskerville"/>
                <a:sym typeface="Libre Baskerville"/>
              </a:rPr>
              <a:t>Au-delà de</a:t>
            </a:r>
            <a:r>
              <a:rPr b="1" lang="en-GB" sz="1400">
                <a:solidFill>
                  <a:schemeClr val="dk1"/>
                </a:solidFill>
                <a:latin typeface="Libre Baskerville"/>
                <a:ea typeface="Libre Baskerville"/>
                <a:cs typeface="Libre Baskerville"/>
                <a:sym typeface="Libre Baskerville"/>
              </a:rPr>
              <a:t> l’introspection et de l’inspiration</a:t>
            </a:r>
            <a:r>
              <a:rPr lang="en-GB" sz="1400">
                <a:solidFill>
                  <a:schemeClr val="dk1"/>
                </a:solidFill>
                <a:latin typeface="Libre Baskerville"/>
                <a:ea typeface="Libre Baskerville"/>
                <a:cs typeface="Libre Baskerville"/>
                <a:sym typeface="Libre Baskerville"/>
              </a:rPr>
              <a:t>, le mentorat peut vous aider à grandir professionnellement de nombreuses façons, notamment en développant vos </a:t>
            </a:r>
            <a:r>
              <a:rPr b="1" lang="en-GB" sz="1400">
                <a:solidFill>
                  <a:schemeClr val="dk1"/>
                </a:solidFill>
                <a:latin typeface="Libre Baskerville"/>
                <a:ea typeface="Libre Baskerville"/>
                <a:cs typeface="Libre Baskerville"/>
                <a:sym typeface="Libre Baskerville"/>
              </a:rPr>
              <a:t>compétences en leadership, en coaching et en communication</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t/>
            </a:r>
            <a:endParaRPr sz="1400">
              <a:solidFill>
                <a:schemeClr val="dk1"/>
              </a:solidFill>
              <a:latin typeface="Libre Baskerville"/>
              <a:ea typeface="Libre Baskerville"/>
              <a:cs typeface="Libre Baskerville"/>
              <a:sym typeface="Libre Baskerville"/>
            </a:endParaRPr>
          </a:p>
        </p:txBody>
      </p:sp>
      <p:sp>
        <p:nvSpPr>
          <p:cNvPr id="436" name="Google Shape;436;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9"/>
          <p:cNvSpPr txBox="1"/>
          <p:nvPr>
            <p:ph type="title"/>
          </p:nvPr>
        </p:nvSpPr>
        <p:spPr>
          <a:xfrm>
            <a:off x="2631525" y="633600"/>
            <a:ext cx="337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Table des matières</a:t>
            </a:r>
            <a:endParaRPr b="1">
              <a:latin typeface="Libre Baskerville"/>
              <a:ea typeface="Libre Baskerville"/>
              <a:cs typeface="Libre Baskerville"/>
              <a:sym typeface="Libre Baskerville"/>
            </a:endParaRPr>
          </a:p>
        </p:txBody>
      </p:sp>
      <p:sp>
        <p:nvSpPr>
          <p:cNvPr id="173" name="Google Shape;173;p29"/>
          <p:cNvSpPr txBox="1"/>
          <p:nvPr>
            <p:ph idx="1" type="body"/>
          </p:nvPr>
        </p:nvSpPr>
        <p:spPr>
          <a:xfrm>
            <a:off x="1204275" y="1285200"/>
            <a:ext cx="6226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Concepts clés dans un programme de mentorat</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Les qualités idéales d’un.e mentor</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Gérer les attentes</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Faire correspondre mentors et mentorées </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Sessions individuelles vs mentorat en groupe</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Mentorat en ligne vs en présentiel</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Vos avantages en tant que mentor</a:t>
            </a:r>
            <a:endParaRPr>
              <a:solidFill>
                <a:schemeClr val="dk1"/>
              </a:solidFill>
              <a:highlight>
                <a:schemeClr val="lt1"/>
              </a:highlight>
              <a:latin typeface="Libre Baskerville"/>
              <a:ea typeface="Libre Baskerville"/>
              <a:cs typeface="Libre Baskerville"/>
              <a:sym typeface="Libre Baskerville"/>
            </a:endParaRPr>
          </a:p>
        </p:txBody>
      </p:sp>
      <p:sp>
        <p:nvSpPr>
          <p:cNvPr id="174" name="Google Shape;17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5"/>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Témoignage,</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42" name="Google Shape;442;p65"/>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43" name="Google Shape;443;p65"/>
          <p:cNvSpPr txBox="1"/>
          <p:nvPr>
            <p:ph idx="12" type="sldNum"/>
          </p:nvPr>
        </p:nvSpPr>
        <p:spPr>
          <a:xfrm>
            <a:off x="7086600" y="48518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6"/>
          <p:cNvSpPr/>
          <p:nvPr/>
        </p:nvSpPr>
        <p:spPr>
          <a:xfrm>
            <a:off x="786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66"/>
          <p:cNvSpPr txBox="1"/>
          <p:nvPr>
            <p:ph type="title"/>
          </p:nvPr>
        </p:nvSpPr>
        <p:spPr>
          <a:xfrm>
            <a:off x="304950" y="633600"/>
            <a:ext cx="8295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Mentor’s Toolkit - Ressources complémentaires</a:t>
            </a:r>
            <a:endParaRPr b="1">
              <a:latin typeface="Libre Baskerville"/>
              <a:ea typeface="Libre Baskerville"/>
              <a:cs typeface="Libre Baskerville"/>
              <a:sym typeface="Libre Baskerville"/>
            </a:endParaRPr>
          </a:p>
        </p:txBody>
      </p:sp>
      <p:sp>
        <p:nvSpPr>
          <p:cNvPr id="450" name="Google Shape;450;p66"/>
          <p:cNvSpPr txBox="1"/>
          <p:nvPr>
            <p:ph idx="1" type="body"/>
          </p:nvPr>
        </p:nvSpPr>
        <p:spPr>
          <a:xfrm>
            <a:off x="858600" y="1400400"/>
            <a:ext cx="7426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b="1" lang="en-GB" sz="1400">
                <a:solidFill>
                  <a:schemeClr val="dk1"/>
                </a:solidFill>
                <a:latin typeface="Libre Baskerville"/>
                <a:ea typeface="Libre Baskerville"/>
                <a:cs typeface="Libre Baskerville"/>
                <a:sym typeface="Libre Baskerville"/>
              </a:rPr>
              <a:t>Ce programme de formation vous a offert un aperçu essentiel. Si vous souhaitez approfondir vos connaissances ou si vous vous sentez bloqué·e à tout moment, voici quelques ressources complémentaires que nous vous recommandons </a:t>
            </a:r>
            <a:r>
              <a:rPr b="1" lang="en-GB" sz="1400">
                <a:solidFill>
                  <a:schemeClr val="dk1"/>
                </a:solidFill>
                <a:latin typeface="Libre Baskerville"/>
                <a:ea typeface="Libre Baskerville"/>
                <a:cs typeface="Libre Baskerville"/>
                <a:sym typeface="Libre Baskerville"/>
              </a:rPr>
              <a:t>:</a:t>
            </a:r>
            <a:endParaRPr b="1" sz="14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Plus de ressources sur le mentorat sur le </a:t>
            </a:r>
            <a:r>
              <a:rPr lang="en-GB" sz="1400" u="sng">
                <a:solidFill>
                  <a:schemeClr val="hlink"/>
                </a:solidFill>
                <a:latin typeface="Libre Baskerville"/>
                <a:ea typeface="Libre Baskerville"/>
                <a:cs typeface="Libre Baskerville"/>
                <a:sym typeface="Libre Baskerville"/>
                <a:hlinkClick r:id="rId3"/>
              </a:rPr>
              <a:t>site web de notre projet</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Histoires inspirantes et de leadership sur le </a:t>
            </a:r>
            <a:r>
              <a:rPr lang="en-GB" sz="1400" u="sng">
                <a:solidFill>
                  <a:schemeClr val="hlink"/>
                </a:solidFill>
                <a:latin typeface="Libre Baskerville"/>
                <a:ea typeface="Libre Baskerville"/>
                <a:cs typeface="Libre Baskerville"/>
                <a:sym typeface="Libre Baskerville"/>
                <a:hlinkClick r:id="rId4"/>
              </a:rPr>
              <a:t>site web de notre projet</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Pour en savoir plus sur le mentorat au niveau universitaire : </a:t>
            </a:r>
            <a:r>
              <a:rPr lang="en-GB" sz="1400" u="sng">
                <a:solidFill>
                  <a:schemeClr val="hlink"/>
                </a:solidFill>
                <a:latin typeface="Libre Baskerville"/>
                <a:ea typeface="Libre Baskerville"/>
                <a:cs typeface="Libre Baskerville"/>
                <a:sym typeface="Libre Baskerville"/>
                <a:hlinkClick r:id="rId5"/>
              </a:rPr>
              <a:t>EUGAIN booklet (D6)</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Pour en savoir plus sur le mentorat aux niveaux master et doctorat </a:t>
            </a:r>
            <a:r>
              <a:rPr lang="en-GB" sz="1400">
                <a:solidFill>
                  <a:schemeClr val="dk1"/>
                </a:solidFill>
                <a:latin typeface="Libre Baskerville"/>
                <a:ea typeface="Libre Baskerville"/>
                <a:cs typeface="Libre Baskerville"/>
                <a:sym typeface="Libre Baskerville"/>
              </a:rPr>
              <a:t>: </a:t>
            </a:r>
            <a:r>
              <a:rPr lang="en-GB" sz="1400" u="sng">
                <a:solidFill>
                  <a:schemeClr val="hlink"/>
                </a:solidFill>
                <a:latin typeface="Libre Baskerville"/>
                <a:ea typeface="Libre Baskerville"/>
                <a:cs typeface="Libre Baskerville"/>
                <a:sym typeface="Libre Baskerville"/>
                <a:hlinkClick r:id="rId6"/>
              </a:rPr>
              <a:t>EUGAIN booklet (D3)</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Char char="●"/>
            </a:pPr>
            <a:r>
              <a:rPr lang="en-GB" sz="1400">
                <a:solidFill>
                  <a:schemeClr val="dk1"/>
                </a:solidFill>
                <a:latin typeface="Libre Baskerville"/>
                <a:ea typeface="Libre Baskerville"/>
                <a:cs typeface="Libre Baskerville"/>
                <a:sym typeface="Libre Baskerville"/>
              </a:rPr>
              <a:t>Vidéos sur les parcours professionnels sur </a:t>
            </a:r>
            <a:r>
              <a:rPr lang="en-GB" sz="1400" u="sng">
                <a:solidFill>
                  <a:schemeClr val="hlink"/>
                </a:solidFill>
                <a:latin typeface="Libre Baskerville"/>
                <a:ea typeface="Libre Baskerville"/>
                <a:cs typeface="Libre Baskerville"/>
                <a:sym typeface="Libre Baskerville"/>
                <a:hlinkClick r:id="rId7"/>
              </a:rPr>
              <a:t>CareerGirls - Role Models</a:t>
            </a:r>
            <a:r>
              <a:rPr lang="en-GB" sz="1400"/>
              <a:t>, </a:t>
            </a:r>
            <a:r>
              <a:rPr lang="en-GB" sz="1400" u="sng">
                <a:solidFill>
                  <a:schemeClr val="hlink"/>
                </a:solidFill>
                <a:latin typeface="Libre Baskerville"/>
                <a:ea typeface="Libre Baskerville"/>
                <a:cs typeface="Libre Baskerville"/>
                <a:sym typeface="Libre Baskerville"/>
                <a:hlinkClick r:id="rId8"/>
              </a:rPr>
              <a:t>Why Choose IT? - Role Models</a:t>
            </a:r>
            <a:r>
              <a:rPr lang="en-GB" sz="1400">
                <a:solidFill>
                  <a:schemeClr val="dk1"/>
                </a:solidFill>
                <a:latin typeface="Libre Baskerville"/>
                <a:ea typeface="Libre Baskerville"/>
                <a:cs typeface="Libre Baskerville"/>
                <a:sym typeface="Libre Baskerville"/>
              </a:rPr>
              <a:t> </a:t>
            </a:r>
            <a:endParaRPr b="1" sz="1400">
              <a:solidFill>
                <a:schemeClr val="dk1"/>
              </a:solidFill>
              <a:highlight>
                <a:srgbClr val="FFFF00"/>
              </a:highlight>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Vidéos pédagogiques sur le mentorat sur </a:t>
            </a:r>
            <a:r>
              <a:rPr lang="en-GB" sz="1400" u="sng">
                <a:solidFill>
                  <a:srgbClr val="1155CC"/>
                </a:solidFill>
                <a:latin typeface="Libre Baskerville"/>
                <a:ea typeface="Libre Baskerville"/>
                <a:cs typeface="Libre Baskerville"/>
                <a:sym typeface="Libre Baskerville"/>
                <a:hlinkClick r:id="rId9">
                  <a:extLst>
                    <a:ext uri="{A12FA001-AC4F-418D-AE19-62706E023703}">
                      <ahyp:hlinkClr val="tx"/>
                    </a:ext>
                  </a:extLst>
                </a:hlinkClick>
              </a:rPr>
              <a:t>LinkedIn Learning</a:t>
            </a:r>
            <a:r>
              <a:rPr lang="en-GB" sz="1400">
                <a:solidFill>
                  <a:schemeClr val="dk1"/>
                </a:solidFill>
                <a:latin typeface="Libre Baskerville"/>
                <a:ea typeface="Libre Baskerville"/>
                <a:cs typeface="Libre Baskerville"/>
                <a:sym typeface="Libre Baskerville"/>
              </a:rPr>
              <a:t>.</a:t>
            </a:r>
            <a:endParaRPr sz="1400">
              <a:latin typeface="Libre Baskerville"/>
              <a:ea typeface="Libre Baskerville"/>
              <a:cs typeface="Libre Baskerville"/>
              <a:sym typeface="Libre Baskerville"/>
            </a:endParaRPr>
          </a:p>
        </p:txBody>
      </p:sp>
      <p:sp>
        <p:nvSpPr>
          <p:cNvPr id="451" name="Google Shape;451;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7"/>
          <p:cNvSpPr txBox="1"/>
          <p:nvPr>
            <p:ph type="title"/>
          </p:nvPr>
        </p:nvSpPr>
        <p:spPr>
          <a:xfrm>
            <a:off x="628650" y="1342150"/>
            <a:ext cx="7886700" cy="3187200"/>
          </a:xfrm>
          <a:prstGeom prst="rect">
            <a:avLst/>
          </a:prstGeom>
          <a:noFill/>
          <a:ln>
            <a:noFill/>
          </a:ln>
        </p:spPr>
        <p:txBody>
          <a:bodyPr anchorCtr="0" anchor="ctr" bIns="34275" lIns="68575" spcFirstLastPara="1" rIns="68575" wrap="square" tIns="34275">
            <a:normAutofit/>
          </a:bodyPr>
          <a:lstStyle/>
          <a:p>
            <a:pPr indent="0" lvl="0" marL="0" rtl="0" algn="just">
              <a:lnSpc>
                <a:spcPct val="100000"/>
              </a:lnSpc>
              <a:spcBef>
                <a:spcPts val="0"/>
              </a:spcBef>
              <a:spcAft>
                <a:spcPts val="0"/>
              </a:spcAft>
              <a:buClr>
                <a:schemeClr val="dk1"/>
              </a:buClr>
              <a:buSzPts val="891"/>
              <a:buFont typeface="Arial"/>
              <a:buNone/>
            </a:pPr>
            <a:r>
              <a:rPr lang="en-GB" sz="2300">
                <a:latin typeface="Libre Baskerville"/>
                <a:ea typeface="Libre Baskerville"/>
                <a:cs typeface="Libre Baskerville"/>
                <a:sym typeface="Libre Baskerville"/>
              </a:rPr>
              <a:t>Ce guide a été élaboré sur la base de recherches scientifiques comprenant des revues systématiques de la littérature et des entretiens en groupes de discussion, ainsi que des pratiques de mentorat des partenaires, dans le cadre du projet Erasmus+ </a:t>
            </a:r>
            <a:r>
              <a:rPr b="1" lang="en-GB" sz="2300">
                <a:latin typeface="Libre Baskerville"/>
                <a:ea typeface="Libre Baskerville"/>
                <a:cs typeface="Libre Baskerville"/>
                <a:sym typeface="Libre Baskerville"/>
              </a:rPr>
              <a:t>Women STEM Up</a:t>
            </a:r>
            <a:r>
              <a:rPr lang="en-GB" sz="2300">
                <a:latin typeface="Libre Baskerville"/>
                <a:ea typeface="Libre Baskerville"/>
                <a:cs typeface="Libre Baskerville"/>
                <a:sym typeface="Libre Baskerville"/>
              </a:rPr>
              <a:t>. Consultez les références dans les diapositives suivantes. </a:t>
            </a:r>
            <a:endParaRPr sz="2300"/>
          </a:p>
        </p:txBody>
      </p:sp>
      <p:sp>
        <p:nvSpPr>
          <p:cNvPr id="457" name="Google Shape;457;p6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8"/>
          <p:cNvSpPr txBox="1"/>
          <p:nvPr>
            <p:ph idx="1" type="body"/>
          </p:nvPr>
        </p:nvSpPr>
        <p:spPr>
          <a:xfrm>
            <a:off x="778375" y="132325"/>
            <a:ext cx="8005500" cy="5143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GB" sz="1000">
                <a:latin typeface="Libre Baskerville"/>
                <a:ea typeface="Libre Baskerville"/>
                <a:cs typeface="Libre Baskerville"/>
                <a:sym typeface="Libre Baskerville"/>
              </a:rPr>
              <a:t>Références</a:t>
            </a:r>
            <a:endParaRPr b="1" sz="1000">
              <a:latin typeface="Libre Baskerville"/>
              <a:ea typeface="Libre Baskerville"/>
              <a:cs typeface="Libre Baskerville"/>
              <a:sym typeface="Libre Baskerville"/>
            </a:endParaRPr>
          </a:p>
          <a:p>
            <a:pPr indent="0" lvl="0" marL="0" rtl="0" algn="ctr">
              <a:spcBef>
                <a:spcPts val="800"/>
              </a:spcBef>
              <a:spcAft>
                <a:spcPts val="0"/>
              </a:spcAft>
              <a:buNone/>
            </a:pPr>
            <a:r>
              <a:t/>
            </a:r>
            <a:endParaRPr b="1"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Oates, Briony J. (2005). Researching information systems and computing. Sage.</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Shah, Aarti. (2017). ”What is Mentoring?”. The American Statistician.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United Nations. Achieve gender equality and empower all women and girls. Retrieved from https://sdgs.un.org/goals/goal5#overview</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Kitchenham, B. (2004). Procedures for Performing Systematic Reviews. Keele University Technical Report TR/SE-0401.</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sz="1000">
              <a:latin typeface="Libre Baskerville"/>
              <a:ea typeface="Libre Baskerville"/>
              <a:cs typeface="Libre Baskerville"/>
              <a:sym typeface="Libre Baskerville"/>
            </a:endParaRPr>
          </a:p>
          <a:p>
            <a:pPr indent="0" lvl="0" marL="0" rtl="0" algn="l">
              <a:spcBef>
                <a:spcPts val="800"/>
              </a:spcBef>
              <a:spcAft>
                <a:spcPts val="0"/>
              </a:spcAft>
              <a:buNone/>
            </a:pPr>
            <a:r>
              <a:t/>
            </a:r>
            <a:endParaRPr sz="1000">
              <a:latin typeface="Libre Baskerville"/>
              <a:ea typeface="Libre Baskerville"/>
              <a:cs typeface="Libre Baskerville"/>
              <a:sym typeface="Libre Baskerville"/>
            </a:endParaRPr>
          </a:p>
        </p:txBody>
      </p:sp>
      <p:sp>
        <p:nvSpPr>
          <p:cNvPr id="463" name="Google Shape;463;p6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9"/>
          <p:cNvSpPr txBox="1"/>
          <p:nvPr>
            <p:ph idx="1" type="body"/>
          </p:nvPr>
        </p:nvSpPr>
        <p:spPr>
          <a:xfrm>
            <a:off x="808400" y="243275"/>
            <a:ext cx="7886700" cy="479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Ramalho, J. (2014). Mentoring in the workplace. Industrial and Commercial Training.</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Khare, R., Sahai, E., Pramanick, I. (2013). Remote Mentoring Young Females in STEM through MAGIC.</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latin typeface="Libre Baskerville"/>
              <a:ea typeface="Libre Baskerville"/>
              <a:cs typeface="Libre Baskerville"/>
              <a:sym typeface="Libre Baskerville"/>
            </a:endParaRPr>
          </a:p>
          <a:p>
            <a:pPr indent="0" lvl="0" marL="0" rtl="0" algn="ctr">
              <a:spcBef>
                <a:spcPts val="800"/>
              </a:spcBef>
              <a:spcAft>
                <a:spcPts val="0"/>
              </a:spcAft>
              <a:buClr>
                <a:schemeClr val="dk1"/>
              </a:buClr>
              <a:buSzPts val="1100"/>
              <a:buFont typeface="Arial"/>
              <a:buNone/>
            </a:pPr>
            <a:r>
              <a:t/>
            </a:r>
            <a:endParaRPr sz="1000">
              <a:latin typeface="Libre Baskerville"/>
              <a:ea typeface="Libre Baskerville"/>
              <a:cs typeface="Libre Baskerville"/>
              <a:sym typeface="Libre Baskerville"/>
            </a:endParaRPr>
          </a:p>
          <a:p>
            <a:pPr indent="0" lvl="0" marL="0" rtl="0" algn="ctr">
              <a:spcBef>
                <a:spcPts val="800"/>
              </a:spcBef>
              <a:spcAft>
                <a:spcPts val="0"/>
              </a:spcAft>
              <a:buClr>
                <a:schemeClr val="dk1"/>
              </a:buClr>
              <a:buSzPts val="1100"/>
              <a:buFont typeface="Arial"/>
              <a:buNone/>
            </a:pPr>
            <a:r>
              <a:t/>
            </a:r>
            <a:endParaRPr sz="1000">
              <a:latin typeface="Libre Baskerville"/>
              <a:ea typeface="Libre Baskerville"/>
              <a:cs typeface="Libre Baskerville"/>
              <a:sym typeface="Libre Baskerville"/>
            </a:endParaRPr>
          </a:p>
          <a:p>
            <a:pPr indent="0" lvl="0" marL="0" rtl="0" algn="l">
              <a:spcBef>
                <a:spcPts val="800"/>
              </a:spcBef>
              <a:spcAft>
                <a:spcPts val="0"/>
              </a:spcAft>
              <a:buNone/>
            </a:pPr>
            <a:r>
              <a:t/>
            </a:r>
            <a:endParaRPr sz="1000"/>
          </a:p>
        </p:txBody>
      </p:sp>
      <p:sp>
        <p:nvSpPr>
          <p:cNvPr id="469" name="Google Shape;469;p6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0"/>
          <p:cNvSpPr txBox="1"/>
          <p:nvPr>
            <p:ph idx="1" type="body"/>
          </p:nvPr>
        </p:nvSpPr>
        <p:spPr>
          <a:xfrm>
            <a:off x="822225" y="340027"/>
            <a:ext cx="7886700" cy="4320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t/>
            </a:r>
            <a:endParaRPr b="1" sz="1000">
              <a:latin typeface="Libre Baskerville"/>
              <a:ea typeface="Libre Baskerville"/>
              <a:cs typeface="Libre Baskerville"/>
              <a:sym typeface="Libre Baskerville"/>
            </a:endParaRPr>
          </a:p>
          <a:p>
            <a:pPr indent="0" lvl="0" marL="0" rtl="0" algn="l">
              <a:spcBef>
                <a:spcPts val="1200"/>
              </a:spcBef>
              <a:spcAft>
                <a:spcPts val="0"/>
              </a:spcAft>
              <a:buClr>
                <a:schemeClr val="dk1"/>
              </a:buClr>
              <a:buSzPts val="1100"/>
              <a:buFont typeface="Arial"/>
              <a:buNone/>
            </a:pPr>
            <a:r>
              <a:t/>
            </a:r>
            <a:endParaRPr b="1" sz="1000">
              <a:latin typeface="Libre Baskerville"/>
              <a:ea typeface="Libre Baskerville"/>
              <a:cs typeface="Libre Baskerville"/>
              <a:sym typeface="Libre Baskerville"/>
            </a:endParaRPr>
          </a:p>
          <a:p>
            <a:pPr indent="0" lvl="0" marL="0" rtl="0" algn="l">
              <a:spcBef>
                <a:spcPts val="800"/>
              </a:spcBef>
              <a:spcAft>
                <a:spcPts val="0"/>
              </a:spcAft>
              <a:buNone/>
            </a:pPr>
            <a:r>
              <a:t/>
            </a:r>
            <a:endParaRPr/>
          </a:p>
        </p:txBody>
      </p:sp>
      <p:sp>
        <p:nvSpPr>
          <p:cNvPr id="475" name="Google Shape;475;p7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1"/>
          <p:cNvSpPr txBox="1"/>
          <p:nvPr/>
        </p:nvSpPr>
        <p:spPr>
          <a:xfrm>
            <a:off x="110000" y="3730900"/>
            <a:ext cx="6921600" cy="13383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a:solidFill>
                  <a:srgbClr val="0D453A"/>
                </a:solidFill>
                <a:latin typeface="Libre Baskerville"/>
                <a:ea typeface="Libre Baskerville"/>
                <a:cs typeface="Libre Baskerville"/>
                <a:sym typeface="Libre Baskerville"/>
              </a:rPr>
              <a:t>Avertissement</a:t>
            </a:r>
            <a:endParaRPr b="1">
              <a:solidFill>
                <a:srgbClr val="0D453A"/>
              </a:solidFill>
              <a:latin typeface="Libre Baskerville"/>
              <a:ea typeface="Libre Baskerville"/>
              <a:cs typeface="Libre Baskerville"/>
              <a:sym typeface="Libre Baskerville"/>
            </a:endParaRPr>
          </a:p>
          <a:p>
            <a:pPr indent="0" lvl="0" marL="0" rtl="0" algn="just">
              <a:lnSpc>
                <a:spcPct val="107916"/>
              </a:lnSpc>
              <a:spcBef>
                <a:spcPts val="800"/>
              </a:spcBef>
              <a:spcAft>
                <a:spcPts val="800"/>
              </a:spcAft>
              <a:buClr>
                <a:schemeClr val="dk1"/>
              </a:buClr>
              <a:buSzPts val="1100"/>
              <a:buFont typeface="Arial"/>
              <a:buNone/>
            </a:pPr>
            <a:r>
              <a:rPr lang="en-GB" sz="1000">
                <a:solidFill>
                  <a:schemeClr val="dk1"/>
                </a:solidFill>
                <a:latin typeface="Libre Baskerville"/>
                <a:ea typeface="Libre Baskerville"/>
                <a:cs typeface="Libre Baskerville"/>
                <a:sym typeface="Libre Baskerville"/>
              </a:rPr>
              <a:t>Les informations et opinions présentées dans cette publication sont celles de l’auteur(s) et ne reflètent pas nécessairement l’opinion officielle de la Commission européenne. La Commission ne garantit pas l’exactitude des données incluses dans cette étude. Ni la Commission ni toute personne agissant en son nom ne peuvent être tenues responsables de l’utilisation qui pourrait être faite des informations contenues dans ce document.</a:t>
            </a:r>
            <a:endParaRPr sz="1800">
              <a:solidFill>
                <a:srgbClr val="595959"/>
              </a:solidFill>
              <a:latin typeface="Libre Baskerville"/>
              <a:ea typeface="Libre Baskerville"/>
              <a:cs typeface="Libre Baskerville"/>
              <a:sym typeface="Libre Baskerville"/>
            </a:endParaRPr>
          </a:p>
        </p:txBody>
      </p:sp>
      <p:pic>
        <p:nvPicPr>
          <p:cNvPr id="481" name="Google Shape;481;p71"/>
          <p:cNvPicPr preferRelativeResize="0"/>
          <p:nvPr/>
        </p:nvPicPr>
        <p:blipFill rotWithShape="1">
          <a:blip r:embed="rId3">
            <a:alphaModFix/>
          </a:blip>
          <a:srcRect b="0" l="0" r="0" t="0"/>
          <a:stretch/>
        </p:blipFill>
        <p:spPr>
          <a:xfrm>
            <a:off x="486578" y="422933"/>
            <a:ext cx="3611004" cy="2850285"/>
          </a:xfrm>
          <a:prstGeom prst="rect">
            <a:avLst/>
          </a:prstGeom>
          <a:noFill/>
          <a:ln>
            <a:noFill/>
          </a:ln>
        </p:spPr>
      </p:pic>
      <p:pic>
        <p:nvPicPr>
          <p:cNvPr id="482" name="Google Shape;482;p71"/>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628650" y="1802103"/>
            <a:ext cx="7886700" cy="15393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Quels sont les concepts clés à conna</a:t>
            </a:r>
            <a:r>
              <a:rPr lang="en-GB" sz="3600">
                <a:latin typeface="Libre Baskerville"/>
                <a:ea typeface="Libre Baskerville"/>
                <a:cs typeface="Libre Baskerville"/>
                <a:sym typeface="Libre Baskerville"/>
              </a:rPr>
              <a:t>ître sur le mentorat ? </a:t>
            </a:r>
            <a:endParaRPr>
              <a:latin typeface="Libre Baskerville"/>
              <a:ea typeface="Libre Baskerville"/>
              <a:cs typeface="Libre Baskerville"/>
              <a:sym typeface="Libre Baskerville"/>
            </a:endParaRPr>
          </a:p>
        </p:txBody>
      </p:sp>
      <p:sp>
        <p:nvSpPr>
          <p:cNvPr id="180" name="Google Shape;180;p30"/>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1</a:t>
            </a:r>
            <a:endParaRPr b="1" sz="8800">
              <a:solidFill>
                <a:schemeClr val="dk2"/>
              </a:solidFill>
            </a:endParaRPr>
          </a:p>
        </p:txBody>
      </p:sp>
      <p:sp>
        <p:nvSpPr>
          <p:cNvPr id="181" name="Google Shape;181;p3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idx="1" type="body"/>
          </p:nvPr>
        </p:nvSpPr>
        <p:spPr>
          <a:xfrm>
            <a:off x="311700" y="2312700"/>
            <a:ext cx="8520600" cy="14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208">
                <a:solidFill>
                  <a:schemeClr val="dk1"/>
                </a:solidFill>
                <a:latin typeface="Libre Baskerville"/>
                <a:ea typeface="Libre Baskerville"/>
                <a:cs typeface="Libre Baskerville"/>
                <a:sym typeface="Libre Baskerville"/>
              </a:rPr>
              <a:t>“</a:t>
            </a:r>
            <a:r>
              <a:rPr b="1" lang="en-GB" sz="2208">
                <a:solidFill>
                  <a:schemeClr val="dk1"/>
                </a:solidFill>
                <a:latin typeface="Libre Baskerville"/>
                <a:ea typeface="Libre Baskerville"/>
                <a:cs typeface="Libre Baskerville"/>
                <a:sym typeface="Libre Baskerville"/>
              </a:rPr>
              <a:t>Avoir un bon mentor au début de sa carrière peut faire la différence entre le succès et l’échec, quel que soit le domaine.”</a:t>
            </a:r>
            <a:endParaRPr b="1" sz="2208">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Clr>
                <a:schemeClr val="dk1"/>
              </a:buClr>
              <a:buSzPts val="1100"/>
              <a:buFont typeface="Arial"/>
              <a:buNone/>
            </a:pPr>
            <a:r>
              <a:rPr b="1" lang="en-GB" sz="1600">
                <a:solidFill>
                  <a:schemeClr val="dk1"/>
                </a:solidFill>
                <a:latin typeface="Libre Baskerville"/>
                <a:ea typeface="Libre Baskerville"/>
                <a:cs typeface="Libre Baskerville"/>
                <a:sym typeface="Libre Baskerville"/>
              </a:rPr>
              <a:t>Nature 447, 791-797 (14 juin 2007) | doi:10.1038/447791a</a:t>
            </a:r>
            <a:endParaRPr b="1" sz="2208">
              <a:solidFill>
                <a:schemeClr val="dk1"/>
              </a:solidFill>
              <a:latin typeface="Libre Baskerville"/>
              <a:ea typeface="Libre Baskerville"/>
              <a:cs typeface="Libre Baskerville"/>
              <a:sym typeface="Libre Baskerville"/>
            </a:endParaRPr>
          </a:p>
        </p:txBody>
      </p:sp>
      <p:sp>
        <p:nvSpPr>
          <p:cNvPr id="187" name="Google Shape;187;p31"/>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89" name="Google Shape;189;p31"/>
          <p:cNvSpPr txBox="1"/>
          <p:nvPr>
            <p:ph type="title"/>
          </p:nvPr>
        </p:nvSpPr>
        <p:spPr>
          <a:xfrm>
            <a:off x="0" y="679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À noter </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32"/>
          <p:cNvSpPr txBox="1"/>
          <p:nvPr>
            <p:ph type="title"/>
          </p:nvPr>
        </p:nvSpPr>
        <p:spPr>
          <a:xfrm>
            <a:off x="2314800" y="599100"/>
            <a:ext cx="45144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C’est quoi, le mentorat ?</a:t>
            </a:r>
            <a:endParaRPr b="1">
              <a:latin typeface="Libre Baskerville"/>
              <a:ea typeface="Libre Baskerville"/>
              <a:cs typeface="Libre Baskerville"/>
              <a:sym typeface="Libre Baskerville"/>
            </a:endParaRPr>
          </a:p>
        </p:txBody>
      </p:sp>
      <p:sp>
        <p:nvSpPr>
          <p:cNvPr id="196" name="Google Shape;196;p32"/>
          <p:cNvSpPr txBox="1"/>
          <p:nvPr>
            <p:ph idx="1" type="body"/>
          </p:nvPr>
        </p:nvSpPr>
        <p:spPr>
          <a:xfrm>
            <a:off x="858600" y="1171800"/>
            <a:ext cx="7426800" cy="3909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Plusieurs définitions existent. Par exemple, le mentorat est généralement conçu comme le “lien entre un </a:t>
            </a:r>
            <a:r>
              <a:rPr b="1" lang="en-GB" sz="1400">
                <a:solidFill>
                  <a:schemeClr val="dk1"/>
                </a:solidFill>
                <a:latin typeface="Libre Baskerville"/>
                <a:ea typeface="Libre Baskerville"/>
                <a:cs typeface="Libre Baskerville"/>
                <a:sym typeface="Libre Baskerville"/>
              </a:rPr>
              <a:t>mentor plus expérimenté</a:t>
            </a:r>
            <a:r>
              <a:rPr lang="en-GB" sz="1400">
                <a:solidFill>
                  <a:schemeClr val="dk1"/>
                </a:solidFill>
                <a:latin typeface="Libre Baskerville"/>
                <a:ea typeface="Libre Baskerville"/>
                <a:cs typeface="Libre Baskerville"/>
                <a:sym typeface="Libre Baskerville"/>
              </a:rPr>
              <a:t> et un </a:t>
            </a:r>
            <a:r>
              <a:rPr b="1" lang="en-GB" sz="1400">
                <a:solidFill>
                  <a:schemeClr val="dk1"/>
                </a:solidFill>
                <a:latin typeface="Libre Baskerville"/>
                <a:ea typeface="Libre Baskerville"/>
                <a:cs typeface="Libre Baskerville"/>
                <a:sym typeface="Libre Baskerville"/>
              </a:rPr>
              <a:t>protégé plus jeune et moins expérimenté, </a:t>
            </a:r>
            <a:r>
              <a:rPr lang="en-GB" sz="1400">
                <a:solidFill>
                  <a:schemeClr val="dk1"/>
                </a:solidFill>
                <a:latin typeface="Libre Baskerville"/>
                <a:ea typeface="Libre Baskerville"/>
                <a:cs typeface="Libre Baskerville"/>
                <a:sym typeface="Libre Baskerville"/>
              </a:rPr>
              <a:t>dans le but d’</a:t>
            </a:r>
            <a:r>
              <a:rPr b="1" lang="en-GB" sz="1400">
                <a:solidFill>
                  <a:schemeClr val="dk1"/>
                </a:solidFill>
                <a:latin typeface="Libre Baskerville"/>
                <a:ea typeface="Libre Baskerville"/>
                <a:cs typeface="Libre Baskerville"/>
                <a:sym typeface="Libre Baskerville"/>
              </a:rPr>
              <a:t>aider ce protégé à développer sa carrière”. </a:t>
            </a:r>
            <a:r>
              <a:rPr lang="en-GB" sz="1400">
                <a:solidFill>
                  <a:schemeClr val="dk1"/>
                </a:solidFill>
                <a:latin typeface="Libre Baskerville"/>
                <a:ea typeface="Libre Baskerville"/>
                <a:cs typeface="Libre Baskerville"/>
                <a:sym typeface="Libre Baskerville"/>
              </a:rPr>
              <a:t>Pour le protégé, le terme </a:t>
            </a:r>
            <a:r>
              <a:rPr b="1" lang="en-GB" sz="1400">
                <a:solidFill>
                  <a:schemeClr val="dk1"/>
                </a:solidFill>
                <a:latin typeface="Libre Baskerville"/>
                <a:ea typeface="Libre Baskerville"/>
                <a:cs typeface="Libre Baskerville"/>
                <a:sym typeface="Libre Baskerville"/>
              </a:rPr>
              <a:t>mentoré.e</a:t>
            </a:r>
            <a:r>
              <a:rPr lang="en-GB" sz="1400">
                <a:solidFill>
                  <a:schemeClr val="dk1"/>
                </a:solidFill>
                <a:latin typeface="Libre Baskerville"/>
                <a:ea typeface="Libre Baskerville"/>
                <a:cs typeface="Libre Baskerville"/>
                <a:sym typeface="Libre Baskerville"/>
              </a:rPr>
              <a:t> est souvent utilisé.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Clr>
                <a:schemeClr val="dk1"/>
              </a:buClr>
              <a:buSzPts val="1100"/>
              <a:buFont typeface="Arial"/>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Mais le mentorat peut aussi être conçu de manière plus large : il a été prouvé que le </a:t>
            </a:r>
            <a:r>
              <a:rPr b="1" lang="en-GB" sz="1400">
                <a:solidFill>
                  <a:schemeClr val="dk1"/>
                </a:solidFill>
                <a:latin typeface="Libre Baskerville"/>
                <a:ea typeface="Libre Baskerville"/>
                <a:cs typeface="Libre Baskerville"/>
                <a:sym typeface="Libre Baskerville"/>
              </a:rPr>
              <a:t>mentorat entre collègues </a:t>
            </a:r>
            <a:r>
              <a:rPr lang="en-GB" sz="1400">
                <a:solidFill>
                  <a:schemeClr val="dk1"/>
                </a:solidFill>
                <a:latin typeface="Libre Baskerville"/>
                <a:ea typeface="Libre Baskerville"/>
                <a:cs typeface="Libre Baskerville"/>
                <a:sym typeface="Libre Baskerville"/>
              </a:rPr>
              <a:t>fonctionnait bien, car le mentor peut être perçu de manière plus fiable en raison d’un écart d’âge moins important. Ceci peut avoir une influence positive pour le lien mentor-mentoré.e.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Clr>
                <a:schemeClr val="dk1"/>
              </a:buClr>
              <a:buSzPts val="1100"/>
              <a:buFont typeface="Arial"/>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L’essence-même du mentorat est d’</a:t>
            </a:r>
            <a:r>
              <a:rPr b="1" lang="en-GB" sz="1400">
                <a:solidFill>
                  <a:schemeClr val="dk1"/>
                </a:solidFill>
                <a:latin typeface="Libre Baskerville"/>
                <a:ea typeface="Libre Baskerville"/>
                <a:cs typeface="Libre Baskerville"/>
                <a:sym typeface="Libre Baskerville"/>
              </a:rPr>
              <a:t>offrir du soutien</a:t>
            </a:r>
            <a:r>
              <a:rPr lang="en-GB" sz="1400">
                <a:solidFill>
                  <a:schemeClr val="dk1"/>
                </a:solidFill>
                <a:latin typeface="Libre Baskerville"/>
                <a:ea typeface="Libre Baskerville"/>
                <a:cs typeface="Libre Baskerville"/>
                <a:sym typeface="Libre Baskerville"/>
              </a:rPr>
              <a:t> au mentoré pour son </a:t>
            </a:r>
            <a:r>
              <a:rPr b="1" lang="en-GB" sz="1400">
                <a:solidFill>
                  <a:schemeClr val="dk1"/>
                </a:solidFill>
                <a:latin typeface="Libre Baskerville"/>
                <a:ea typeface="Libre Baskerville"/>
                <a:cs typeface="Libre Baskerville"/>
                <a:sym typeface="Libre Baskerville"/>
              </a:rPr>
              <a:t>développement personnel et professionnel. </a:t>
            </a:r>
            <a:r>
              <a:rPr lang="en-GB" sz="1400">
                <a:solidFill>
                  <a:schemeClr val="dk1"/>
                </a:solidFill>
                <a:latin typeface="Libre Baskerville"/>
                <a:ea typeface="Libre Baskerville"/>
                <a:cs typeface="Libre Baskerville"/>
                <a:sym typeface="Libre Baskerville"/>
              </a:rPr>
              <a:t>Le plus souvent, il s’agit d’une série d’échanges guidés. </a:t>
            </a:r>
            <a:endParaRPr sz="1400">
              <a:solidFill>
                <a:schemeClr val="dk1"/>
              </a:solidFill>
              <a:latin typeface="Libre Baskerville"/>
              <a:ea typeface="Libre Baskerville"/>
              <a:cs typeface="Libre Baskerville"/>
              <a:sym typeface="Libre Baskerville"/>
            </a:endParaRPr>
          </a:p>
        </p:txBody>
      </p:sp>
      <p:sp>
        <p:nvSpPr>
          <p:cNvPr id="197" name="Google Shape;19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33"/>
          <p:cNvSpPr txBox="1"/>
          <p:nvPr>
            <p:ph type="title"/>
          </p:nvPr>
        </p:nvSpPr>
        <p:spPr>
          <a:xfrm>
            <a:off x="1003025" y="633600"/>
            <a:ext cx="69021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Qui sont les mentors et les mentoré.e.s ?</a:t>
            </a:r>
            <a:endParaRPr b="1">
              <a:latin typeface="Libre Baskerville"/>
              <a:ea typeface="Libre Baskerville"/>
              <a:cs typeface="Libre Baskerville"/>
              <a:sym typeface="Libre Baskerville"/>
            </a:endParaRPr>
          </a:p>
        </p:txBody>
      </p:sp>
      <p:sp>
        <p:nvSpPr>
          <p:cNvPr id="204" name="Google Shape;204;p33"/>
          <p:cNvSpPr txBox="1"/>
          <p:nvPr>
            <p:ph idx="1" type="body"/>
          </p:nvPr>
        </p:nvSpPr>
        <p:spPr>
          <a:xfrm>
            <a:off x="661200" y="1248000"/>
            <a:ext cx="3999900" cy="3416400"/>
          </a:xfrm>
          <a:prstGeom prst="rect">
            <a:avLst/>
          </a:prstGeom>
        </p:spPr>
        <p:txBody>
          <a:bodyPr anchorCtr="0" anchor="t" bIns="91425" lIns="91425" spcFirstLastPara="1" rIns="91425" wrap="square" tIns="91425">
            <a:normAutofit lnSpcReduction="10000"/>
          </a:bodyPr>
          <a:lstStyle/>
          <a:p>
            <a:pPr indent="0" lvl="0" marL="0" rtl="0" algn="just">
              <a:lnSpc>
                <a:spcPct val="110000"/>
              </a:lnSpc>
              <a:spcBef>
                <a:spcPts val="0"/>
              </a:spcBef>
              <a:spcAft>
                <a:spcPts val="0"/>
              </a:spcAft>
              <a:buClr>
                <a:schemeClr val="dk1"/>
              </a:buClr>
              <a:buSzPts val="1100"/>
              <a:buFont typeface="Arial"/>
              <a:buNone/>
            </a:pPr>
            <a:r>
              <a:rPr b="1" lang="en-GB">
                <a:solidFill>
                  <a:schemeClr val="dk1"/>
                </a:solidFill>
                <a:latin typeface="Libre Baskerville"/>
                <a:ea typeface="Libre Baskerville"/>
                <a:cs typeface="Libre Baskerville"/>
                <a:sym typeface="Libre Baskerville"/>
              </a:rPr>
              <a:t>Les mentors peuvent être :</a:t>
            </a:r>
            <a:endParaRPr b="1">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Professeurs</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Expert.e.s dans le domaine</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Personnes de l’industrie à des postes supérieurs</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Étudiant.e.s de premier cycle</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Doctorant.e.s</a:t>
            </a:r>
            <a:endParaRPr>
              <a:solidFill>
                <a:schemeClr val="dk1"/>
              </a:solidFill>
              <a:latin typeface="Libre Baskerville"/>
              <a:ea typeface="Libre Baskerville"/>
              <a:cs typeface="Libre Baskerville"/>
              <a:sym typeface="Libre Baskerville"/>
            </a:endParaRPr>
          </a:p>
          <a:p>
            <a:pPr indent="-317500" lvl="0" marL="457200" rtl="0" algn="just">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Pairs/collègues</a:t>
            </a:r>
            <a:endParaRPr>
              <a:solidFill>
                <a:schemeClr val="dk1"/>
              </a:solidFill>
              <a:latin typeface="Libre Baskerville"/>
              <a:ea typeface="Libre Baskerville"/>
              <a:cs typeface="Libre Baskerville"/>
              <a:sym typeface="Libre Baskerville"/>
            </a:endParaRPr>
          </a:p>
          <a:p>
            <a:pPr indent="0" lvl="0" marL="0" rtl="0" algn="just">
              <a:lnSpc>
                <a:spcPct val="110000"/>
              </a:lnSpc>
              <a:spcBef>
                <a:spcPts val="1200"/>
              </a:spcBef>
              <a:spcAft>
                <a:spcPts val="1200"/>
              </a:spcAft>
              <a:buClr>
                <a:schemeClr val="dk1"/>
              </a:buClr>
              <a:buSzPts val="1100"/>
              <a:buFont typeface="Arial"/>
              <a:buNone/>
            </a:pPr>
            <a:r>
              <a:rPr lang="en-GB">
                <a:solidFill>
                  <a:schemeClr val="dk1"/>
                </a:solidFill>
                <a:latin typeface="Libre Baskerville"/>
                <a:ea typeface="Libre Baskerville"/>
                <a:cs typeface="Libre Baskerville"/>
                <a:sym typeface="Libre Baskerville"/>
              </a:rPr>
              <a:t>Un mentor n’a pas besoin d’avoir la même expérience que le/la mentoré.e. Leur rôle est de faciliter les choses pour le/la mentoré.e, que ce soit sur le plan professionnel et/ou personnel. </a:t>
            </a:r>
            <a:endParaRPr b="1">
              <a:solidFill>
                <a:schemeClr val="dk1"/>
              </a:solidFill>
              <a:latin typeface="Libre Baskerville"/>
              <a:ea typeface="Libre Baskerville"/>
              <a:cs typeface="Libre Baskerville"/>
              <a:sym typeface="Libre Baskerville"/>
            </a:endParaRPr>
          </a:p>
        </p:txBody>
      </p:sp>
      <p:sp>
        <p:nvSpPr>
          <p:cNvPr id="205" name="Google Shape;205;p33"/>
          <p:cNvSpPr txBox="1"/>
          <p:nvPr>
            <p:ph idx="2" type="body"/>
          </p:nvPr>
        </p:nvSpPr>
        <p:spPr>
          <a:xfrm>
            <a:off x="4824800" y="1248000"/>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just">
              <a:lnSpc>
                <a:spcPct val="110000"/>
              </a:lnSpc>
              <a:spcBef>
                <a:spcPts val="0"/>
              </a:spcBef>
              <a:spcAft>
                <a:spcPts val="0"/>
              </a:spcAft>
              <a:buClr>
                <a:schemeClr val="dk1"/>
              </a:buClr>
              <a:buSzPct val="78571"/>
              <a:buFont typeface="Arial"/>
              <a:buNone/>
            </a:pPr>
            <a:r>
              <a:rPr b="1" lang="en-GB">
                <a:solidFill>
                  <a:schemeClr val="dk1"/>
                </a:solidFill>
                <a:latin typeface="Libre Baskerville"/>
                <a:ea typeface="Libre Baskerville"/>
                <a:cs typeface="Libre Baskerville"/>
                <a:sym typeface="Libre Baskerville"/>
              </a:rPr>
              <a:t>Les mentoré.e.s peuvent être…</a:t>
            </a:r>
            <a:r>
              <a:rPr lang="en-GB">
                <a:solidFill>
                  <a:schemeClr val="dk1"/>
                </a:solidFill>
                <a:latin typeface="Libre Baskerville"/>
                <a:ea typeface="Libre Baskerville"/>
                <a:cs typeface="Libre Baskerville"/>
                <a:sym typeface="Libre Baskerville"/>
              </a:rPr>
              <a:t> n’importe qui ! Mais ce sont souvent des personnes qui commencent leur carrière ou qui changent de voie :</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120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Étudiant.e.s de premier cycle</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Étudiant.e.s diplômé.e.s</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Doctorant.e.s</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Personnes en reconversion professionnelle</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Personnes qui font partie de l’industrie</a:t>
            </a:r>
            <a:endParaRPr>
              <a:solidFill>
                <a:schemeClr val="dk1"/>
              </a:solidFill>
              <a:latin typeface="Libre Baskerville"/>
              <a:ea typeface="Libre Baskerville"/>
              <a:cs typeface="Libre Baskerville"/>
              <a:sym typeface="Libre Baskerville"/>
            </a:endParaRPr>
          </a:p>
          <a:p>
            <a:pPr indent="-310832" lvl="0" marL="457200" rtl="0" algn="just">
              <a:lnSpc>
                <a:spcPct val="110000"/>
              </a:lnSpc>
              <a:spcBef>
                <a:spcPts val="0"/>
              </a:spcBef>
              <a:spcAft>
                <a:spcPts val="0"/>
              </a:spcAft>
              <a:buClr>
                <a:schemeClr val="dk1"/>
              </a:buClr>
              <a:buSzPct val="100000"/>
              <a:buFont typeface="Libre Baskerville"/>
              <a:buChar char="-"/>
            </a:pPr>
            <a:r>
              <a:rPr lang="en-GB">
                <a:solidFill>
                  <a:schemeClr val="dk1"/>
                </a:solidFill>
                <a:latin typeface="Libre Baskerville"/>
                <a:ea typeface="Libre Baskerville"/>
                <a:cs typeface="Libre Baskerville"/>
                <a:sym typeface="Libre Baskerville"/>
              </a:rPr>
              <a:t>Personnes en quête d’une promotion</a:t>
            </a:r>
            <a:endParaRPr>
              <a:solidFill>
                <a:schemeClr val="dk1"/>
              </a:solidFill>
              <a:latin typeface="Libre Baskerville"/>
              <a:ea typeface="Libre Baskerville"/>
              <a:cs typeface="Libre Baskerville"/>
              <a:sym typeface="Libre Baskerville"/>
            </a:endParaRPr>
          </a:p>
          <a:p>
            <a:pPr indent="0" lvl="0" marL="0" rtl="0" algn="just">
              <a:lnSpc>
                <a:spcPct val="110000"/>
              </a:lnSpc>
              <a:spcBef>
                <a:spcPts val="1200"/>
              </a:spcBef>
              <a:spcAft>
                <a:spcPts val="1200"/>
              </a:spcAft>
              <a:buClr>
                <a:schemeClr val="dk1"/>
              </a:buClr>
              <a:buSzPct val="78571"/>
              <a:buFont typeface="Arial"/>
              <a:buNone/>
            </a:pPr>
            <a:r>
              <a:rPr lang="en-GB">
                <a:solidFill>
                  <a:schemeClr val="dk1"/>
                </a:solidFill>
                <a:latin typeface="Libre Baskerville"/>
                <a:ea typeface="Libre Baskerville"/>
                <a:cs typeface="Libre Baskerville"/>
                <a:sym typeface="Libre Baskerville"/>
              </a:rPr>
              <a:t>Tout le monde peut bénéficier de l’aide apportée par un mentor. Il est précieux de recevoir des conseils et des retours de la part de quelqu’un d’autre. </a:t>
            </a:r>
            <a:endParaRPr b="1">
              <a:solidFill>
                <a:schemeClr val="dk1"/>
              </a:solidFill>
              <a:latin typeface="Libre Baskerville"/>
              <a:ea typeface="Libre Baskerville"/>
              <a:cs typeface="Libre Baskerville"/>
              <a:sym typeface="Libre Baskerville"/>
            </a:endParaRPr>
          </a:p>
        </p:txBody>
      </p:sp>
      <p:sp>
        <p:nvSpPr>
          <p:cNvPr id="206" name="Google Shape;20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p:nvPr/>
        </p:nvSpPr>
        <p:spPr>
          <a:xfrm>
            <a:off x="127800" y="176625"/>
            <a:ext cx="8704500" cy="47037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4"/>
          <p:cNvSpPr txBox="1"/>
          <p:nvPr>
            <p:ph type="title"/>
          </p:nvPr>
        </p:nvSpPr>
        <p:spPr>
          <a:xfrm>
            <a:off x="743100" y="643875"/>
            <a:ext cx="74739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Les pairs en tant que mentors et modèles</a:t>
            </a:r>
            <a:endParaRPr b="1">
              <a:latin typeface="Libre Baskerville"/>
              <a:ea typeface="Libre Baskerville"/>
              <a:cs typeface="Libre Baskerville"/>
              <a:sym typeface="Libre Baskerville"/>
            </a:endParaRPr>
          </a:p>
        </p:txBody>
      </p:sp>
      <p:pic>
        <p:nvPicPr>
          <p:cNvPr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id="213" name="Google Shape;213;p34" title="Who Can Be a Role Model?">
            <a:hlinkClick r:id="rId3"/>
          </p:cNvPr>
          <p:cNvPicPr preferRelativeResize="0"/>
          <p:nvPr/>
        </p:nvPicPr>
        <p:blipFill>
          <a:blip r:embed="rId4">
            <a:alphaModFix/>
          </a:blip>
          <a:stretch>
            <a:fillRect/>
          </a:stretch>
        </p:blipFill>
        <p:spPr>
          <a:xfrm>
            <a:off x="4143575" y="1603450"/>
            <a:ext cx="4460701" cy="2509150"/>
          </a:xfrm>
          <a:prstGeom prst="rect">
            <a:avLst/>
          </a:prstGeom>
          <a:noFill/>
          <a:ln>
            <a:noFill/>
          </a:ln>
        </p:spPr>
      </p:pic>
      <p:sp>
        <p:nvSpPr>
          <p:cNvPr id="214" name="Google Shape;214;p34"/>
          <p:cNvSpPr txBox="1"/>
          <p:nvPr>
            <p:ph idx="1" type="body"/>
          </p:nvPr>
        </p:nvSpPr>
        <p:spPr>
          <a:xfrm>
            <a:off x="296525" y="1848800"/>
            <a:ext cx="3735600" cy="2124600"/>
          </a:xfrm>
          <a:prstGeom prst="rect">
            <a:avLst/>
          </a:prstGeom>
        </p:spPr>
        <p:txBody>
          <a:bodyPr anchorCtr="0" anchor="t" bIns="91425" lIns="91425" spcFirstLastPara="1" rIns="91425" wrap="square" tIns="91425">
            <a:normAutofit fontScale="77500" lnSpcReduction="20000"/>
          </a:bodyPr>
          <a:lstStyle/>
          <a:p>
            <a:pPr indent="0" lvl="0" marL="0" rtl="0" algn="just">
              <a:spcBef>
                <a:spcPts val="0"/>
              </a:spcBef>
              <a:spcAft>
                <a:spcPts val="0"/>
              </a:spcAft>
              <a:buNone/>
            </a:pPr>
            <a:r>
              <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a:solidFill>
                  <a:schemeClr val="dk1"/>
                </a:solidFill>
                <a:latin typeface="Libre Baskerville"/>
                <a:ea typeface="Libre Baskerville"/>
                <a:cs typeface="Libre Baskerville"/>
                <a:sym typeface="Libre Baskerville"/>
              </a:rPr>
              <a:t>Vous pouvez être un </a:t>
            </a:r>
            <a:r>
              <a:rPr b="1" lang="en-GB">
                <a:solidFill>
                  <a:schemeClr val="dk1"/>
                </a:solidFill>
                <a:latin typeface="Libre Baskerville"/>
                <a:ea typeface="Libre Baskerville"/>
                <a:cs typeface="Libre Baskerville"/>
                <a:sym typeface="Libre Baskerville"/>
              </a:rPr>
              <a:t>mentor</a:t>
            </a:r>
            <a:r>
              <a:rPr lang="en-GB">
                <a:solidFill>
                  <a:schemeClr val="dk1"/>
                </a:solidFill>
                <a:latin typeface="Libre Baskerville"/>
                <a:ea typeface="Libre Baskerville"/>
                <a:cs typeface="Libre Baskerville"/>
                <a:sym typeface="Libre Baskerville"/>
              </a:rPr>
              <a:t> et un </a:t>
            </a:r>
            <a:r>
              <a:rPr b="1" lang="en-GB">
                <a:solidFill>
                  <a:schemeClr val="dk1"/>
                </a:solidFill>
                <a:latin typeface="Libre Baskerville"/>
                <a:ea typeface="Libre Baskerville"/>
                <a:cs typeface="Libre Baskerville"/>
                <a:sym typeface="Libre Baskerville"/>
              </a:rPr>
              <a:t>modèle</a:t>
            </a:r>
            <a:r>
              <a:rPr lang="en-GB">
                <a:solidFill>
                  <a:schemeClr val="dk1"/>
                </a:solidFill>
                <a:latin typeface="Libre Baskerville"/>
                <a:ea typeface="Libre Baskerville"/>
                <a:cs typeface="Libre Baskerville"/>
                <a:sym typeface="Libre Baskerville"/>
              </a:rPr>
              <a:t>, même si vous êtes un </a:t>
            </a:r>
            <a:r>
              <a:rPr b="1" lang="en-GB">
                <a:solidFill>
                  <a:schemeClr val="dk1"/>
                </a:solidFill>
                <a:latin typeface="Libre Baskerville"/>
                <a:ea typeface="Libre Baskerville"/>
                <a:cs typeface="Libre Baskerville"/>
                <a:sym typeface="Libre Baskerville"/>
              </a:rPr>
              <a:t>pair</a:t>
            </a:r>
            <a:r>
              <a:rPr lang="en-GB">
                <a:solidFill>
                  <a:schemeClr val="dk1"/>
                </a:solidFill>
                <a:latin typeface="Libre Baskerville"/>
                <a:ea typeface="Libre Baskerville"/>
                <a:cs typeface="Libre Baskerville"/>
                <a:sym typeface="Libre Baskerville"/>
              </a:rPr>
              <a:t>. Il n'est pas nécessaire d'avoir beaucoup plus d'expérience ou d'être beaucoup plus âgé que votre mentoré.</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Clr>
                <a:schemeClr val="dk1"/>
              </a:buClr>
              <a:buSzPct val="78571"/>
              <a:buFont typeface="Arial"/>
              <a:buNone/>
            </a:pPr>
            <a:r>
              <a:rPr lang="en-GB">
                <a:solidFill>
                  <a:schemeClr val="dk1"/>
                </a:solidFill>
                <a:latin typeface="Libre Baskerville"/>
                <a:ea typeface="Libre Baskerville"/>
                <a:cs typeface="Libre Baskerville"/>
                <a:sym typeface="Libre Baskerville"/>
              </a:rPr>
              <a:t>Plus vous êtes proche en âge, plus vous êtes souvent </a:t>
            </a:r>
            <a:r>
              <a:rPr b="1" lang="en-GB">
                <a:solidFill>
                  <a:schemeClr val="dk1"/>
                </a:solidFill>
                <a:latin typeface="Libre Baskerville"/>
                <a:ea typeface="Libre Baskerville"/>
                <a:cs typeface="Libre Baskerville"/>
                <a:sym typeface="Libre Baskerville"/>
              </a:rPr>
              <a:t>perçu comme accessible</a:t>
            </a:r>
            <a:r>
              <a:rPr lang="en-GB">
                <a:solidFill>
                  <a:schemeClr val="dk1"/>
                </a:solidFill>
                <a:latin typeface="Libre Baskerville"/>
                <a:ea typeface="Libre Baskerville"/>
                <a:cs typeface="Libre Baskerville"/>
                <a:sym typeface="Libre Baskerville"/>
              </a:rPr>
              <a:t> par votre mentoré, ce qui peut renforcer la connexion.</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t/>
            </a:r>
            <a:endParaRPr>
              <a:solidFill>
                <a:schemeClr val="dk1"/>
              </a:solidFill>
              <a:latin typeface="Libre Baskerville"/>
              <a:ea typeface="Libre Baskerville"/>
              <a:cs typeface="Libre Baskerville"/>
              <a:sym typeface="Libre Baskerville"/>
            </a:endParaRPr>
          </a:p>
        </p:txBody>
      </p:sp>
      <p:sp>
        <p:nvSpPr>
          <p:cNvPr id="215" name="Google Shape;21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