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1" r:id="rId1"/>
    <p:sldMasterId id="2147483672" r:id="rId2"/>
  </p:sldMasterIdLst>
  <p:notesMasterIdLst>
    <p:notesMasterId r:id="rId56"/>
  </p:notesMasterIdLst>
  <p:sldIdLst>
    <p:sldId id="256" r:id="rId3"/>
    <p:sldId id="257" r:id="rId4"/>
    <p:sldId id="258" r:id="rId5"/>
    <p:sldId id="259" r:id="rId6"/>
    <p:sldId id="260" r:id="rId7"/>
    <p:sldId id="261" r:id="rId8"/>
    <p:sldId id="262" r:id="rId9"/>
    <p:sldId id="310" r:id="rId10"/>
    <p:sldId id="309"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Lst>
  <p:sldSz cx="9144000" cy="5143500" type="screen16x9"/>
  <p:notesSz cx="6858000" cy="9144000"/>
  <p:embeddedFontLst>
    <p:embeddedFont>
      <p:font typeface="Libre Baskerville" panose="02000000000000000000" pitchFamily="2" charset="0"/>
      <p:regular r:id="rId57"/>
      <p:bold r:id="rId58"/>
      <p:italic r:id="rId59"/>
    </p:embeddedFont>
    <p:embeddedFont>
      <p:font typeface="Montserrat" pitchFamily="2" charset="77"/>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p:scale>
          <a:sx n="141" d="100"/>
          <a:sy n="141" d="100"/>
        </p:scale>
        <p:origin x="144" y="512"/>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7.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2.fntdata"/><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5.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3.fntdata"/><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4.fntdata"/><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8f8a9e8d13_0_25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28f8a9e8d13_0_2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8f8ae5f2a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8f8ae5f2a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fb94ddcbb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fb94ddcbb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8f8a9e8d13_0_45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g28f8a9e8d13_0_4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8f8a9e8d1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8f8a9e8d1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8f8a9e8d13_0_6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8f8a9e8d13_0_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fb94ddcbb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fb94ddcbb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fdd0b02b3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fdd0b02b3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8f8a9e8d13_0_45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g28f8a9e8d13_0_4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8f938d1c4e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28f938d1c4e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8f8a9e8d13_0_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8f8a9e8d13_0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e751caa40a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e751caa40a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fdd0b02b3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fdd0b02b3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8f8a9e8d13_0_46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28f8a9e8d13_0_4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8f938d1c4e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8f938d1c4e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8f8a9e8d13_0_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8f8a9e8d13_0_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8f8a9e8d13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8f8a9e8d13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8f8a9e8d13_0_46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g28f8a9e8d13_0_4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8f938d1c4e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28f938d1c4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8f8a9e8d13_0_6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8f8a9e8d13_0_6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fb94ddcb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fb94ddcb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8f8a9e8d13_0_47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g28f8a9e8d13_0_4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8f8a9e8d13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8f8a9e8d1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8f938d1c4e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28f938d1c4e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8f8a9e8d13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28f8a9e8d13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8f8a9e8d13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28f8a9e8d13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8f8a9e8d13_0_47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g28f8a9e8d13_0_4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8f938d1c4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28f938d1c4e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8f8a9e8d13_0_7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8f8a9e8d13_0_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8f8a9e8d13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28f8a9e8d13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8f8a9e8d13_0_48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g28f8a9e8d13_0_4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28f8a9e8d13_0_7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28f8a9e8d13_0_7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fdd0b02b39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2fdd0b02b39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8f8a9e8d1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8f8a9e8d1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e751caa40a_1_6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g2e751caa40a_1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154a129e83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9" name="Google Shape;449;g2154a129e83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8f938d1c4e_0_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6" name="Google Shape;456;g28f938d1c4e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ec381dbf2f_0_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3" name="Google Shape;463;g2ec381dbf2f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ec381dbf2f_0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0" name="Google Shape;470;g2ec381dbf2f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e767de52ac_0_9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7" name="Google Shape;477;g2e767de52ac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e767de52ac_0_18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4" name="Google Shape;484;g2e767de52ac_0_1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e767de52ac_0_19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1" name="Google Shape;491;g2e767de52ac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e767de52ac_0_17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8" name="Google Shape;498;g2e767de52ac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28f8a9e8d13_0_35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5" name="Google Shape;505;g28f8a9e8d13_0_3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8f8a9e8d13_0_67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28f8a9e8d13_0_6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fb94ddcbbf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2fb94ddcbbf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2fb94ddcbbf_1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2fb94ddcbbf_1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2fb94ddcbbf_1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2fb94ddcbbf_1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28f8a9e8d13_0_57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9" name="Google Shape;529;g28f8a9e8d13_0_5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8f8a9e8d13_0_44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g28f8a9e8d13_0_4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8f8a9e8d13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8f8a9e8d13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e71b42dab7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e71b42dab7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e71706421d_0_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e71706421d_0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5.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56" name="Google Shape;56;p13"/>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57" name="Google Shape;57;p13"/>
          <p:cNvPicPr preferRelativeResize="0"/>
          <p:nvPr/>
        </p:nvPicPr>
        <p:blipFill rotWithShape="1">
          <a:blip r:embed="rId3">
            <a:alphaModFix/>
          </a:blip>
          <a:srcRect/>
          <a:stretch/>
        </p:blipFill>
        <p:spPr>
          <a:xfrm>
            <a:off x="37500" y="4579270"/>
            <a:ext cx="494078" cy="510778"/>
          </a:xfrm>
          <a:prstGeom prst="rect">
            <a:avLst/>
          </a:prstGeom>
          <a:noFill/>
          <a:ln>
            <a:noFill/>
          </a:ln>
        </p:spPr>
      </p:pic>
      <p:sp>
        <p:nvSpPr>
          <p:cNvPr id="58" name="Google Shape;58;p13"/>
          <p:cNvSpPr/>
          <p:nvPr/>
        </p:nvSpPr>
        <p:spPr>
          <a:xfrm>
            <a:off x="7642500" y="4447500"/>
            <a:ext cx="975000" cy="273900"/>
          </a:xfrm>
          <a:prstGeom prst="rect">
            <a:avLst/>
          </a:prstGeom>
          <a:solidFill>
            <a:srgbClr val="F0EAD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9" name="Google Shape;59;p13"/>
          <p:cNvPicPr preferRelativeResize="0"/>
          <p:nvPr/>
        </p:nvPicPr>
        <p:blipFill rotWithShape="1">
          <a:blip r:embed="rId4">
            <a:alphaModFix/>
          </a:blip>
          <a:srcRect/>
          <a:stretch/>
        </p:blipFill>
        <p:spPr>
          <a:xfrm>
            <a:off x="8415000" y="4532576"/>
            <a:ext cx="692800" cy="5574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7"/>
        <p:cNvGrpSpPr/>
        <p:nvPr/>
      </p:nvGrpSpPr>
      <p:grpSpPr>
        <a:xfrm>
          <a:off x="0" y="0"/>
          <a:ext cx="0" cy="0"/>
          <a:chOff x="0" y="0"/>
          <a:chExt cx="0" cy="0"/>
        </a:xfrm>
      </p:grpSpPr>
      <p:sp>
        <p:nvSpPr>
          <p:cNvPr id="68" name="Google Shape;68;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9" name="Google Shape;69;p15"/>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70" name="Google Shape;70;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1" name="Google Shape;71;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2" name="Google Shape;72;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73" name="Google Shape;73;p15"/>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74" name="Google Shape;74;p15"/>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75" name="Google Shape;75;p15"/>
          <p:cNvPicPr preferRelativeResize="0"/>
          <p:nvPr/>
        </p:nvPicPr>
        <p:blipFill rotWithShape="1">
          <a:blip r:embed="rId4">
            <a:alphaModFix/>
          </a:blip>
          <a:srcRect/>
          <a:stretch/>
        </p:blipFill>
        <p:spPr>
          <a:xfrm>
            <a:off x="0" y="4"/>
            <a:ext cx="9144000"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8" name="Google Shape;78;p1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9" name="Google Shape;79;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0" name="Google Shape;80;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1" name="Google Shape;81;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82" name="Google Shape;82;p16"/>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83" name="Google Shape;83;p16"/>
          <p:cNvPicPr preferRelativeResize="0"/>
          <p:nvPr/>
        </p:nvPicPr>
        <p:blipFill rotWithShape="1">
          <a:blip r:embed="rId3">
            <a:alphaModFix/>
          </a:blip>
          <a:srcRect/>
          <a:stretch/>
        </p:blipFill>
        <p:spPr>
          <a:xfrm>
            <a:off x="0" y="4648795"/>
            <a:ext cx="494078" cy="510778"/>
          </a:xfrm>
          <a:prstGeom prst="rect">
            <a:avLst/>
          </a:prstGeom>
          <a:noFill/>
          <a:ln>
            <a:noFill/>
          </a:ln>
        </p:spPr>
      </p:pic>
      <p:pic>
        <p:nvPicPr>
          <p:cNvPr id="84" name="Google Shape;84;p16"/>
          <p:cNvPicPr preferRelativeResize="0"/>
          <p:nvPr/>
        </p:nvPicPr>
        <p:blipFill rotWithShape="1">
          <a:blip r:embed="rId4">
            <a:alphaModFix/>
          </a:blip>
          <a:srcRect/>
          <a:stretch/>
        </p:blipFill>
        <p:spPr>
          <a:xfrm>
            <a:off x="8569652" y="4648795"/>
            <a:ext cx="592448" cy="47672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
        <p:cNvGrpSpPr/>
        <p:nvPr/>
      </p:nvGrpSpPr>
      <p:grpSpPr>
        <a:xfrm>
          <a:off x="0" y="0"/>
          <a:ext cx="0" cy="0"/>
          <a:chOff x="0" y="0"/>
          <a:chExt cx="0" cy="0"/>
        </a:xfrm>
      </p:grpSpPr>
      <p:sp>
        <p:nvSpPr>
          <p:cNvPr id="86" name="Google Shape;86;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7" name="Google Shape;87;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8" name="Google Shape;88;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1" name="Google Shape;91;p18"/>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92" name="Google Shape;92;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4" name="Google Shape;94;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7" name="Google Shape;97;p1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8" name="Google Shape;98;p1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9" name="Google Shape;99;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0" name="Google Shape;100;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1" name="Google Shape;101;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 name="Google Shape;104;p20"/>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5" name="Google Shape;105;p20"/>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6" name="Google Shape;106;p20"/>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7" name="Google Shape;107;p20"/>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8" name="Google Shape;108;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9" name="Google Shape;109;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0" name="Google Shape;110;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3" name="Google Shape;113;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4" name="Google Shape;114;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5" name="Google Shape;115;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8" name="Google Shape;118;p2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19" name="Google Shape;119;p2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20" name="Google Shape;120;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1" name="Google Shape;121;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2" name="Google Shape;122;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5" name="Google Shape;125;p23"/>
          <p:cNvSpPr>
            <a:spLocks noGrp="1"/>
          </p:cNvSpPr>
          <p:nvPr>
            <p:ph type="pic" idx="2"/>
          </p:nvPr>
        </p:nvSpPr>
        <p:spPr>
          <a:xfrm>
            <a:off x="3887391" y="740569"/>
            <a:ext cx="4629300" cy="3655200"/>
          </a:xfrm>
          <a:prstGeom prst="rect">
            <a:avLst/>
          </a:prstGeom>
          <a:noFill/>
          <a:ln>
            <a:noFill/>
          </a:ln>
        </p:spPr>
      </p:sp>
      <p:sp>
        <p:nvSpPr>
          <p:cNvPr id="126" name="Google Shape;126;p2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27" name="Google Shape;127;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8" name="Google Shape;128;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9" name="Google Shape;129;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2" name="Google Shape;132;p2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3" name="Google Shape;133;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4" name="Google Shape;134;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5" name="Google Shape;135;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8" name="Google Shape;138;p2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9" name="Google Shape;139;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0" name="Google Shape;140;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1" name="Google Shape;141;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2" name="Google Shape;62;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3" name="Google Shape;63;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4" name="Google Shape;64;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5" name="Google Shape;65;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66" name="Google Shape;66;p14"/>
          <p:cNvPicPr preferRelativeResize="0"/>
          <p:nvPr/>
        </p:nvPicPr>
        <p:blipFill rotWithShape="1">
          <a:blip r:embed="rId13">
            <a:alphaModFix/>
          </a:blip>
          <a:srcRect/>
          <a:stretch/>
        </p:blipFill>
        <p:spPr>
          <a:xfrm>
            <a:off x="0" y="0"/>
            <a:ext cx="9144000" cy="5143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jmNNef8LVb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YBMGOOuQvq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cu0uDMA8LAI"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UEdO7yQzz3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Afe3bF7LABY"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DY7YnlI1gO0"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_ke6mLCYwtc"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watch?v=AU4uHosgqNs"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ctrTitle"/>
          </p:nvPr>
        </p:nvSpPr>
        <p:spPr>
          <a:xfrm>
            <a:off x="421419" y="1603775"/>
            <a:ext cx="7321581" cy="1790700"/>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Clr>
                <a:schemeClr val="dk1"/>
              </a:buClr>
              <a:buSzPts val="990"/>
              <a:buFont typeface="Arial"/>
              <a:buNone/>
            </a:pPr>
            <a:r>
              <a:rPr lang="el-GR" sz="3600" dirty="0">
                <a:latin typeface="+mn-lt"/>
                <a:ea typeface="Libre Baskerville"/>
                <a:cs typeface="Libre Baskerville"/>
                <a:sym typeface="Libre Baskerville"/>
              </a:rPr>
              <a:t>Οδηγός για τη δημιουργία ενός προγράμματος καθοδήγησης για γυναίκες στο </a:t>
            </a:r>
            <a:r>
              <a:rPr lang="en-GB" sz="3600" dirty="0">
                <a:latin typeface="+mn-lt"/>
                <a:ea typeface="Libre Baskerville"/>
                <a:cs typeface="Libre Baskerville"/>
                <a:sym typeface="Libre Baskerville"/>
              </a:rPr>
              <a:t>STEM</a:t>
            </a:r>
            <a:endParaRPr sz="3600" dirty="0">
              <a:latin typeface="+mn-lt"/>
              <a:ea typeface="Libre Baskerville"/>
              <a:cs typeface="Libre Baskerville"/>
              <a:sym typeface="Libre Baskerville"/>
            </a:endParaRPr>
          </a:p>
        </p:txBody>
      </p:sp>
      <p:pic>
        <p:nvPicPr>
          <p:cNvPr id="147" name="Google Shape;147;p26"/>
          <p:cNvPicPr preferRelativeResize="0"/>
          <p:nvPr/>
        </p:nvPicPr>
        <p:blipFill rotWithShape="1">
          <a:blip r:embed="rId3">
            <a:alphaModFix/>
          </a:blip>
          <a:srcRect/>
          <a:stretch/>
        </p:blipFill>
        <p:spPr>
          <a:xfrm>
            <a:off x="1287309" y="4119476"/>
            <a:ext cx="1694792" cy="609075"/>
          </a:xfrm>
          <a:prstGeom prst="rect">
            <a:avLst/>
          </a:prstGeom>
          <a:noFill/>
          <a:ln>
            <a:noFill/>
          </a:ln>
        </p:spPr>
      </p:pic>
      <p:pic>
        <p:nvPicPr>
          <p:cNvPr id="148" name="Google Shape;148;p26"/>
          <p:cNvPicPr preferRelativeResize="0"/>
          <p:nvPr/>
        </p:nvPicPr>
        <p:blipFill rotWithShape="1">
          <a:blip r:embed="rId4">
            <a:alphaModFix/>
          </a:blip>
          <a:srcRect/>
          <a:stretch/>
        </p:blipFill>
        <p:spPr>
          <a:xfrm>
            <a:off x="3058812" y="4188618"/>
            <a:ext cx="876300" cy="590550"/>
          </a:xfrm>
          <a:prstGeom prst="rect">
            <a:avLst/>
          </a:prstGeom>
          <a:noFill/>
          <a:ln>
            <a:noFill/>
          </a:ln>
        </p:spPr>
      </p:pic>
      <p:pic>
        <p:nvPicPr>
          <p:cNvPr id="149" name="Google Shape;149;p26"/>
          <p:cNvPicPr preferRelativeResize="0"/>
          <p:nvPr/>
        </p:nvPicPr>
        <p:blipFill rotWithShape="1">
          <a:blip r:embed="rId5">
            <a:alphaModFix/>
          </a:blip>
          <a:srcRect/>
          <a:stretch/>
        </p:blipFill>
        <p:spPr>
          <a:xfrm>
            <a:off x="6327675" y="4270342"/>
            <a:ext cx="1222324" cy="427082"/>
          </a:xfrm>
          <a:prstGeom prst="rect">
            <a:avLst/>
          </a:prstGeom>
          <a:noFill/>
          <a:ln>
            <a:noFill/>
          </a:ln>
        </p:spPr>
      </p:pic>
      <p:pic>
        <p:nvPicPr>
          <p:cNvPr id="150" name="Google Shape;150;p26"/>
          <p:cNvPicPr preferRelativeResize="0"/>
          <p:nvPr/>
        </p:nvPicPr>
        <p:blipFill rotWithShape="1">
          <a:blip r:embed="rId6">
            <a:alphaModFix/>
          </a:blip>
          <a:srcRect/>
          <a:stretch/>
        </p:blipFill>
        <p:spPr>
          <a:xfrm>
            <a:off x="5426823" y="4148516"/>
            <a:ext cx="876301" cy="716107"/>
          </a:xfrm>
          <a:prstGeom prst="rect">
            <a:avLst/>
          </a:prstGeom>
          <a:noFill/>
          <a:ln>
            <a:noFill/>
          </a:ln>
        </p:spPr>
      </p:pic>
      <p:pic>
        <p:nvPicPr>
          <p:cNvPr id="151" name="Google Shape;151;p26"/>
          <p:cNvPicPr preferRelativeResize="0"/>
          <p:nvPr/>
        </p:nvPicPr>
        <p:blipFill rotWithShape="1">
          <a:blip r:embed="rId7">
            <a:alphaModFix/>
          </a:blip>
          <a:srcRect/>
          <a:stretch/>
        </p:blipFill>
        <p:spPr>
          <a:xfrm>
            <a:off x="4197863" y="4270223"/>
            <a:ext cx="1222337" cy="427350"/>
          </a:xfrm>
          <a:prstGeom prst="rect">
            <a:avLst/>
          </a:prstGeom>
          <a:noFill/>
          <a:ln>
            <a:noFill/>
          </a:ln>
        </p:spPr>
      </p:pic>
      <p:pic>
        <p:nvPicPr>
          <p:cNvPr id="152" name="Google Shape;152;p26"/>
          <p:cNvPicPr preferRelativeResize="0"/>
          <p:nvPr/>
        </p:nvPicPr>
        <p:blipFill>
          <a:blip r:embed="rId8">
            <a:alphaModFix/>
          </a:blip>
          <a:stretch>
            <a:fillRect/>
          </a:stretch>
        </p:blipFill>
        <p:spPr>
          <a:xfrm>
            <a:off x="76200" y="4061475"/>
            <a:ext cx="1112800" cy="997200"/>
          </a:xfrm>
          <a:prstGeom prst="rect">
            <a:avLst/>
          </a:prstGeom>
          <a:noFill/>
          <a:ln>
            <a:noFill/>
          </a:ln>
        </p:spPr>
      </p:pic>
      <p:sp>
        <p:nvSpPr>
          <p:cNvPr id="153" name="Google Shape;153;p26"/>
          <p:cNvSpPr txBox="1"/>
          <p:nvPr/>
        </p:nvSpPr>
        <p:spPr>
          <a:xfrm>
            <a:off x="2269788" y="4855375"/>
            <a:ext cx="5487300" cy="35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800" b="1">
                <a:solidFill>
                  <a:srgbClr val="000000"/>
                </a:solidFill>
                <a:latin typeface="Montserrat"/>
                <a:ea typeface="Montserrat"/>
                <a:cs typeface="Montserrat"/>
                <a:sym typeface="Montserrat"/>
              </a:rPr>
              <a:t>Women STEM UP</a:t>
            </a:r>
            <a:r>
              <a:rPr lang="en-GB" sz="800">
                <a:solidFill>
                  <a:srgbClr val="000000"/>
                </a:solidFill>
                <a:latin typeface="Montserrat"/>
                <a:ea typeface="Montserrat"/>
                <a:cs typeface="Montserrat"/>
                <a:sym typeface="Montserrat"/>
              </a:rPr>
              <a:t> Project Number: </a:t>
            </a:r>
            <a:r>
              <a:rPr lang="en-GB" sz="800" b="1">
                <a:solidFill>
                  <a:srgbClr val="000000"/>
                </a:solidFill>
                <a:latin typeface="Montserrat"/>
                <a:ea typeface="Montserrat"/>
                <a:cs typeface="Montserrat"/>
                <a:sym typeface="Montserrat"/>
              </a:rPr>
              <a:t>2022-1-SE01-KA220-HED-00008623</a:t>
            </a:r>
            <a:endParaRPr sz="2000">
              <a:solidFill>
                <a:srgbClr val="000000"/>
              </a:solidFill>
              <a:latin typeface="Calibri"/>
              <a:ea typeface="Calibri"/>
              <a:cs typeface="Calibri"/>
              <a:sym typeface="Calibri"/>
            </a:endParaRPr>
          </a:p>
        </p:txBody>
      </p:sp>
      <p:pic>
        <p:nvPicPr>
          <p:cNvPr id="154" name="Google Shape;154;p26"/>
          <p:cNvPicPr preferRelativeResize="0"/>
          <p:nvPr/>
        </p:nvPicPr>
        <p:blipFill rotWithShape="1">
          <a:blip r:embed="rId9">
            <a:alphaModFix/>
          </a:blip>
          <a:srcRect/>
          <a:stretch/>
        </p:blipFill>
        <p:spPr>
          <a:xfrm>
            <a:off x="7705525" y="3936087"/>
            <a:ext cx="1438476" cy="1135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5"/>
          <p:cNvSpPr/>
          <p:nvPr/>
        </p:nvSpPr>
        <p:spPr>
          <a:xfrm>
            <a:off x="198600" y="237975"/>
            <a:ext cx="8746800" cy="47412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1" name="Google Shape;221;p35"/>
          <p:cNvSpPr txBox="1">
            <a:spLocks noGrp="1"/>
          </p:cNvSpPr>
          <p:nvPr>
            <p:ph type="title"/>
          </p:nvPr>
        </p:nvSpPr>
        <p:spPr>
          <a:xfrm>
            <a:off x="2047300" y="633600"/>
            <a:ext cx="46287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l-GR" b="1" dirty="0">
                <a:latin typeface="+mn-lt"/>
                <a:ea typeface="Libre Baskerville"/>
                <a:cs typeface="Libre Baskerville"/>
                <a:sym typeface="Libre Baskerville"/>
              </a:rPr>
              <a:t>Καθοδηγητές και Πρότυπα</a:t>
            </a:r>
            <a:endParaRPr b="1" dirty="0">
              <a:latin typeface="+mn-lt"/>
              <a:ea typeface="Libre Baskerville"/>
              <a:cs typeface="Libre Baskerville"/>
              <a:sym typeface="Libre Baskerville"/>
            </a:endParaRPr>
          </a:p>
        </p:txBody>
      </p:sp>
      <p:sp>
        <p:nvSpPr>
          <p:cNvPr id="222" name="Google Shape;222;p35"/>
          <p:cNvSpPr txBox="1">
            <a:spLocks noGrp="1"/>
          </p:cNvSpPr>
          <p:nvPr>
            <p:ph type="body" idx="1"/>
          </p:nvPr>
        </p:nvSpPr>
        <p:spPr>
          <a:xfrm>
            <a:off x="507250" y="1400400"/>
            <a:ext cx="8056800" cy="3416400"/>
          </a:xfrm>
          <a:prstGeom prst="rect">
            <a:avLst/>
          </a:prstGeom>
        </p:spPr>
        <p:txBody>
          <a:bodyPr spcFirstLastPara="1" wrap="square" lIns="91425" tIns="91425" rIns="91425" bIns="91425" anchor="t" anchorCtr="0">
            <a:normAutofit fontScale="92500" lnSpcReduction="20000"/>
          </a:bodyPr>
          <a:lstStyle/>
          <a:p>
            <a:pPr marL="0" lvl="0" indent="0" algn="just" rtl="0">
              <a:spcBef>
                <a:spcPts val="1200"/>
              </a:spcBef>
              <a:spcAft>
                <a:spcPts val="1200"/>
              </a:spcAft>
              <a:buNone/>
            </a:pPr>
            <a:r>
              <a:rPr lang="el-GR" sz="2000" dirty="0">
                <a:solidFill>
                  <a:srgbClr val="3C4043"/>
                </a:solidFill>
                <a:effectLst/>
              </a:rPr>
              <a:t>Οι </a:t>
            </a:r>
            <a:r>
              <a:rPr lang="el-GR" sz="2000" dirty="0">
                <a:solidFill>
                  <a:srgbClr val="3C4043"/>
                </a:solidFill>
              </a:rPr>
              <a:t>καθοδηγητές </a:t>
            </a:r>
            <a:r>
              <a:rPr lang="el-GR" sz="2000" dirty="0">
                <a:solidFill>
                  <a:srgbClr val="3C4043"/>
                </a:solidFill>
                <a:effectLst/>
              </a:rPr>
              <a:t>μπορούν συχνά να λειτουργήσουν ως </a:t>
            </a:r>
            <a:r>
              <a:rPr lang="el-GR" sz="2000" b="1" dirty="0">
                <a:solidFill>
                  <a:srgbClr val="3C4043"/>
                </a:solidFill>
                <a:effectLst/>
              </a:rPr>
              <a:t>πρότυπα</a:t>
            </a:r>
            <a:r>
              <a:rPr lang="el-GR" sz="2000" dirty="0">
                <a:solidFill>
                  <a:srgbClr val="3C4043"/>
                </a:solidFill>
                <a:effectLst/>
              </a:rPr>
              <a:t>. </a:t>
            </a:r>
          </a:p>
          <a:p>
            <a:pPr marL="0" lvl="0" indent="0" algn="just" rtl="0">
              <a:spcBef>
                <a:spcPts val="1200"/>
              </a:spcBef>
              <a:spcAft>
                <a:spcPts val="1200"/>
              </a:spcAft>
              <a:buNone/>
            </a:pPr>
            <a:r>
              <a:rPr lang="el-GR" sz="2000" dirty="0">
                <a:solidFill>
                  <a:srgbClr val="3C4043"/>
                </a:solidFill>
                <a:effectLst/>
              </a:rPr>
              <a:t>Η έρευνα έχει δείξει ότι το να έχεις πρότυπα είναι ένας σημαντικός παράγοντας που μπορεί να κάνει κάποιον να αισθάνεται ότι </a:t>
            </a:r>
            <a:r>
              <a:rPr lang="el-GR" sz="2000" b="1" dirty="0">
                <a:solidFill>
                  <a:srgbClr val="3C4043"/>
                </a:solidFill>
                <a:effectLst/>
              </a:rPr>
              <a:t>ανήκει</a:t>
            </a:r>
            <a:r>
              <a:rPr lang="el-GR" sz="2000" dirty="0">
                <a:solidFill>
                  <a:srgbClr val="3C4043"/>
                </a:solidFill>
                <a:effectLst/>
              </a:rPr>
              <a:t>, δίνοντάς του το κουράγιο και την </a:t>
            </a:r>
            <a:r>
              <a:rPr lang="el-GR" sz="2000" b="1" dirty="0">
                <a:solidFill>
                  <a:srgbClr val="3C4043"/>
                </a:solidFill>
                <a:effectLst/>
              </a:rPr>
              <a:t>έμπνευση</a:t>
            </a:r>
            <a:r>
              <a:rPr lang="el-GR" sz="2000" dirty="0">
                <a:solidFill>
                  <a:srgbClr val="3C4043"/>
                </a:solidFill>
                <a:effectLst/>
              </a:rPr>
              <a:t> να εισέλθει ή να παραμείνει σε έναν τομέα όπου ανήκουν σε μειοψηφία, όπως οι γυναίκες στο </a:t>
            </a:r>
            <a:r>
              <a:rPr lang="en-GB" sz="2000" dirty="0">
                <a:solidFill>
                  <a:srgbClr val="3C4043"/>
                </a:solidFill>
                <a:effectLst/>
              </a:rPr>
              <a:t>STEM. </a:t>
            </a:r>
            <a:endParaRPr lang="el-GR" sz="2000" dirty="0">
              <a:solidFill>
                <a:srgbClr val="3C4043"/>
              </a:solidFill>
              <a:effectLst/>
            </a:endParaRPr>
          </a:p>
          <a:p>
            <a:pPr marL="0" lvl="0" indent="0" algn="just" rtl="0">
              <a:spcBef>
                <a:spcPts val="1200"/>
              </a:spcBef>
              <a:spcAft>
                <a:spcPts val="1200"/>
              </a:spcAft>
              <a:buNone/>
            </a:pPr>
            <a:r>
              <a:rPr lang="el-GR" sz="2000" dirty="0">
                <a:solidFill>
                  <a:srgbClr val="3C4043"/>
                </a:solidFill>
                <a:effectLst/>
              </a:rPr>
              <a:t>Ποιος όμως μπορεί να είναι πρότυπο; Οι μελέτες δείχνουν: </a:t>
            </a:r>
            <a:r>
              <a:rPr lang="el-GR" sz="2000" b="1" dirty="0">
                <a:solidFill>
                  <a:srgbClr val="3C4043"/>
                </a:solidFill>
                <a:effectLst/>
              </a:rPr>
              <a:t>οι περισσότεροι από εμάς</a:t>
            </a:r>
            <a:r>
              <a:rPr lang="el-GR" sz="2000" dirty="0">
                <a:solidFill>
                  <a:srgbClr val="3C4043"/>
                </a:solidFill>
                <a:effectLst/>
              </a:rPr>
              <a:t>! </a:t>
            </a:r>
            <a:r>
              <a:rPr lang="el-GR" sz="2000" b="1" dirty="0">
                <a:solidFill>
                  <a:srgbClr val="3C4043"/>
                </a:solidFill>
                <a:effectLst/>
              </a:rPr>
              <a:t>Όλοι έχουμε τη δυνατότητα να εμπνέουμε και να υποστηρίζουμε άλλους.</a:t>
            </a:r>
          </a:p>
          <a:p>
            <a:pPr marL="0" lvl="0" indent="0" algn="just" rtl="0">
              <a:spcBef>
                <a:spcPts val="1200"/>
              </a:spcBef>
              <a:spcAft>
                <a:spcPts val="1200"/>
              </a:spcAft>
              <a:buNone/>
            </a:pPr>
            <a:endParaRPr sz="1600" b="1" dirty="0">
              <a:solidFill>
                <a:schemeClr val="dk1"/>
              </a:solidFill>
              <a:latin typeface="Libre Baskerville"/>
              <a:ea typeface="Libre Baskerville"/>
              <a:cs typeface="Libre Baskerville"/>
              <a:sym typeface="Libre Baskerville"/>
            </a:endParaRPr>
          </a:p>
        </p:txBody>
      </p:sp>
      <p:sp>
        <p:nvSpPr>
          <p:cNvPr id="223" name="Google Shape;223;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0EADE"/>
        </a:solidFill>
        <a:effectLst/>
      </p:bgPr>
    </p:bg>
    <p:spTree>
      <p:nvGrpSpPr>
        <p:cNvPr id="1" name="Shape 227"/>
        <p:cNvGrpSpPr/>
        <p:nvPr/>
      </p:nvGrpSpPr>
      <p:grpSpPr>
        <a:xfrm>
          <a:off x="0" y="0"/>
          <a:ext cx="0" cy="0"/>
          <a:chOff x="0" y="0"/>
          <a:chExt cx="0" cy="0"/>
        </a:xfrm>
      </p:grpSpPr>
      <p:sp>
        <p:nvSpPr>
          <p:cNvPr id="228" name="Google Shape;228;p36"/>
          <p:cNvSpPr/>
          <p:nvPr/>
        </p:nvSpPr>
        <p:spPr>
          <a:xfrm>
            <a:off x="1635000" y="832500"/>
            <a:ext cx="5880000" cy="3472500"/>
          </a:xfrm>
          <a:prstGeom prst="rect">
            <a:avLst/>
          </a:prstGeom>
          <a:solidFill>
            <a:srgbClr val="BC531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0EADE"/>
              </a:solidFill>
            </a:endParaRPr>
          </a:p>
        </p:txBody>
      </p:sp>
      <p:pic>
        <p:nvPicPr>
          <p:cNvPr id="229" name="Google Shape;229;p36" descr="In this video, we visit the term &quot;role model&quot; and explain that according to research, we are inspired by people that relatable and close to us, and they don't need to be perfect. And in fact we ourselves are also role models to someone.&#10;&#10;This video was made for Erasmus+ project Women STEM UP." title="Who Can Be a Role Model?">
            <a:hlinkClick r:id="rId3"/>
          </p:cNvPr>
          <p:cNvPicPr preferRelativeResize="0"/>
          <p:nvPr/>
        </p:nvPicPr>
        <p:blipFill>
          <a:blip r:embed="rId4">
            <a:alphaModFix/>
          </a:blip>
          <a:stretch>
            <a:fillRect/>
          </a:stretch>
        </p:blipFill>
        <p:spPr>
          <a:xfrm>
            <a:off x="1807200" y="1016090"/>
            <a:ext cx="5529600" cy="3111322"/>
          </a:xfrm>
          <a:prstGeom prst="rect">
            <a:avLst/>
          </a:prstGeom>
          <a:noFill/>
          <a:ln>
            <a:noFill/>
          </a:ln>
        </p:spPr>
      </p:pic>
      <p:sp>
        <p:nvSpPr>
          <p:cNvPr id="230" name="Google Shape;230;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7"/>
          <p:cNvSpPr txBox="1">
            <a:spLocks noGrp="1"/>
          </p:cNvSpPr>
          <p:nvPr>
            <p:ph type="title"/>
          </p:nvPr>
        </p:nvSpPr>
        <p:spPr>
          <a:xfrm>
            <a:off x="628650" y="2130444"/>
            <a:ext cx="7886700" cy="9942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100000"/>
              </a:lnSpc>
              <a:spcBef>
                <a:spcPts val="0"/>
              </a:spcBef>
              <a:spcAft>
                <a:spcPts val="0"/>
              </a:spcAft>
              <a:buClr>
                <a:schemeClr val="dk1"/>
              </a:buClr>
              <a:buSzPct val="30555"/>
              <a:buFont typeface="Arial"/>
              <a:buNone/>
            </a:pPr>
            <a:r>
              <a:rPr lang="el-GR" sz="3600" dirty="0">
                <a:latin typeface="+mn-lt"/>
                <a:ea typeface="Libre Baskerville"/>
                <a:cs typeface="Libre Baskerville"/>
                <a:sym typeface="Libre Baskerville"/>
              </a:rPr>
              <a:t>Πώς θέτετε και επικοινωνείτε με επιτυχία προσδοκίες σχετικά με το πρόγραμμα καθοδήγησης σας</a:t>
            </a:r>
            <a:endParaRPr sz="3600" dirty="0">
              <a:latin typeface="+mn-lt"/>
              <a:ea typeface="Libre Baskerville"/>
              <a:cs typeface="Libre Baskerville"/>
              <a:sym typeface="Libre Baskerville"/>
            </a:endParaRPr>
          </a:p>
        </p:txBody>
      </p:sp>
      <p:sp>
        <p:nvSpPr>
          <p:cNvPr id="236" name="Google Shape;236;p37"/>
          <p:cNvSpPr txBox="1"/>
          <p:nvPr/>
        </p:nvSpPr>
        <p:spPr>
          <a:xfrm flipH="1">
            <a:off x="-76200" y="60475"/>
            <a:ext cx="7701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800" b="1">
                <a:solidFill>
                  <a:schemeClr val="dk2"/>
                </a:solidFill>
              </a:rPr>
              <a:t>2</a:t>
            </a:r>
            <a:endParaRPr sz="8800" b="1">
              <a:solidFill>
                <a:schemeClr val="dk2"/>
              </a:solidFill>
            </a:endParaRPr>
          </a:p>
        </p:txBody>
      </p:sp>
      <p:sp>
        <p:nvSpPr>
          <p:cNvPr id="237" name="Google Shape;237;p37"/>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GB"/>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8"/>
          <p:cNvSpPr txBox="1">
            <a:spLocks noGrp="1"/>
          </p:cNvSpPr>
          <p:nvPr>
            <p:ph type="title"/>
          </p:nvPr>
        </p:nvSpPr>
        <p:spPr>
          <a:xfrm>
            <a:off x="2368150" y="633600"/>
            <a:ext cx="4128300" cy="633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l-GR" b="1" dirty="0">
                <a:latin typeface="+mn-lt"/>
                <a:ea typeface="Libre Baskerville"/>
                <a:cs typeface="Libre Baskerville"/>
                <a:sym typeface="Libre Baskerville"/>
              </a:rPr>
              <a:t>Οργάνωση προσδοκιών</a:t>
            </a:r>
            <a:endParaRPr b="1" dirty="0">
              <a:latin typeface="+mn-lt"/>
              <a:ea typeface="Libre Baskerville"/>
              <a:cs typeface="Libre Baskerville"/>
              <a:sym typeface="Libre Baskerville"/>
            </a:endParaRPr>
          </a:p>
        </p:txBody>
      </p:sp>
      <p:sp>
        <p:nvSpPr>
          <p:cNvPr id="243" name="Google Shape;243;p38"/>
          <p:cNvSpPr txBox="1">
            <a:spLocks noGrp="1"/>
          </p:cNvSpPr>
          <p:nvPr>
            <p:ph type="body" idx="1"/>
          </p:nvPr>
        </p:nvSpPr>
        <p:spPr>
          <a:xfrm>
            <a:off x="424350" y="1400400"/>
            <a:ext cx="8295300" cy="3449400"/>
          </a:xfrm>
          <a:prstGeom prst="rect">
            <a:avLst/>
          </a:prstGeom>
        </p:spPr>
        <p:txBody>
          <a:bodyPr spcFirstLastPara="1" wrap="square" lIns="91425" tIns="91425" rIns="91425" bIns="91425" anchor="t" anchorCtr="0">
            <a:noAutofit/>
          </a:bodyPr>
          <a:lstStyle/>
          <a:p>
            <a:pPr marL="457200" lvl="0" indent="-319405" algn="just" rtl="0">
              <a:lnSpc>
                <a:spcPct val="100000"/>
              </a:lnSpc>
              <a:spcBef>
                <a:spcPts val="600"/>
              </a:spcBef>
              <a:spcAft>
                <a:spcPts val="600"/>
              </a:spcAft>
              <a:buClr>
                <a:schemeClr val="dk1"/>
              </a:buClr>
              <a:buSzPts val="1430"/>
              <a:buFont typeface="Libre Baskerville"/>
              <a:buAutoNum type="arabicPeriod"/>
            </a:pPr>
            <a:r>
              <a:rPr lang="el-GR" sz="1200" dirty="0">
                <a:solidFill>
                  <a:schemeClr val="dk1"/>
                </a:solidFill>
                <a:latin typeface="+mn-lt"/>
                <a:ea typeface="Libre Baskerville"/>
                <a:cs typeface="Libre Baskerville"/>
                <a:sym typeface="Libre Baskerville"/>
              </a:rPr>
              <a:t>Καθορίστε τους στόχους, τις προτεραιότητες και το πλαίσιο του προγράμματος καθοδήγησης.</a:t>
            </a:r>
          </a:p>
          <a:p>
            <a:pPr marL="457200" lvl="0" indent="-319405" algn="just" rtl="0">
              <a:lnSpc>
                <a:spcPct val="100000"/>
              </a:lnSpc>
              <a:spcBef>
                <a:spcPts val="600"/>
              </a:spcBef>
              <a:spcAft>
                <a:spcPts val="600"/>
              </a:spcAft>
              <a:buClr>
                <a:schemeClr val="dk1"/>
              </a:buClr>
              <a:buSzPts val="1430"/>
              <a:buFont typeface="Libre Baskerville"/>
              <a:buAutoNum type="arabicPeriod"/>
            </a:pPr>
            <a:r>
              <a:rPr lang="el-GR" sz="1200" dirty="0">
                <a:solidFill>
                  <a:schemeClr val="dk1"/>
                </a:solidFill>
                <a:latin typeface="+mn-lt"/>
                <a:ea typeface="Libre Baskerville"/>
                <a:cs typeface="Libre Baskerville"/>
                <a:sym typeface="Libre Baskerville"/>
              </a:rPr>
              <a:t>Για παράδειγμα, ένας </a:t>
            </a:r>
            <a:r>
              <a:rPr lang="el-GR" sz="1200" b="1" dirty="0">
                <a:solidFill>
                  <a:schemeClr val="dk1"/>
                </a:solidFill>
                <a:latin typeface="+mn-lt"/>
                <a:ea typeface="Libre Baskerville"/>
                <a:cs typeface="Libre Baskerville"/>
                <a:sym typeface="Libre Baskerville"/>
              </a:rPr>
              <a:t>σαφής στόχος </a:t>
            </a:r>
            <a:r>
              <a:rPr lang="el-GR" sz="1200" dirty="0">
                <a:solidFill>
                  <a:schemeClr val="dk1"/>
                </a:solidFill>
                <a:latin typeface="+mn-lt"/>
                <a:ea typeface="Libre Baskerville"/>
                <a:cs typeface="Libre Baskerville"/>
                <a:sym typeface="Libre Baskerville"/>
              </a:rPr>
              <a:t>είναι η «παροχή πρακτικής και ακαδημαϊκής υποστήριξης σε προπτυχιακές φοιτήτριες προκειμένου να εγκατασταθούν για τις σπουδές </a:t>
            </a:r>
            <a:r>
              <a:rPr lang="en-GB" sz="1200" dirty="0">
                <a:solidFill>
                  <a:schemeClr val="dk1"/>
                </a:solidFill>
                <a:latin typeface="+mn-lt"/>
                <a:ea typeface="Libre Baskerville"/>
                <a:cs typeface="Libre Baskerville"/>
                <a:sym typeface="Libre Baskerville"/>
              </a:rPr>
              <a:t>STEM </a:t>
            </a:r>
            <a:r>
              <a:rPr lang="el-GR" sz="1200" dirty="0">
                <a:solidFill>
                  <a:schemeClr val="dk1"/>
                </a:solidFill>
                <a:latin typeface="+mn-lt"/>
                <a:ea typeface="Libre Baskerville"/>
                <a:cs typeface="Libre Baskerville"/>
                <a:sym typeface="Libre Baskerville"/>
              </a:rPr>
              <a:t>τους», με στόχο πρωτοετείς φοιτήτριες που ξεκινούν τις σπουδές τους σε έναν τομέα </a:t>
            </a:r>
            <a:r>
              <a:rPr lang="en-GB" sz="1200" dirty="0">
                <a:solidFill>
                  <a:schemeClr val="dk1"/>
                </a:solidFill>
                <a:latin typeface="+mn-lt"/>
                <a:ea typeface="Libre Baskerville"/>
                <a:cs typeface="Libre Baskerville"/>
                <a:sym typeface="Libre Baskerville"/>
              </a:rPr>
              <a:t>STEM.</a:t>
            </a:r>
          </a:p>
          <a:p>
            <a:pPr marL="457200" lvl="0" indent="-319405" algn="just" rtl="0">
              <a:lnSpc>
                <a:spcPct val="100000"/>
              </a:lnSpc>
              <a:spcBef>
                <a:spcPts val="600"/>
              </a:spcBef>
              <a:spcAft>
                <a:spcPts val="600"/>
              </a:spcAft>
              <a:buClr>
                <a:schemeClr val="dk1"/>
              </a:buClr>
              <a:buSzPts val="1430"/>
              <a:buFont typeface="Libre Baskerville"/>
              <a:buAutoNum type="arabicPeriod"/>
            </a:pPr>
            <a:r>
              <a:rPr lang="el-GR" sz="1200" dirty="0">
                <a:solidFill>
                  <a:schemeClr val="dk1"/>
                </a:solidFill>
                <a:latin typeface="+mn-lt"/>
                <a:ea typeface="Libre Baskerville"/>
                <a:cs typeface="Libre Baskerville"/>
                <a:sym typeface="Libre Baskerville"/>
              </a:rPr>
              <a:t>Κοινοποιήστε τους στον </a:t>
            </a:r>
            <a:r>
              <a:rPr lang="el-GR" sz="1200" dirty="0" err="1">
                <a:solidFill>
                  <a:schemeClr val="dk1"/>
                </a:solidFill>
                <a:latin typeface="+mn-lt"/>
                <a:ea typeface="Libre Baskerville"/>
                <a:cs typeface="Libre Baskerville"/>
                <a:sym typeface="Libre Baskerville"/>
              </a:rPr>
              <a:t>ιστότοπο</a:t>
            </a:r>
            <a:r>
              <a:rPr lang="el-GR" sz="1200" dirty="0">
                <a:solidFill>
                  <a:schemeClr val="dk1"/>
                </a:solidFill>
                <a:latin typeface="+mn-lt"/>
                <a:ea typeface="Libre Baskerville"/>
                <a:cs typeface="Libre Baskerville"/>
                <a:sym typeface="Libre Baskerville"/>
              </a:rPr>
              <a:t> του προγράμματος ή/και στην </a:t>
            </a:r>
            <a:r>
              <a:rPr lang="el-GR" sz="1200" b="1" dirty="0">
                <a:solidFill>
                  <a:schemeClr val="dk1"/>
                </a:solidFill>
                <a:latin typeface="+mn-lt"/>
                <a:ea typeface="Libre Baskerville"/>
                <a:cs typeface="Libre Baskerville"/>
                <a:sym typeface="Libre Baskerville"/>
              </a:rPr>
              <a:t>εκδήλωση έναρξης</a:t>
            </a:r>
            <a:r>
              <a:rPr lang="el-GR" sz="1200" dirty="0">
                <a:solidFill>
                  <a:schemeClr val="dk1"/>
                </a:solidFill>
                <a:latin typeface="+mn-lt"/>
                <a:ea typeface="Libre Baskerville"/>
                <a:cs typeface="Libre Baskerville"/>
                <a:sym typeface="Libre Baskerville"/>
              </a:rPr>
              <a:t>.</a:t>
            </a:r>
          </a:p>
          <a:p>
            <a:pPr marL="457200" lvl="0" indent="-319405" algn="just" rtl="0">
              <a:lnSpc>
                <a:spcPct val="100000"/>
              </a:lnSpc>
              <a:spcBef>
                <a:spcPts val="600"/>
              </a:spcBef>
              <a:spcAft>
                <a:spcPts val="600"/>
              </a:spcAft>
              <a:buClr>
                <a:schemeClr val="dk1"/>
              </a:buClr>
              <a:buSzPts val="1430"/>
              <a:buFont typeface="Libre Baskerville"/>
              <a:buAutoNum type="arabicPeriod"/>
            </a:pPr>
            <a:r>
              <a:rPr lang="el-GR" sz="1200" dirty="0">
                <a:solidFill>
                  <a:schemeClr val="dk1"/>
                </a:solidFill>
                <a:latin typeface="+mn-lt"/>
                <a:ea typeface="Libre Baskerville"/>
                <a:cs typeface="Libre Baskerville"/>
                <a:sym typeface="Libre Baskerville"/>
              </a:rPr>
              <a:t>Κοινοποιήστε τους στους </a:t>
            </a:r>
            <a:r>
              <a:rPr lang="el-GR" sz="1200" b="1" dirty="0">
                <a:solidFill>
                  <a:schemeClr val="dk1"/>
                </a:solidFill>
                <a:latin typeface="+mn-lt"/>
                <a:ea typeface="Libre Baskerville"/>
                <a:cs typeface="Libre Baskerville"/>
                <a:sym typeface="Libre Baskerville"/>
              </a:rPr>
              <a:t>μέντορες</a:t>
            </a:r>
            <a:r>
              <a:rPr lang="el-GR" sz="1200" dirty="0">
                <a:solidFill>
                  <a:schemeClr val="dk1"/>
                </a:solidFill>
                <a:latin typeface="+mn-lt"/>
                <a:ea typeface="Libre Baskerville"/>
                <a:cs typeface="Libre Baskerville"/>
                <a:sym typeface="Libre Baskerville"/>
              </a:rPr>
              <a:t>, εξηγώντας τους ποιος είναι ο ρόλος τους και τι αναμένεται να κάνουν κατά τη διάρκεια των συνεδριών καθοδήγησης.</a:t>
            </a:r>
          </a:p>
          <a:p>
            <a:pPr marL="457200" lvl="0" indent="-319405" algn="just" rtl="0">
              <a:lnSpc>
                <a:spcPct val="100000"/>
              </a:lnSpc>
              <a:spcBef>
                <a:spcPts val="600"/>
              </a:spcBef>
              <a:spcAft>
                <a:spcPts val="600"/>
              </a:spcAft>
              <a:buClr>
                <a:schemeClr val="dk1"/>
              </a:buClr>
              <a:buSzPts val="1430"/>
              <a:buFont typeface="Libre Baskerville"/>
              <a:buAutoNum type="arabicPeriod"/>
            </a:pPr>
            <a:r>
              <a:rPr lang="el-GR" sz="1200" dirty="0">
                <a:solidFill>
                  <a:schemeClr val="dk1"/>
                </a:solidFill>
                <a:latin typeface="+mn-lt"/>
                <a:ea typeface="Libre Baskerville"/>
                <a:cs typeface="Libre Baskerville"/>
                <a:sym typeface="Libre Baskerville"/>
              </a:rPr>
              <a:t>Κοινοποιήστε τους στόχους του προγράμματος στους καθοδηγούμενους, εξηγώντας τους τι μπορούν να ζητήσουν και τι θα λάβουν κατά τη διάρκεια του προγράμματος.</a:t>
            </a:r>
          </a:p>
          <a:p>
            <a:pPr marL="457200" lvl="0" indent="-319405" algn="just" rtl="0">
              <a:lnSpc>
                <a:spcPct val="100000"/>
              </a:lnSpc>
              <a:spcBef>
                <a:spcPts val="600"/>
              </a:spcBef>
              <a:spcAft>
                <a:spcPts val="600"/>
              </a:spcAft>
              <a:buClr>
                <a:schemeClr val="dk1"/>
              </a:buClr>
              <a:buSzPts val="1430"/>
              <a:buFont typeface="Libre Baskerville"/>
              <a:buAutoNum type="arabicPeriod"/>
            </a:pPr>
            <a:r>
              <a:rPr lang="el-GR" sz="1200" dirty="0">
                <a:solidFill>
                  <a:schemeClr val="dk1"/>
                </a:solidFill>
                <a:latin typeface="+mn-lt"/>
                <a:ea typeface="Libre Baskerville"/>
                <a:cs typeface="Libre Baskerville"/>
                <a:sym typeface="Libre Baskerville"/>
              </a:rPr>
              <a:t>Ζητήστε και συλλέξτε σχόλια κατά τη διάρκεια και μετά το πρόγραμμα για να δείτε εάν οι προσδοκίες ήταν σύμφωνες.</a:t>
            </a:r>
          </a:p>
          <a:p>
            <a:pPr marL="457200" lvl="0" indent="-319405" algn="just" rtl="0">
              <a:lnSpc>
                <a:spcPct val="100000"/>
              </a:lnSpc>
              <a:spcBef>
                <a:spcPts val="600"/>
              </a:spcBef>
              <a:spcAft>
                <a:spcPts val="600"/>
              </a:spcAft>
              <a:buClr>
                <a:schemeClr val="dk1"/>
              </a:buClr>
              <a:buSzPts val="1430"/>
              <a:buFont typeface="Libre Baskerville"/>
              <a:buAutoNum type="arabicPeriod"/>
            </a:pPr>
            <a:r>
              <a:rPr lang="el-GR" sz="1200" dirty="0">
                <a:solidFill>
                  <a:schemeClr val="dk1"/>
                </a:solidFill>
                <a:latin typeface="+mn-lt"/>
                <a:ea typeface="Libre Baskerville"/>
                <a:cs typeface="Libre Baskerville"/>
                <a:sym typeface="Libre Baskerville"/>
              </a:rPr>
              <a:t>Με βάση τα σχόλια, προσαρμόστε τους στόχους σας και την επικοινωνία τους.</a:t>
            </a:r>
            <a:endParaRPr sz="1200" dirty="0">
              <a:solidFill>
                <a:schemeClr val="dk1"/>
              </a:solidFill>
              <a:latin typeface="+mn-lt"/>
              <a:ea typeface="Libre Baskerville"/>
              <a:cs typeface="Libre Baskerville"/>
              <a:sym typeface="Libre Baskerville"/>
            </a:endParaRPr>
          </a:p>
        </p:txBody>
      </p:sp>
      <p:sp>
        <p:nvSpPr>
          <p:cNvPr id="244" name="Google Shape;244;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13</a:t>
            </a:fld>
            <a:endParaRPr/>
          </a:p>
        </p:txBody>
      </p:sp>
      <p:sp>
        <p:nvSpPr>
          <p:cNvPr id="245" name="Google Shape;245;p38"/>
          <p:cNvSpPr/>
          <p:nvPr/>
        </p:nvSpPr>
        <p:spPr>
          <a:xfrm>
            <a:off x="7756925" y="-303700"/>
            <a:ext cx="1925400" cy="1756500"/>
          </a:xfrm>
          <a:prstGeom prst="ellipse">
            <a:avLst/>
          </a:prstGeom>
          <a:solidFill>
            <a:srgbClr val="FFA3B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9"/>
          <p:cNvSpPr/>
          <p:nvPr/>
        </p:nvSpPr>
        <p:spPr>
          <a:xfrm>
            <a:off x="198600" y="237975"/>
            <a:ext cx="8746800" cy="47412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1" name="Google Shape;251;p39"/>
          <p:cNvSpPr txBox="1">
            <a:spLocks noGrp="1"/>
          </p:cNvSpPr>
          <p:nvPr>
            <p:ph type="title"/>
          </p:nvPr>
        </p:nvSpPr>
        <p:spPr>
          <a:xfrm>
            <a:off x="311700" y="6336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l-GR" b="1" dirty="0">
                <a:latin typeface="+mn-lt"/>
                <a:ea typeface="Libre Baskerville"/>
                <a:cs typeface="Libre Baskerville"/>
                <a:sym typeface="Libre Baskerville"/>
              </a:rPr>
              <a:t>Γιατί είναι σημαντικό</a:t>
            </a:r>
            <a:endParaRPr b="1" dirty="0">
              <a:latin typeface="+mn-lt"/>
              <a:ea typeface="Libre Baskerville"/>
              <a:cs typeface="Libre Baskerville"/>
              <a:sym typeface="Libre Baskerville"/>
            </a:endParaRPr>
          </a:p>
        </p:txBody>
      </p:sp>
      <p:sp>
        <p:nvSpPr>
          <p:cNvPr id="252" name="Google Shape;252;p39"/>
          <p:cNvSpPr txBox="1">
            <a:spLocks noGrp="1"/>
          </p:cNvSpPr>
          <p:nvPr>
            <p:ph type="body" idx="1"/>
          </p:nvPr>
        </p:nvSpPr>
        <p:spPr>
          <a:xfrm>
            <a:off x="543600" y="1407900"/>
            <a:ext cx="8056800" cy="3489300"/>
          </a:xfrm>
          <a:prstGeom prst="rect">
            <a:avLst/>
          </a:prstGeom>
        </p:spPr>
        <p:txBody>
          <a:bodyPr spcFirstLastPara="1" wrap="square" lIns="91425" tIns="91425" rIns="91425" bIns="91425" anchor="t" anchorCtr="0">
            <a:noAutofit/>
          </a:bodyPr>
          <a:lstStyle/>
          <a:p>
            <a:pPr marL="0" lvl="0" indent="0" algn="just" rtl="0">
              <a:spcBef>
                <a:spcPts val="600"/>
              </a:spcBef>
              <a:spcAft>
                <a:spcPts val="600"/>
              </a:spcAft>
              <a:buNone/>
            </a:pPr>
            <a:r>
              <a:rPr lang="el-GR" sz="1200" dirty="0">
                <a:solidFill>
                  <a:schemeClr val="dk1"/>
                </a:solidFill>
                <a:latin typeface="+mn-lt"/>
                <a:ea typeface="Libre Baskerville"/>
                <a:cs typeface="Libre Baskerville"/>
                <a:sym typeface="Libre Baskerville"/>
              </a:rPr>
              <a:t>Εάν οι στόχοι του προγράμματος καθοδήγησής δεν τέθηκαν με σαφήνεια και/ή δεν κοινοποιήθηκαν σωστά σε κάποιο από τα μέρη, μπορεί να αποτελέσει απειλή για την αποτελεσματικότητα του προγράμματος. Ακόμα κι αν είχατε καλές προθέσεις και υποστηρίξατε τους καθοδηγητές σας, </a:t>
            </a:r>
            <a:r>
              <a:rPr lang="el-GR" sz="1200" b="1" dirty="0">
                <a:solidFill>
                  <a:schemeClr val="dk1"/>
                </a:solidFill>
                <a:latin typeface="+mn-lt"/>
                <a:ea typeface="Libre Baskerville"/>
                <a:cs typeface="Libre Baskerville"/>
                <a:sym typeface="Libre Baskerville"/>
              </a:rPr>
              <a:t>μπορεί να καταλήξουν απογοητευμένοι αν οι προσδοκίες τους ήταν διαφορετικές.</a:t>
            </a:r>
          </a:p>
          <a:p>
            <a:pPr marL="0" lvl="0" indent="0" algn="just" rtl="0">
              <a:spcBef>
                <a:spcPts val="600"/>
              </a:spcBef>
              <a:spcAft>
                <a:spcPts val="600"/>
              </a:spcAft>
              <a:buNone/>
            </a:pPr>
            <a:r>
              <a:rPr lang="el-GR" sz="1200" dirty="0">
                <a:solidFill>
                  <a:schemeClr val="dk1"/>
                </a:solidFill>
                <a:latin typeface="+mn-lt"/>
                <a:ea typeface="Libre Baskerville"/>
                <a:cs typeface="Libre Baskerville"/>
                <a:sym typeface="Libre Baskerville"/>
              </a:rPr>
              <a:t>Για παράδειγμα, ορισμένοι καθοδηγούμενοι μπορεί να πιστεύουν ότι η καθοδήγηση είναι </a:t>
            </a:r>
            <a:r>
              <a:rPr lang="el-GR" sz="1200" b="1" dirty="0">
                <a:solidFill>
                  <a:schemeClr val="dk1"/>
                </a:solidFill>
                <a:latin typeface="+mn-lt"/>
                <a:ea typeface="Libre Baskerville"/>
                <a:cs typeface="Libre Baskerville"/>
                <a:sym typeface="Libre Baskerville"/>
              </a:rPr>
              <a:t>επίβλεψη</a:t>
            </a:r>
            <a:r>
              <a:rPr lang="el-GR" sz="1200" dirty="0">
                <a:solidFill>
                  <a:schemeClr val="dk1"/>
                </a:solidFill>
                <a:latin typeface="+mn-lt"/>
                <a:ea typeface="Libre Baskerville"/>
                <a:cs typeface="Libre Baskerville"/>
                <a:sym typeface="Libre Baskerville"/>
              </a:rPr>
              <a:t> και να περιμένουν βοήθεια για τη συγγραφή μιας διατριβής ή ενός άρθρου, αλλά ο μέντορας μπορεί να μην έχει ικανότητες στον τομέα τους, κάτι που δεν πειράζει. Αλλά επειδή δεν διευκρινίστηκε στον καθοδηγούμενο σε τι στοχεύει να βοηθήσει αυτό το πρόγραμμα καθοδήγησης, καταλήγουν δυσαρεστημένοι.</a:t>
            </a:r>
          </a:p>
          <a:p>
            <a:pPr marL="0" lvl="0" indent="0" algn="just" rtl="0">
              <a:spcBef>
                <a:spcPts val="600"/>
              </a:spcBef>
              <a:spcAft>
                <a:spcPts val="600"/>
              </a:spcAft>
              <a:buNone/>
            </a:pPr>
            <a:r>
              <a:rPr lang="el-GR" sz="1200" dirty="0">
                <a:solidFill>
                  <a:schemeClr val="dk1"/>
                </a:solidFill>
                <a:latin typeface="+mn-lt"/>
                <a:ea typeface="Libre Baskerville"/>
                <a:cs typeface="Libre Baskerville"/>
                <a:sym typeface="Libre Baskerville"/>
              </a:rPr>
              <a:t>Σε άλλες περιπτώσεις, ο μέντορας μπορεί να παρεμβαίνει υπερβολικά στο ακαδημαϊκό έργο του καθοδηγούμενου, δημιουργώντας συγκρούσεις μεταξύ του επόπτη/επικεφαλής της έρευνας και του καθοδηγούμενου, οδηγώντας και πάλι σε ορισμένες αρνητικές αξιολογήσεις.</a:t>
            </a:r>
          </a:p>
          <a:p>
            <a:pPr marL="0" lvl="0" indent="0" algn="just" rtl="0">
              <a:spcBef>
                <a:spcPts val="600"/>
              </a:spcBef>
              <a:spcAft>
                <a:spcPts val="600"/>
              </a:spcAft>
              <a:buNone/>
            </a:pPr>
            <a:r>
              <a:rPr lang="el-GR" sz="1200" dirty="0">
                <a:solidFill>
                  <a:schemeClr val="dk1"/>
                </a:solidFill>
                <a:latin typeface="+mn-lt"/>
                <a:ea typeface="Libre Baskerville"/>
                <a:cs typeface="Libre Baskerville"/>
                <a:sym typeface="Libre Baskerville"/>
              </a:rPr>
              <a:t>Είναι καλύτερο να έχετε πολλές επαναλήψεις του προγράμματος για να μάθετε από την ανατροφοδότηση.</a:t>
            </a:r>
            <a:endParaRPr sz="1200" dirty="0">
              <a:solidFill>
                <a:schemeClr val="dk1"/>
              </a:solidFill>
              <a:latin typeface="+mn-lt"/>
              <a:ea typeface="Libre Baskerville"/>
              <a:cs typeface="Libre Baskerville"/>
              <a:sym typeface="Libre Baskerville"/>
            </a:endParaRPr>
          </a:p>
        </p:txBody>
      </p:sp>
      <p:sp>
        <p:nvSpPr>
          <p:cNvPr id="253" name="Google Shape;253;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0"/>
          <p:cNvSpPr/>
          <p:nvPr/>
        </p:nvSpPr>
        <p:spPr>
          <a:xfrm>
            <a:off x="209750" y="201150"/>
            <a:ext cx="8748000" cy="4741200"/>
          </a:xfrm>
          <a:prstGeom prst="bracketPair">
            <a:avLst/>
          </a:prstGeom>
          <a:noFill/>
          <a:ln w="38100" cap="flat" cmpd="sng">
            <a:solidFill>
              <a:srgbClr val="951A8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9" name="Google Shape;259;p40"/>
          <p:cNvSpPr txBox="1">
            <a:spLocks noGrp="1"/>
          </p:cNvSpPr>
          <p:nvPr>
            <p:ph type="title"/>
          </p:nvPr>
        </p:nvSpPr>
        <p:spPr>
          <a:xfrm>
            <a:off x="555350" y="1610100"/>
            <a:ext cx="8056800" cy="83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l-GR" sz="2200" b="1" dirty="0">
                <a:latin typeface="+mn-lt"/>
                <a:ea typeface="Libre Baskerville"/>
                <a:cs typeface="Libre Baskerville"/>
                <a:sym typeface="Libre Baskerville"/>
              </a:rPr>
              <a:t>Σημείωση </a:t>
            </a:r>
            <a:r>
              <a:rPr lang="en-GB" sz="2200" b="1" dirty="0">
                <a:latin typeface="+mn-lt"/>
                <a:ea typeface="Libre Baskerville"/>
                <a:cs typeface="Libre Baskerville"/>
                <a:sym typeface="Libre Baskerville"/>
              </a:rPr>
              <a:t>:</a:t>
            </a:r>
            <a:endParaRPr sz="2200" b="1" dirty="0">
              <a:latin typeface="+mn-lt"/>
              <a:ea typeface="Libre Baskerville"/>
              <a:cs typeface="Libre Baskerville"/>
              <a:sym typeface="Libre Baskerville"/>
            </a:endParaRPr>
          </a:p>
          <a:p>
            <a:pPr marL="0" lvl="0" indent="0" algn="just" rtl="0">
              <a:spcBef>
                <a:spcPts val="0"/>
              </a:spcBef>
              <a:spcAft>
                <a:spcPts val="0"/>
              </a:spcAft>
              <a:buSzPts val="990"/>
              <a:buNone/>
            </a:pPr>
            <a:r>
              <a:rPr lang="el-GR" sz="2200" dirty="0">
                <a:latin typeface="+mn-lt"/>
                <a:ea typeface="Libre Baskerville"/>
                <a:cs typeface="Libre Baskerville"/>
                <a:sym typeface="Libre Baskerville"/>
              </a:rPr>
              <a:t>Για να υποστηρίξουμε αυτόν τον οδηγό, δημιουργήσαμε μια σειρά εκπαιδευτικών βίντεο για να σας βοηθήσουμε να εξετάσετε τις διάφορες πτυχές της δημιουργίας ενός προγράμματος καθοδήγησης για γυναίκες στην εκπαίδευση </a:t>
            </a:r>
            <a:r>
              <a:rPr lang="en-GB" sz="2200" dirty="0">
                <a:latin typeface="+mn-lt"/>
                <a:ea typeface="Libre Baskerville"/>
                <a:cs typeface="Libre Baskerville"/>
                <a:sym typeface="Libre Baskerville"/>
              </a:rPr>
              <a:t>STEM. </a:t>
            </a:r>
            <a:r>
              <a:rPr lang="el-GR" sz="2200" dirty="0">
                <a:latin typeface="+mn-lt"/>
                <a:ea typeface="Libre Baskerville"/>
                <a:cs typeface="Libre Baskerville"/>
                <a:sym typeface="Libre Baskerville"/>
              </a:rPr>
              <a:t>Αυτά τα βίντεο συνδέονται σε αυτόν τον οδηγό, με το πρώτο να βρίσκεται στην επόμενη διαφάνεια!</a:t>
            </a:r>
            <a:endParaRPr sz="2200" dirty="0">
              <a:latin typeface="+mn-lt"/>
              <a:ea typeface="Libre Baskerville"/>
              <a:cs typeface="Libre Baskerville"/>
              <a:sym typeface="Libre Baskerville"/>
            </a:endParaRPr>
          </a:p>
        </p:txBody>
      </p:sp>
      <p:sp>
        <p:nvSpPr>
          <p:cNvPr id="260" name="Google Shape;260;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81F71"/>
        </a:solidFill>
        <a:effectLst/>
      </p:bgPr>
    </p:bg>
    <p:spTree>
      <p:nvGrpSpPr>
        <p:cNvPr id="1" name="Shape 264"/>
        <p:cNvGrpSpPr/>
        <p:nvPr/>
      </p:nvGrpSpPr>
      <p:grpSpPr>
        <a:xfrm>
          <a:off x="0" y="0"/>
          <a:ext cx="0" cy="0"/>
          <a:chOff x="0" y="0"/>
          <a:chExt cx="0" cy="0"/>
        </a:xfrm>
      </p:grpSpPr>
      <p:sp>
        <p:nvSpPr>
          <p:cNvPr id="265" name="Google Shape;265;p41"/>
          <p:cNvSpPr/>
          <p:nvPr/>
        </p:nvSpPr>
        <p:spPr>
          <a:xfrm>
            <a:off x="1635000" y="832500"/>
            <a:ext cx="5880000" cy="3472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0EADE"/>
              </a:solidFill>
            </a:endParaRPr>
          </a:p>
        </p:txBody>
      </p:sp>
      <p:sp>
        <p:nvSpPr>
          <p:cNvPr id="266" name="Google Shape;266;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16</a:t>
            </a:fld>
            <a:endParaRPr/>
          </a:p>
        </p:txBody>
      </p:sp>
      <p:pic>
        <p:nvPicPr>
          <p:cNvPr id="267" name="Google Shape;267;p41" descr="This is the first video of a learning video series about how to design and run a mentoring program to increase gender balance in STEM, and specifically informatics. &#10;&#10;In this video, we talk about how to define and set expectations.&#10;&#10;This learning video series was created within the Erasmus+ Women STEM UP project." title="How to Design and Run a Mentoring Program? - Expectations">
            <a:hlinkClick r:id="rId3"/>
          </p:cNvPr>
          <p:cNvPicPr preferRelativeResize="0"/>
          <p:nvPr/>
        </p:nvPicPr>
        <p:blipFill>
          <a:blip r:embed="rId4">
            <a:alphaModFix/>
          </a:blip>
          <a:stretch>
            <a:fillRect/>
          </a:stretch>
        </p:blipFill>
        <p:spPr>
          <a:xfrm>
            <a:off x="1807200" y="1023104"/>
            <a:ext cx="5529600" cy="30972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fade">
                                      <p:cBhvr>
                                        <p:cTn id="7" dur="10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2"/>
          <p:cNvSpPr txBox="1">
            <a:spLocks noGrp="1"/>
          </p:cNvSpPr>
          <p:nvPr>
            <p:ph type="title"/>
          </p:nvPr>
        </p:nvSpPr>
        <p:spPr>
          <a:xfrm>
            <a:off x="504875" y="1965400"/>
            <a:ext cx="8328300" cy="15393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100000"/>
              </a:lnSpc>
              <a:spcBef>
                <a:spcPts val="0"/>
              </a:spcBef>
              <a:spcAft>
                <a:spcPts val="0"/>
              </a:spcAft>
              <a:buClr>
                <a:schemeClr val="dk1"/>
              </a:buClr>
              <a:buSzPct val="30555"/>
              <a:buFont typeface="Arial"/>
              <a:buNone/>
            </a:pPr>
            <a:r>
              <a:rPr lang="el-GR" sz="3600" dirty="0">
                <a:latin typeface="+mn-lt"/>
                <a:ea typeface="Libre Baskerville"/>
                <a:cs typeface="Libre Baskerville"/>
                <a:sym typeface="Libre Baskerville"/>
              </a:rPr>
              <a:t>Ποιες είναι μερικές μέθοδοι για να αντιστοιχίσετε τους καθοδηγητές με τους </a:t>
            </a:r>
            <a:r>
              <a:rPr lang="el-GR" sz="3600" dirty="0" err="1">
                <a:latin typeface="+mn-lt"/>
                <a:ea typeface="Libre Baskerville"/>
                <a:cs typeface="Libre Baskerville"/>
                <a:sym typeface="Libre Baskerville"/>
              </a:rPr>
              <a:t>καθοδηγοπυμενους</a:t>
            </a:r>
            <a:r>
              <a:rPr lang="el-GR" sz="3600" dirty="0">
                <a:latin typeface="+mn-lt"/>
                <a:ea typeface="Libre Baskerville"/>
                <a:cs typeface="Libre Baskerville"/>
                <a:sym typeface="Libre Baskerville"/>
              </a:rPr>
              <a:t> για να αυξήσετε τις πιθανότητες επιτυχίας;</a:t>
            </a:r>
            <a:endParaRPr sz="3600" dirty="0">
              <a:latin typeface="+mn-lt"/>
              <a:ea typeface="Libre Baskerville"/>
              <a:cs typeface="Libre Baskerville"/>
              <a:sym typeface="Libre Baskerville"/>
            </a:endParaRPr>
          </a:p>
        </p:txBody>
      </p:sp>
      <p:sp>
        <p:nvSpPr>
          <p:cNvPr id="273" name="Google Shape;273;p42"/>
          <p:cNvSpPr txBox="1"/>
          <p:nvPr/>
        </p:nvSpPr>
        <p:spPr>
          <a:xfrm flipH="1">
            <a:off x="-152400" y="60475"/>
            <a:ext cx="7701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800" b="1">
                <a:solidFill>
                  <a:schemeClr val="dk2"/>
                </a:solidFill>
              </a:rPr>
              <a:t>3</a:t>
            </a:r>
            <a:endParaRPr sz="8800" b="1">
              <a:solidFill>
                <a:schemeClr val="dk2"/>
              </a:solidFill>
            </a:endParaRPr>
          </a:p>
        </p:txBody>
      </p:sp>
      <p:sp>
        <p:nvSpPr>
          <p:cNvPr id="274" name="Google Shape;274;p42"/>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GB"/>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3"/>
          <p:cNvSpPr txBox="1">
            <a:spLocks noGrp="1"/>
          </p:cNvSpPr>
          <p:nvPr>
            <p:ph type="title"/>
          </p:nvPr>
        </p:nvSpPr>
        <p:spPr>
          <a:xfrm>
            <a:off x="311700" y="6336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9285"/>
              <a:buFont typeface="Arial"/>
              <a:buNone/>
            </a:pPr>
            <a:r>
              <a:rPr lang="el-GR" b="1" dirty="0">
                <a:latin typeface="+mn-lt"/>
                <a:ea typeface="Libre Baskerville"/>
                <a:cs typeface="Libre Baskerville"/>
                <a:sym typeface="Libre Baskerville"/>
              </a:rPr>
              <a:t>Κύρια σημεία που πρέπει να ληφθούν υπόψη</a:t>
            </a:r>
            <a:endParaRPr b="1" dirty="0">
              <a:latin typeface="+mn-lt"/>
              <a:ea typeface="Libre Baskerville"/>
              <a:cs typeface="Libre Baskerville"/>
              <a:sym typeface="Libre Baskerville"/>
            </a:endParaRPr>
          </a:p>
        </p:txBody>
      </p:sp>
      <p:sp>
        <p:nvSpPr>
          <p:cNvPr id="280" name="Google Shape;280;p43"/>
          <p:cNvSpPr txBox="1">
            <a:spLocks noGrp="1"/>
          </p:cNvSpPr>
          <p:nvPr>
            <p:ph type="body" idx="1"/>
          </p:nvPr>
        </p:nvSpPr>
        <p:spPr>
          <a:xfrm>
            <a:off x="360000" y="1407600"/>
            <a:ext cx="8424000" cy="30630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600"/>
              </a:spcBef>
              <a:spcAft>
                <a:spcPts val="600"/>
              </a:spcAft>
              <a:buClr>
                <a:schemeClr val="dk1"/>
              </a:buClr>
              <a:buSzPts val="1400"/>
              <a:buFont typeface="Libre Baskerville"/>
              <a:buAutoNum type="arabicPeriod"/>
            </a:pPr>
            <a:r>
              <a:rPr lang="el-GR" sz="1400" dirty="0">
                <a:solidFill>
                  <a:schemeClr val="dk1"/>
                </a:solidFill>
                <a:latin typeface="+mn-lt"/>
                <a:ea typeface="Libre Baskerville"/>
                <a:cs typeface="Libre Baskerville"/>
                <a:sym typeface="Libre Baskerville"/>
              </a:rPr>
              <a:t>Αποφασίστε </a:t>
            </a:r>
            <a:r>
              <a:rPr lang="el-GR" sz="1400" b="1" dirty="0">
                <a:solidFill>
                  <a:schemeClr val="dk1"/>
                </a:solidFill>
                <a:latin typeface="+mn-lt"/>
                <a:ea typeface="Libre Baskerville"/>
                <a:cs typeface="Libre Baskerville"/>
                <a:sym typeface="Libre Baskerville"/>
              </a:rPr>
              <a:t>ποια μέθοδο </a:t>
            </a:r>
            <a:r>
              <a:rPr lang="el-GR" sz="1400" dirty="0">
                <a:solidFill>
                  <a:schemeClr val="dk1"/>
                </a:solidFill>
                <a:latin typeface="+mn-lt"/>
                <a:ea typeface="Libre Baskerville"/>
                <a:cs typeface="Libre Baskerville"/>
                <a:sym typeface="Libre Baskerville"/>
              </a:rPr>
              <a:t>θα χρησιμοποιήσετε για να αντιστοιχίσετε τους καθοδηγητές με τους </a:t>
            </a:r>
            <a:r>
              <a:rPr lang="el-GR" sz="1400" dirty="0" err="1">
                <a:solidFill>
                  <a:schemeClr val="dk1"/>
                </a:solidFill>
                <a:latin typeface="+mn-lt"/>
                <a:ea typeface="Libre Baskerville"/>
                <a:cs typeface="Libre Baskerville"/>
                <a:sym typeface="Libre Baskerville"/>
              </a:rPr>
              <a:t>καθοδηγοπυμενους</a:t>
            </a:r>
            <a:r>
              <a:rPr lang="el-GR" sz="1400" dirty="0">
                <a:solidFill>
                  <a:schemeClr val="dk1"/>
                </a:solidFill>
                <a:latin typeface="+mn-lt"/>
                <a:ea typeface="Libre Baskerville"/>
                <a:cs typeface="Libre Baskerville"/>
                <a:sym typeface="Libre Baskerville"/>
              </a:rPr>
              <a:t> : μπορείτε να χρησιμοποιήσετε έναν </a:t>
            </a:r>
            <a:r>
              <a:rPr lang="el-GR" sz="1400" b="1" dirty="0">
                <a:solidFill>
                  <a:schemeClr val="dk1"/>
                </a:solidFill>
                <a:latin typeface="+mn-lt"/>
                <a:ea typeface="Libre Baskerville"/>
                <a:cs typeface="Libre Baskerville"/>
                <a:sym typeface="Libre Baskerville"/>
              </a:rPr>
              <a:t>αλγόριθμο αντιστοίχισης </a:t>
            </a:r>
            <a:r>
              <a:rPr lang="el-GR" sz="1400" dirty="0">
                <a:solidFill>
                  <a:schemeClr val="dk1"/>
                </a:solidFill>
                <a:latin typeface="+mn-lt"/>
                <a:ea typeface="Libre Baskerville"/>
                <a:cs typeface="Libre Baskerville"/>
                <a:sym typeface="Libre Baskerville"/>
              </a:rPr>
              <a:t>ή επιλογές μονής ή αμφίδρομης κατεύθυνσης από τους συμμετέχοντες.</a:t>
            </a:r>
          </a:p>
          <a:p>
            <a:pPr marL="457200" lvl="0" indent="-317500" algn="l" rtl="0">
              <a:lnSpc>
                <a:spcPct val="100000"/>
              </a:lnSpc>
              <a:spcBef>
                <a:spcPts val="600"/>
              </a:spcBef>
              <a:spcAft>
                <a:spcPts val="600"/>
              </a:spcAft>
              <a:buClr>
                <a:schemeClr val="dk1"/>
              </a:buClr>
              <a:buSzPts val="1400"/>
              <a:buFont typeface="Libre Baskerville"/>
              <a:buAutoNum type="arabicPeriod"/>
            </a:pPr>
            <a:r>
              <a:rPr lang="el-GR" sz="1400" b="1" dirty="0">
                <a:solidFill>
                  <a:schemeClr val="dk1"/>
                </a:solidFill>
                <a:latin typeface="+mn-lt"/>
                <a:ea typeface="Libre Baskerville"/>
                <a:cs typeface="Libre Baskerville"/>
                <a:sym typeface="Libre Baskerville"/>
              </a:rPr>
              <a:t>Κοινοποιήστε </a:t>
            </a:r>
            <a:r>
              <a:rPr lang="el-GR" sz="1400" dirty="0">
                <a:solidFill>
                  <a:schemeClr val="dk1"/>
                </a:solidFill>
                <a:latin typeface="+mn-lt"/>
                <a:ea typeface="Libre Baskerville"/>
                <a:cs typeface="Libre Baskerville"/>
                <a:sym typeface="Libre Baskerville"/>
              </a:rPr>
              <a:t>τον τρόπο με τον οποίο θα γίνει η αντιστοίχιση και εξηγήστε στους συμμετέχοντες ότι η αντιστοίχιση μπορεί να μην είναι τέλεια για όλους, αλλά θα εξακολουθήσουν να ωφελούνται από την καθοδήγηση.</a:t>
            </a:r>
          </a:p>
          <a:p>
            <a:pPr marL="457200" lvl="0" indent="-317500" algn="l" rtl="0">
              <a:lnSpc>
                <a:spcPct val="100000"/>
              </a:lnSpc>
              <a:spcBef>
                <a:spcPts val="600"/>
              </a:spcBef>
              <a:spcAft>
                <a:spcPts val="600"/>
              </a:spcAft>
              <a:buClr>
                <a:schemeClr val="dk1"/>
              </a:buClr>
              <a:buSzPts val="1400"/>
              <a:buFont typeface="Libre Baskerville"/>
              <a:buAutoNum type="arabicPeriod"/>
            </a:pPr>
            <a:r>
              <a:rPr lang="el-GR" sz="1400" dirty="0">
                <a:solidFill>
                  <a:schemeClr val="dk1"/>
                </a:solidFill>
                <a:latin typeface="+mn-lt"/>
                <a:ea typeface="Libre Baskerville"/>
                <a:cs typeface="Libre Baskerville"/>
                <a:sym typeface="Libre Baskerville"/>
              </a:rPr>
              <a:t>Εάν θέλετε να κάνετε την αντιστοίχιση μόνοι σας, μπορείτε να συλλέξετε πληροφορίες τόσο από καθοδηγητές όσο και από καθοδηγούμενους σχετικά με για παράδειγμα το </a:t>
            </a:r>
            <a:r>
              <a:rPr lang="el-GR" sz="1400" b="1" dirty="0">
                <a:solidFill>
                  <a:schemeClr val="dk1"/>
                </a:solidFill>
                <a:latin typeface="+mn-lt"/>
                <a:ea typeface="Libre Baskerville"/>
                <a:cs typeface="Libre Baskerville"/>
                <a:sym typeface="Libre Baskerville"/>
              </a:rPr>
              <a:t>φύλο, το πεδίο ενδιαφέροντος, την εμπειρία, την τοποθεσία ή τα κίνητρα.</a:t>
            </a:r>
          </a:p>
          <a:p>
            <a:pPr marL="457200" lvl="0" indent="-317500" algn="l" rtl="0">
              <a:lnSpc>
                <a:spcPct val="100000"/>
              </a:lnSpc>
              <a:spcBef>
                <a:spcPts val="600"/>
              </a:spcBef>
              <a:spcAft>
                <a:spcPts val="600"/>
              </a:spcAft>
              <a:buClr>
                <a:schemeClr val="dk1"/>
              </a:buClr>
              <a:buSzPts val="1400"/>
              <a:buFont typeface="Libre Baskerville"/>
              <a:buAutoNum type="arabicPeriod"/>
            </a:pPr>
            <a:r>
              <a:rPr lang="el-GR" sz="1400" dirty="0">
                <a:solidFill>
                  <a:schemeClr val="dk1"/>
                </a:solidFill>
                <a:latin typeface="+mn-lt"/>
                <a:ea typeface="Libre Baskerville"/>
                <a:cs typeface="Libre Baskerville"/>
                <a:sym typeface="Libre Baskerville"/>
              </a:rPr>
              <a:t>Εάν προτιμάτε να επιτρέπετε στους συμμετέχοντες σας να επιλέξουν, μπορείτε να αφήσετε να επιλέξουν οι καθοδηγούμενοι ή οι μέντορες, αλλά θα πρέπει να συλλέξετε πρώτα σχετικές πληροφορίες από τους συμμετέχοντες.</a:t>
            </a:r>
            <a:endParaRPr sz="1400" dirty="0">
              <a:solidFill>
                <a:schemeClr val="dk1"/>
              </a:solidFill>
              <a:latin typeface="+mn-lt"/>
              <a:ea typeface="Libre Baskerville"/>
              <a:cs typeface="Libre Baskerville"/>
              <a:sym typeface="Libre Baskerville"/>
            </a:endParaRPr>
          </a:p>
        </p:txBody>
      </p:sp>
      <p:sp>
        <p:nvSpPr>
          <p:cNvPr id="281" name="Google Shape;281;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18</a:t>
            </a:fld>
            <a:endParaRPr/>
          </a:p>
        </p:txBody>
      </p:sp>
      <p:sp>
        <p:nvSpPr>
          <p:cNvPr id="282" name="Google Shape;282;p43"/>
          <p:cNvSpPr/>
          <p:nvPr/>
        </p:nvSpPr>
        <p:spPr>
          <a:xfrm>
            <a:off x="7870525" y="-228000"/>
            <a:ext cx="1925400" cy="1756500"/>
          </a:xfrm>
          <a:prstGeom prst="ellipse">
            <a:avLst/>
          </a:prstGeom>
          <a:solidFill>
            <a:srgbClr val="FFA3B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4"/>
          <p:cNvSpPr/>
          <p:nvPr/>
        </p:nvSpPr>
        <p:spPr>
          <a:xfrm>
            <a:off x="198600" y="90150"/>
            <a:ext cx="8746800" cy="49632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9" name="Google Shape;289;p44"/>
          <p:cNvSpPr txBox="1">
            <a:spLocks noGrp="1"/>
          </p:cNvSpPr>
          <p:nvPr>
            <p:ph type="body" idx="1"/>
          </p:nvPr>
        </p:nvSpPr>
        <p:spPr>
          <a:xfrm>
            <a:off x="543600" y="1407600"/>
            <a:ext cx="8056800" cy="3623700"/>
          </a:xfrm>
          <a:prstGeom prst="rect">
            <a:avLst/>
          </a:prstGeom>
        </p:spPr>
        <p:txBody>
          <a:bodyPr spcFirstLastPara="1" wrap="square" lIns="91425" tIns="91425" rIns="91425" bIns="91425" anchor="t" anchorCtr="0">
            <a:normAutofit lnSpcReduction="10000"/>
          </a:bodyPr>
          <a:lstStyle/>
          <a:p>
            <a:pPr marL="0" lvl="0" indent="0" algn="just" rtl="0">
              <a:lnSpc>
                <a:spcPct val="120000"/>
              </a:lnSpc>
              <a:spcBef>
                <a:spcPts val="600"/>
              </a:spcBef>
              <a:spcAft>
                <a:spcPts val="600"/>
              </a:spcAft>
              <a:buNone/>
            </a:pPr>
            <a:r>
              <a:rPr lang="el-GR" sz="1400" dirty="0">
                <a:solidFill>
                  <a:srgbClr val="3C4043"/>
                </a:solidFill>
                <a:effectLst/>
                <a:latin typeface="+mn-lt"/>
              </a:rPr>
              <a:t>Το με ποιον καταλήγουν οι καθοδηγούμενοι έχει τεράστιο αντίκτυπο στο πώς θα αισθανθεί η εμπειρία καθοδήγησης για αυτούς – και αυτό ισχύει και για τους μέντορες. Επομένως, η </a:t>
            </a:r>
            <a:r>
              <a:rPr lang="el-GR" sz="1400" b="1" dirty="0">
                <a:solidFill>
                  <a:srgbClr val="3C4043"/>
                </a:solidFill>
                <a:effectLst/>
                <a:latin typeface="+mn-lt"/>
              </a:rPr>
              <a:t>αντιστοίχιση είναι μια κεντρική πτυχή </a:t>
            </a:r>
            <a:r>
              <a:rPr lang="el-GR" sz="1400" dirty="0">
                <a:solidFill>
                  <a:srgbClr val="3C4043"/>
                </a:solidFill>
                <a:effectLst/>
                <a:latin typeface="+mn-lt"/>
              </a:rPr>
              <a:t>ενός προγράμματος καθοδήγησης. </a:t>
            </a:r>
          </a:p>
          <a:p>
            <a:pPr marL="0" lvl="0" indent="0" algn="just" rtl="0">
              <a:lnSpc>
                <a:spcPct val="120000"/>
              </a:lnSpc>
              <a:spcBef>
                <a:spcPts val="600"/>
              </a:spcBef>
              <a:spcAft>
                <a:spcPts val="600"/>
              </a:spcAft>
              <a:buNone/>
            </a:pPr>
            <a:r>
              <a:rPr lang="el-GR" sz="1400" dirty="0">
                <a:solidFill>
                  <a:srgbClr val="3C4043"/>
                </a:solidFill>
                <a:effectLst/>
                <a:latin typeface="+mn-lt"/>
              </a:rPr>
              <a:t>Πρέπει να τονίσουμε ότι κάποιοι θα </a:t>
            </a:r>
            <a:r>
              <a:rPr lang="el-GR" sz="1400" b="1" dirty="0">
                <a:solidFill>
                  <a:srgbClr val="3C4043"/>
                </a:solidFill>
                <a:effectLst/>
                <a:latin typeface="+mn-lt"/>
              </a:rPr>
              <a:t>αισθάνονται λιγότερο χαρούμενοι </a:t>
            </a:r>
            <a:r>
              <a:rPr lang="el-GR" sz="1400" dirty="0">
                <a:solidFill>
                  <a:srgbClr val="3C4043"/>
                </a:solidFill>
                <a:effectLst/>
                <a:latin typeface="+mn-lt"/>
              </a:rPr>
              <a:t>με την αντιστοίχιση και κάποιοι θα είναι πιο ικανοποιημένοι, ανεξάρτητα από τη μέθοδο που χρησιμοποιείτε. </a:t>
            </a:r>
          </a:p>
          <a:p>
            <a:pPr marL="0" lvl="0" indent="0" algn="just" rtl="0">
              <a:lnSpc>
                <a:spcPct val="120000"/>
              </a:lnSpc>
              <a:spcBef>
                <a:spcPts val="600"/>
              </a:spcBef>
              <a:spcAft>
                <a:spcPts val="600"/>
              </a:spcAft>
              <a:buNone/>
            </a:pPr>
            <a:r>
              <a:rPr lang="el-GR" sz="1400" dirty="0">
                <a:solidFill>
                  <a:srgbClr val="3C4043"/>
                </a:solidFill>
                <a:effectLst/>
                <a:latin typeface="+mn-lt"/>
              </a:rPr>
              <a:t>Είναι σημαντικό, επομένως, να </a:t>
            </a:r>
            <a:r>
              <a:rPr lang="el-GR" sz="1400" b="1" dirty="0">
                <a:solidFill>
                  <a:srgbClr val="3C4043"/>
                </a:solidFill>
                <a:effectLst/>
                <a:latin typeface="+mn-lt"/>
              </a:rPr>
              <a:t>εκπαιδεύετε καλά τους καθοδηγητές </a:t>
            </a:r>
            <a:r>
              <a:rPr lang="el-GR" sz="1400" dirty="0">
                <a:solidFill>
                  <a:srgbClr val="3C4043"/>
                </a:solidFill>
                <a:effectLst/>
                <a:latin typeface="+mn-lt"/>
              </a:rPr>
              <a:t>σας ώστε να μπορούν να χειρίζονται διάφορες καταστάσεις καθοδήγησης, γιατί τότε η τέλεια αντιστοίχιση είναι λιγότερο σημαντική. Είναι επίσης σημαντικό </a:t>
            </a:r>
            <a:r>
              <a:rPr lang="el-GR" sz="1400" b="1" dirty="0">
                <a:solidFill>
                  <a:srgbClr val="3C4043"/>
                </a:solidFill>
                <a:effectLst/>
                <a:latin typeface="+mn-lt"/>
              </a:rPr>
              <a:t>να ενημερώσετε τους καθοδηγούμενους </a:t>
            </a:r>
            <a:r>
              <a:rPr lang="el-GR" sz="1400" dirty="0">
                <a:solidFill>
                  <a:srgbClr val="3C4043"/>
                </a:solidFill>
                <a:effectLst/>
                <a:latin typeface="+mn-lt"/>
              </a:rPr>
              <a:t>σας ότι η καθοδήγηση δεν είναι επίβλεψη και ότι θα ωφεληθούν από τις συνομιλίες με ένα πιο έμπειρο άτομο, ανεξάρτητα από το τι. </a:t>
            </a:r>
          </a:p>
          <a:p>
            <a:pPr marL="0" lvl="0" indent="0" algn="just" rtl="0">
              <a:lnSpc>
                <a:spcPct val="120000"/>
              </a:lnSpc>
              <a:spcBef>
                <a:spcPts val="600"/>
              </a:spcBef>
              <a:spcAft>
                <a:spcPts val="600"/>
              </a:spcAft>
              <a:buNone/>
            </a:pPr>
            <a:r>
              <a:rPr lang="el-GR" sz="1400" dirty="0">
                <a:solidFill>
                  <a:srgbClr val="3C4043"/>
                </a:solidFill>
                <a:effectLst/>
                <a:latin typeface="+mn-lt"/>
              </a:rPr>
              <a:t>Είναι καλύτερο να έχετε </a:t>
            </a:r>
            <a:r>
              <a:rPr lang="el-GR" sz="1400" b="1" dirty="0">
                <a:solidFill>
                  <a:srgbClr val="3C4043"/>
                </a:solidFill>
                <a:effectLst/>
                <a:latin typeface="+mn-lt"/>
              </a:rPr>
              <a:t>πολλές επαναλήψεις του προγράμματος </a:t>
            </a:r>
            <a:r>
              <a:rPr lang="el-GR" sz="1400" dirty="0">
                <a:solidFill>
                  <a:srgbClr val="3C4043"/>
                </a:solidFill>
                <a:effectLst/>
                <a:latin typeface="+mn-lt"/>
              </a:rPr>
              <a:t>για να μάθετε από τα </a:t>
            </a:r>
            <a:r>
              <a:rPr lang="el-GR" sz="1400" b="1" dirty="0">
                <a:solidFill>
                  <a:srgbClr val="3C4043"/>
                </a:solidFill>
                <a:effectLst/>
                <a:latin typeface="+mn-lt"/>
              </a:rPr>
              <a:t>σχόλια σχετικά με τον καλύτερο τρόπο αντιστοίχισης καθοδηγητών και καθοδηγούμενων.</a:t>
            </a:r>
          </a:p>
          <a:p>
            <a:pPr marL="0" lvl="0" indent="0" algn="just" rtl="0">
              <a:lnSpc>
                <a:spcPct val="120000"/>
              </a:lnSpc>
              <a:spcBef>
                <a:spcPts val="600"/>
              </a:spcBef>
              <a:spcAft>
                <a:spcPts val="600"/>
              </a:spcAft>
              <a:buNone/>
            </a:pPr>
            <a:endParaRPr sz="1400" dirty="0">
              <a:solidFill>
                <a:schemeClr val="dk1"/>
              </a:solidFill>
              <a:latin typeface="+mn-lt"/>
              <a:ea typeface="Libre Baskerville"/>
              <a:cs typeface="Libre Baskerville"/>
              <a:sym typeface="Libre Baskerville"/>
            </a:endParaRPr>
          </a:p>
        </p:txBody>
      </p:sp>
      <p:sp>
        <p:nvSpPr>
          <p:cNvPr id="290" name="Google Shape;290;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19</a:t>
            </a:fld>
            <a:endParaRPr/>
          </a:p>
        </p:txBody>
      </p:sp>
      <p:sp>
        <p:nvSpPr>
          <p:cNvPr id="4" name="Google Shape;251;p39">
            <a:extLst>
              <a:ext uri="{FF2B5EF4-FFF2-40B4-BE49-F238E27FC236}">
                <a16:creationId xmlns:a16="http://schemas.microsoft.com/office/drawing/2014/main" id="{46EF9394-1EF8-62EC-1E01-7655EB372CBC}"/>
              </a:ext>
            </a:extLst>
          </p:cNvPr>
          <p:cNvSpPr txBox="1">
            <a:spLocks/>
          </p:cNvSpPr>
          <p:nvPr/>
        </p:nvSpPr>
        <p:spPr>
          <a:xfrm>
            <a:off x="311700" y="633600"/>
            <a:ext cx="8520600"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l-GR" b="1" dirty="0">
                <a:latin typeface="+mn-lt"/>
                <a:ea typeface="Libre Baskerville"/>
                <a:cs typeface="Libre Baskerville"/>
                <a:sym typeface="Libre Baskerville"/>
              </a:rPr>
              <a:t>Γιατί είναι σημαντικό</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body" idx="1"/>
          </p:nvPr>
        </p:nvSpPr>
        <p:spPr>
          <a:xfrm>
            <a:off x="279075" y="409825"/>
            <a:ext cx="4785900" cy="47337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GB" sz="2708" b="1" dirty="0">
                <a:solidFill>
                  <a:schemeClr val="dk1"/>
                </a:solidFill>
                <a:latin typeface="+mn-lt"/>
                <a:ea typeface="Libre Baskerville"/>
                <a:cs typeface="Libre Baskerville"/>
                <a:sym typeface="Libre Baskerville"/>
              </a:rPr>
              <a:t>“</a:t>
            </a:r>
            <a:r>
              <a:rPr lang="el-GR" sz="2708" b="1" dirty="0">
                <a:solidFill>
                  <a:schemeClr val="dk1"/>
                </a:solidFill>
                <a:latin typeface="+mn-lt"/>
                <a:ea typeface="Libre Baskerville"/>
                <a:cs typeface="Libre Baskerville"/>
                <a:sym typeface="Libre Baskerville"/>
              </a:rPr>
              <a:t>Το να έχεις έναν καλό μέντορα νωρίς στην καριέρα σου μπορεί να σημαίνει τη διαφορά μεταξύ επιτυχίας και αποτυχίας σε οποιονδήποτε τομέα</a:t>
            </a:r>
            <a:r>
              <a:rPr lang="en-GB" sz="2708" b="1" dirty="0">
                <a:solidFill>
                  <a:schemeClr val="dk1"/>
                </a:solidFill>
                <a:latin typeface="+mn-lt"/>
                <a:ea typeface="Libre Baskerville"/>
                <a:cs typeface="Libre Baskerville"/>
                <a:sym typeface="Libre Baskerville"/>
              </a:rPr>
              <a:t>.”</a:t>
            </a:r>
            <a:endParaRPr sz="2708" b="1" dirty="0">
              <a:solidFill>
                <a:schemeClr val="dk1"/>
              </a:solidFill>
              <a:latin typeface="+mn-lt"/>
              <a:ea typeface="Libre Baskerville"/>
              <a:cs typeface="Libre Baskerville"/>
              <a:sym typeface="Libre Baskerville"/>
            </a:endParaRPr>
          </a:p>
          <a:p>
            <a:pPr marL="0" lvl="0" indent="0" algn="l" rtl="0">
              <a:spcBef>
                <a:spcPts val="1200"/>
              </a:spcBef>
              <a:spcAft>
                <a:spcPts val="0"/>
              </a:spcAft>
              <a:buNone/>
            </a:pPr>
            <a:endParaRPr sz="2708" dirty="0">
              <a:latin typeface="Libre Baskerville"/>
              <a:ea typeface="Libre Baskerville"/>
              <a:cs typeface="Libre Baskerville"/>
              <a:sym typeface="Libre Baskerville"/>
            </a:endParaRPr>
          </a:p>
          <a:p>
            <a:pPr marL="0" lvl="0" indent="0" algn="l" rtl="0">
              <a:spcBef>
                <a:spcPts val="1200"/>
              </a:spcBef>
              <a:spcAft>
                <a:spcPts val="0"/>
              </a:spcAft>
              <a:buNone/>
            </a:pPr>
            <a:endParaRPr sz="2708" dirty="0">
              <a:latin typeface="Libre Baskerville"/>
              <a:ea typeface="Libre Baskerville"/>
              <a:cs typeface="Libre Baskerville"/>
              <a:sym typeface="Libre Baskerville"/>
            </a:endParaRPr>
          </a:p>
          <a:p>
            <a:pPr marL="0" lvl="0" indent="0" algn="l" rtl="0">
              <a:spcBef>
                <a:spcPts val="1200"/>
              </a:spcBef>
              <a:spcAft>
                <a:spcPts val="1200"/>
              </a:spcAft>
              <a:buNone/>
            </a:pPr>
            <a:r>
              <a:rPr lang="en-GB" sz="1500" dirty="0">
                <a:solidFill>
                  <a:schemeClr val="dk1"/>
                </a:solidFill>
                <a:latin typeface="Libre Baskerville"/>
                <a:ea typeface="Libre Baskerville"/>
                <a:cs typeface="Libre Baskerville"/>
                <a:sym typeface="Libre Baskerville"/>
              </a:rPr>
              <a:t>Nature 447, 791-797 (14 June 2007) | doi:10.1038/447791a; Published online 13 June 2007</a:t>
            </a:r>
            <a:endParaRPr sz="1500" dirty="0">
              <a:solidFill>
                <a:schemeClr val="dk1"/>
              </a:solidFill>
              <a:latin typeface="Libre Baskerville"/>
              <a:ea typeface="Libre Baskerville"/>
              <a:cs typeface="Libre Baskerville"/>
              <a:sym typeface="Libre Baskerville"/>
            </a:endParaRPr>
          </a:p>
        </p:txBody>
      </p:sp>
      <p:pic>
        <p:nvPicPr>
          <p:cNvPr id="160" name="Google Shape;160;p27"/>
          <p:cNvPicPr preferRelativeResize="0"/>
          <p:nvPr/>
        </p:nvPicPr>
        <p:blipFill>
          <a:blip r:embed="rId3">
            <a:alphaModFix/>
          </a:blip>
          <a:stretch>
            <a:fillRect/>
          </a:stretch>
        </p:blipFill>
        <p:spPr>
          <a:xfrm>
            <a:off x="5202325" y="1197175"/>
            <a:ext cx="3830525" cy="3870125"/>
          </a:xfrm>
          <a:prstGeom prst="rect">
            <a:avLst/>
          </a:prstGeom>
          <a:noFill/>
          <a:ln>
            <a:noFill/>
          </a:ln>
        </p:spPr>
      </p:pic>
      <p:sp>
        <p:nvSpPr>
          <p:cNvPr id="161" name="Google Shape;161;p27"/>
          <p:cNvSpPr txBox="1">
            <a:spLocks noGrp="1"/>
          </p:cNvSpPr>
          <p:nvPr>
            <p:ph type="sldNum" idx="12"/>
          </p:nvPr>
        </p:nvSpPr>
        <p:spPr>
          <a:xfrm>
            <a:off x="8595308" y="4668642"/>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a:t>
            </a:fld>
            <a:endParaRPr/>
          </a:p>
        </p:txBody>
      </p:sp>
      <p:sp>
        <p:nvSpPr>
          <p:cNvPr id="162" name="Google Shape;162;p27"/>
          <p:cNvSpPr/>
          <p:nvPr/>
        </p:nvSpPr>
        <p:spPr>
          <a:xfrm>
            <a:off x="7746100" y="-438900"/>
            <a:ext cx="1925400" cy="1756500"/>
          </a:xfrm>
          <a:prstGeom prst="ellipse">
            <a:avLst/>
          </a:prstGeom>
          <a:solidFill>
            <a:srgbClr val="FFA3B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81F71"/>
        </a:solidFill>
        <a:effectLst/>
      </p:bgPr>
    </p:bg>
    <p:spTree>
      <p:nvGrpSpPr>
        <p:cNvPr id="1" name="Shape 294"/>
        <p:cNvGrpSpPr/>
        <p:nvPr/>
      </p:nvGrpSpPr>
      <p:grpSpPr>
        <a:xfrm>
          <a:off x="0" y="0"/>
          <a:ext cx="0" cy="0"/>
          <a:chOff x="0" y="0"/>
          <a:chExt cx="0" cy="0"/>
        </a:xfrm>
      </p:grpSpPr>
      <p:sp>
        <p:nvSpPr>
          <p:cNvPr id="295" name="Google Shape;295;p45"/>
          <p:cNvSpPr/>
          <p:nvPr/>
        </p:nvSpPr>
        <p:spPr>
          <a:xfrm>
            <a:off x="1635000" y="832500"/>
            <a:ext cx="5880000" cy="3472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0EADE"/>
              </a:solidFill>
            </a:endParaRPr>
          </a:p>
        </p:txBody>
      </p:sp>
      <p:sp>
        <p:nvSpPr>
          <p:cNvPr id="296" name="Google Shape;296;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20</a:t>
            </a:fld>
            <a:endParaRPr/>
          </a:p>
        </p:txBody>
      </p:sp>
      <p:pic>
        <p:nvPicPr>
          <p:cNvPr id="297" name="Google Shape;297;p45" descr="This is the second video of a learning video series about how to design and run a mentoring program to increase gender balance in STEM, and specifically informatics. In this video, we talk about how to match mentors and mentees.&#10;&#10;This learning video series was created within the Erasmus+ Women STEM UP project." title="How to Design and Run a Mentoring Program? - Matching">
            <a:hlinkClick r:id="rId3"/>
          </p:cNvPr>
          <p:cNvPicPr preferRelativeResize="0"/>
          <p:nvPr/>
        </p:nvPicPr>
        <p:blipFill>
          <a:blip r:embed="rId4">
            <a:alphaModFix/>
          </a:blip>
          <a:stretch>
            <a:fillRect/>
          </a:stretch>
        </p:blipFill>
        <p:spPr>
          <a:xfrm>
            <a:off x="1806513" y="1016163"/>
            <a:ext cx="5530975" cy="3111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
                                        </p:tgtEl>
                                        <p:attrNameLst>
                                          <p:attrName>style.visibility</p:attrName>
                                        </p:attrNameLst>
                                      </p:cBhvr>
                                      <p:to>
                                        <p:strVal val="visible"/>
                                      </p:to>
                                    </p:set>
                                    <p:animEffect transition="in" filter="fade">
                                      <p:cBhvr>
                                        <p:cTn id="7" dur="10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6"/>
          <p:cNvSpPr txBox="1">
            <a:spLocks noGrp="1"/>
          </p:cNvSpPr>
          <p:nvPr>
            <p:ph type="title"/>
          </p:nvPr>
        </p:nvSpPr>
        <p:spPr>
          <a:xfrm>
            <a:off x="628650" y="2130452"/>
            <a:ext cx="8328300" cy="13296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100000"/>
              </a:lnSpc>
              <a:spcBef>
                <a:spcPts val="0"/>
              </a:spcBef>
              <a:spcAft>
                <a:spcPts val="0"/>
              </a:spcAft>
              <a:buClr>
                <a:schemeClr val="dk1"/>
              </a:buClr>
              <a:buSzPct val="30555"/>
              <a:buFont typeface="Arial"/>
              <a:buNone/>
            </a:pPr>
            <a:r>
              <a:rPr lang="el-GR" sz="3600" dirty="0">
                <a:latin typeface="+mn-lt"/>
                <a:ea typeface="Libre Baskerville"/>
                <a:cs typeface="Libre Baskerville"/>
                <a:sym typeface="Libre Baskerville"/>
              </a:rPr>
              <a:t>Για πόσο καιρό και πόσο συχνά πρέπει να συναντώνται οι καθοδηγητές και οι καθοδηγούμενοι;</a:t>
            </a:r>
            <a:endParaRPr sz="3600" dirty="0">
              <a:latin typeface="+mn-lt"/>
              <a:ea typeface="Libre Baskerville"/>
              <a:cs typeface="Libre Baskerville"/>
              <a:sym typeface="Libre Baskerville"/>
            </a:endParaRPr>
          </a:p>
        </p:txBody>
      </p:sp>
      <p:sp>
        <p:nvSpPr>
          <p:cNvPr id="303" name="Google Shape;303;p46"/>
          <p:cNvSpPr txBox="1"/>
          <p:nvPr/>
        </p:nvSpPr>
        <p:spPr>
          <a:xfrm flipH="1">
            <a:off x="-152400" y="60475"/>
            <a:ext cx="7701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800" b="1">
                <a:solidFill>
                  <a:schemeClr val="dk2"/>
                </a:solidFill>
              </a:rPr>
              <a:t>4</a:t>
            </a:r>
            <a:endParaRPr sz="8800" b="1">
              <a:solidFill>
                <a:schemeClr val="dk2"/>
              </a:solidFill>
            </a:endParaRPr>
          </a:p>
        </p:txBody>
      </p:sp>
      <p:sp>
        <p:nvSpPr>
          <p:cNvPr id="304" name="Google Shape;304;p46"/>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GB"/>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10" name="Google Shape;310;p47"/>
          <p:cNvSpPr txBox="1">
            <a:spLocks noGrp="1"/>
          </p:cNvSpPr>
          <p:nvPr>
            <p:ph type="body" idx="1"/>
          </p:nvPr>
        </p:nvSpPr>
        <p:spPr>
          <a:xfrm>
            <a:off x="203550" y="1400400"/>
            <a:ext cx="8520600" cy="3363900"/>
          </a:xfrm>
          <a:prstGeom prst="rect">
            <a:avLst/>
          </a:prstGeom>
        </p:spPr>
        <p:txBody>
          <a:bodyPr spcFirstLastPara="1" wrap="square" lIns="91425" tIns="91425" rIns="91425" bIns="91425" anchor="t" anchorCtr="0">
            <a:noAutofit/>
          </a:bodyPr>
          <a:lstStyle/>
          <a:p>
            <a:pPr marL="457200" lvl="0" indent="-317500" algn="just" rtl="0">
              <a:lnSpc>
                <a:spcPct val="100000"/>
              </a:lnSpc>
              <a:spcBef>
                <a:spcPts val="600"/>
              </a:spcBef>
              <a:spcAft>
                <a:spcPts val="600"/>
              </a:spcAft>
              <a:buClr>
                <a:schemeClr val="dk1"/>
              </a:buClr>
              <a:buSzPts val="1400"/>
              <a:buFont typeface="Libre Baskerville"/>
              <a:buAutoNum type="arabicPeriod"/>
            </a:pPr>
            <a:r>
              <a:rPr lang="el-GR" sz="1400" dirty="0">
                <a:solidFill>
                  <a:schemeClr val="dk1"/>
                </a:solidFill>
                <a:latin typeface="+mn-lt"/>
                <a:ea typeface="Libre Baskerville"/>
                <a:cs typeface="Libre Baskerville"/>
                <a:sym typeface="Libre Baskerville"/>
              </a:rPr>
              <a:t>Όταν ξεκινάτε ένα πρόγραμμα καθοδήγησης, πρέπει να ορίσετε τη </a:t>
            </a:r>
            <a:r>
              <a:rPr lang="el-GR" sz="1400" b="1" dirty="0">
                <a:solidFill>
                  <a:schemeClr val="dk1"/>
                </a:solidFill>
                <a:latin typeface="+mn-lt"/>
                <a:ea typeface="Libre Baskerville"/>
                <a:cs typeface="Libre Baskerville"/>
                <a:sym typeface="Libre Baskerville"/>
              </a:rPr>
              <a:t>διάρκεια του προγράμματος καθοδήγησης</a:t>
            </a:r>
            <a:r>
              <a:rPr lang="el-GR" sz="1400" dirty="0">
                <a:solidFill>
                  <a:schemeClr val="dk1"/>
                </a:solidFill>
                <a:latin typeface="+mn-lt"/>
                <a:ea typeface="Libre Baskerville"/>
                <a:cs typeface="Libre Baskerville"/>
                <a:sym typeface="Libre Baskerville"/>
              </a:rPr>
              <a:t>. Μπορείτε επίσης να ορίσετε την </a:t>
            </a:r>
            <a:r>
              <a:rPr lang="el-GR" sz="1400" b="1" dirty="0">
                <a:solidFill>
                  <a:schemeClr val="dk1"/>
                </a:solidFill>
                <a:latin typeface="+mn-lt"/>
                <a:ea typeface="Libre Baskerville"/>
                <a:cs typeface="Libre Baskerville"/>
                <a:sym typeface="Libre Baskerville"/>
              </a:rPr>
              <a:t>αναμενόμενη συχνότητα των συναντήσεων, μερικές φορές ακόμη και τη διάρκεια μιας τέτοιας συνάντησης.</a:t>
            </a:r>
          </a:p>
          <a:p>
            <a:pPr marL="457200" lvl="0" indent="-317500" algn="just" rtl="0">
              <a:lnSpc>
                <a:spcPct val="100000"/>
              </a:lnSpc>
              <a:spcBef>
                <a:spcPts val="600"/>
              </a:spcBef>
              <a:spcAft>
                <a:spcPts val="600"/>
              </a:spcAft>
              <a:buClr>
                <a:schemeClr val="dk1"/>
              </a:buClr>
              <a:buSzPts val="1400"/>
              <a:buFont typeface="Libre Baskerville"/>
              <a:buAutoNum type="arabicPeriod"/>
            </a:pPr>
            <a:r>
              <a:rPr lang="el-GR" sz="1400" dirty="0">
                <a:solidFill>
                  <a:schemeClr val="dk1"/>
                </a:solidFill>
                <a:latin typeface="+mn-lt"/>
                <a:ea typeface="Libre Baskerville"/>
                <a:cs typeface="Libre Baskerville"/>
                <a:sym typeface="Libre Baskerville"/>
              </a:rPr>
              <a:t>Λάβετε υπόψη ότι τα </a:t>
            </a:r>
            <a:r>
              <a:rPr lang="el-GR" sz="1400" b="1" dirty="0">
                <a:solidFill>
                  <a:schemeClr val="dk1"/>
                </a:solidFill>
                <a:latin typeface="+mn-lt"/>
                <a:ea typeface="Libre Baskerville"/>
                <a:cs typeface="Libre Baskerville"/>
                <a:sym typeface="Libre Baskerville"/>
              </a:rPr>
              <a:t>μακροπρόθεσμα προγράμματα καθοδήγησης </a:t>
            </a:r>
            <a:r>
              <a:rPr lang="el-GR" sz="1400" dirty="0">
                <a:solidFill>
                  <a:schemeClr val="dk1"/>
                </a:solidFill>
                <a:latin typeface="+mn-lt"/>
                <a:ea typeface="Libre Baskerville"/>
                <a:cs typeface="Libre Baskerville"/>
                <a:sym typeface="Libre Baskerville"/>
              </a:rPr>
              <a:t>είναι πιο αποτελεσματικά, καθώς συμβάλλουν στην οικοδόμηση εμπιστοσύνης και έχουν πιο παρατεταμένο θετικό αντίκτυπο. Τα προγράμματα καθοδήγησης μπορεί να διαρκέσουν από ένα </a:t>
            </a:r>
            <a:r>
              <a:rPr lang="el-GR" sz="1400" b="1" dirty="0">
                <a:solidFill>
                  <a:schemeClr val="dk1"/>
                </a:solidFill>
                <a:latin typeface="+mn-lt"/>
                <a:ea typeface="Libre Baskerville"/>
                <a:cs typeface="Libre Baskerville"/>
                <a:sym typeface="Libre Baskerville"/>
              </a:rPr>
              <a:t>μήνα έως αρκετά χρόνια </a:t>
            </a:r>
            <a:r>
              <a:rPr lang="el-GR" sz="1400" dirty="0">
                <a:solidFill>
                  <a:schemeClr val="dk1"/>
                </a:solidFill>
                <a:latin typeface="+mn-lt"/>
                <a:ea typeface="Libre Baskerville"/>
                <a:cs typeface="Libre Baskerville"/>
                <a:sym typeface="Libre Baskerville"/>
              </a:rPr>
              <a:t>και τις περισσότερες φορές είναι θέμα εύρεσης του προϋπολογισμού.</a:t>
            </a:r>
          </a:p>
          <a:p>
            <a:pPr marL="457200" lvl="0" indent="-317500" algn="just" rtl="0">
              <a:lnSpc>
                <a:spcPct val="100000"/>
              </a:lnSpc>
              <a:spcBef>
                <a:spcPts val="600"/>
              </a:spcBef>
              <a:spcAft>
                <a:spcPts val="600"/>
              </a:spcAft>
              <a:buClr>
                <a:schemeClr val="dk1"/>
              </a:buClr>
              <a:buSzPts val="1400"/>
              <a:buFont typeface="Libre Baskerville"/>
              <a:buAutoNum type="arabicPeriod"/>
            </a:pPr>
            <a:r>
              <a:rPr lang="el-GR" sz="1400" dirty="0">
                <a:solidFill>
                  <a:schemeClr val="dk1"/>
                </a:solidFill>
                <a:latin typeface="+mn-lt"/>
                <a:ea typeface="Libre Baskerville"/>
                <a:cs typeface="Libre Baskerville"/>
                <a:sym typeface="Libre Baskerville"/>
              </a:rPr>
              <a:t>Η </a:t>
            </a:r>
            <a:r>
              <a:rPr lang="el-GR" sz="1400" b="1" dirty="0">
                <a:solidFill>
                  <a:schemeClr val="dk1"/>
                </a:solidFill>
                <a:latin typeface="+mn-lt"/>
                <a:ea typeface="Libre Baskerville"/>
                <a:cs typeface="Libre Baskerville"/>
                <a:sym typeface="Libre Baskerville"/>
              </a:rPr>
              <a:t>συχνότητα των συναντήσεων </a:t>
            </a:r>
            <a:r>
              <a:rPr lang="el-GR" sz="1400" dirty="0">
                <a:solidFill>
                  <a:schemeClr val="dk1"/>
                </a:solidFill>
                <a:latin typeface="+mn-lt"/>
                <a:ea typeface="Libre Baskerville"/>
                <a:cs typeface="Libre Baskerville"/>
                <a:sym typeface="Libre Baskerville"/>
              </a:rPr>
              <a:t>εξαρτάται σε μεγάλο βαθμό από τη διάρκεια του προγράμματος και τη διαθεσιμότητα των συμμετεχόντων. Βεβαιωθείτε ότι είστε ρεαλιστές σχετικά με τη συμμετοχή των μεντόρων (αλλά και των καθοδηγούμενων). </a:t>
            </a:r>
            <a:r>
              <a:rPr lang="el-GR" sz="1400" b="1" dirty="0">
                <a:solidFill>
                  <a:schemeClr val="dk1"/>
                </a:solidFill>
                <a:latin typeface="+mn-lt"/>
                <a:ea typeface="Libre Baskerville"/>
                <a:cs typeface="Libre Baskerville"/>
                <a:sym typeface="Libre Baskerville"/>
              </a:rPr>
              <a:t>Αφήστε λίγη ευελιξία σε κάθε ζευγάρι.</a:t>
            </a:r>
          </a:p>
          <a:p>
            <a:pPr marL="457200" lvl="0" indent="-317500" algn="just" rtl="0">
              <a:lnSpc>
                <a:spcPct val="100000"/>
              </a:lnSpc>
              <a:spcBef>
                <a:spcPts val="600"/>
              </a:spcBef>
              <a:spcAft>
                <a:spcPts val="600"/>
              </a:spcAft>
              <a:buClr>
                <a:schemeClr val="dk1"/>
              </a:buClr>
              <a:buSzPts val="1400"/>
              <a:buFont typeface="Libre Baskerville"/>
              <a:buAutoNum type="arabicPeriod"/>
            </a:pPr>
            <a:r>
              <a:rPr lang="el-GR" sz="1400" dirty="0">
                <a:solidFill>
                  <a:schemeClr val="dk1"/>
                </a:solidFill>
                <a:latin typeface="+mn-lt"/>
                <a:ea typeface="Libre Baskerville"/>
                <a:cs typeface="Libre Baskerville"/>
                <a:sym typeface="Libre Baskerville"/>
              </a:rPr>
              <a:t>Είναι καλή ιδέα να δώσετε οδηγίες σχετικά με τη </a:t>
            </a:r>
            <a:r>
              <a:rPr lang="el-GR" sz="1400" b="1" dirty="0">
                <a:solidFill>
                  <a:schemeClr val="dk1"/>
                </a:solidFill>
                <a:latin typeface="+mn-lt"/>
                <a:ea typeface="Libre Baskerville"/>
                <a:cs typeface="Libre Baskerville"/>
                <a:sym typeface="Libre Baskerville"/>
              </a:rPr>
              <a:t>διάρκεια μιας συνεδρίας καθοδήγησης</a:t>
            </a:r>
            <a:r>
              <a:rPr lang="el-GR" sz="1400" dirty="0">
                <a:solidFill>
                  <a:schemeClr val="dk1"/>
                </a:solidFill>
                <a:latin typeface="+mn-lt"/>
                <a:ea typeface="Libre Baskerville"/>
                <a:cs typeface="Libre Baskerville"/>
                <a:sym typeface="Libre Baskerville"/>
              </a:rPr>
              <a:t>. Συνήθως κυμαίνεται από 20 λεπτά έως μία ώρα. Μπορείτε είτε να ορίσετε τις συνολικές ώρες που πρέπει να συναντά ο μέντορας με τον καθοδηγούμενο είτε τον αριθμό των συνεδριών.</a:t>
            </a:r>
            <a:endParaRPr sz="1400" dirty="0">
              <a:solidFill>
                <a:schemeClr val="dk1"/>
              </a:solidFill>
              <a:latin typeface="+mn-lt"/>
              <a:ea typeface="Libre Baskerville"/>
              <a:cs typeface="Libre Baskerville"/>
              <a:sym typeface="Libre Baskerville"/>
            </a:endParaRPr>
          </a:p>
        </p:txBody>
      </p:sp>
      <p:sp>
        <p:nvSpPr>
          <p:cNvPr id="311" name="Google Shape;311;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22</a:t>
            </a:fld>
            <a:endParaRPr/>
          </a:p>
        </p:txBody>
      </p:sp>
      <p:sp>
        <p:nvSpPr>
          <p:cNvPr id="312" name="Google Shape;312;p47"/>
          <p:cNvSpPr/>
          <p:nvPr/>
        </p:nvSpPr>
        <p:spPr>
          <a:xfrm>
            <a:off x="7870525" y="-228000"/>
            <a:ext cx="1925400" cy="1756500"/>
          </a:xfrm>
          <a:prstGeom prst="ellipse">
            <a:avLst/>
          </a:prstGeom>
          <a:solidFill>
            <a:srgbClr val="FFA3B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 name="Google Shape;279;p43">
            <a:extLst>
              <a:ext uri="{FF2B5EF4-FFF2-40B4-BE49-F238E27FC236}">
                <a16:creationId xmlns:a16="http://schemas.microsoft.com/office/drawing/2014/main" id="{FD646EB2-9096-1620-7007-5CF44EC7183D}"/>
              </a:ext>
            </a:extLst>
          </p:cNvPr>
          <p:cNvSpPr txBox="1">
            <a:spLocks noGrp="1"/>
          </p:cNvSpPr>
          <p:nvPr>
            <p:ph type="title"/>
          </p:nvPr>
        </p:nvSpPr>
        <p:spPr>
          <a:xfrm>
            <a:off x="311700" y="6336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9285"/>
              <a:buFont typeface="Arial"/>
              <a:buNone/>
            </a:pPr>
            <a:r>
              <a:rPr lang="el-GR" b="1" dirty="0">
                <a:latin typeface="+mn-lt"/>
                <a:ea typeface="Libre Baskerville"/>
                <a:cs typeface="Libre Baskerville"/>
                <a:sym typeface="Libre Baskerville"/>
              </a:rPr>
              <a:t>Κύρια σημεία που πρέπει να ληφθούν υπόψη</a:t>
            </a:r>
            <a:endParaRPr b="1" dirty="0">
              <a:latin typeface="+mn-lt"/>
              <a:ea typeface="Libre Baskerville"/>
              <a:cs typeface="Libre Baskerville"/>
              <a:sym typeface="Libre Baskervill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8"/>
          <p:cNvSpPr/>
          <p:nvPr/>
        </p:nvSpPr>
        <p:spPr>
          <a:xfrm>
            <a:off x="198600" y="237975"/>
            <a:ext cx="8746800" cy="47412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9" name="Google Shape;319;p48"/>
          <p:cNvSpPr txBox="1">
            <a:spLocks noGrp="1"/>
          </p:cNvSpPr>
          <p:nvPr>
            <p:ph type="body" idx="1"/>
          </p:nvPr>
        </p:nvSpPr>
        <p:spPr>
          <a:xfrm>
            <a:off x="543600" y="1400400"/>
            <a:ext cx="8056800" cy="3416400"/>
          </a:xfrm>
          <a:prstGeom prst="rect">
            <a:avLst/>
          </a:prstGeom>
        </p:spPr>
        <p:txBody>
          <a:bodyPr spcFirstLastPara="1" wrap="square" lIns="91425" tIns="91425" rIns="91425" bIns="91425" anchor="t" anchorCtr="0">
            <a:noAutofit/>
          </a:bodyPr>
          <a:lstStyle/>
          <a:p>
            <a:pPr marL="0" lvl="0" indent="0" algn="just" rtl="0">
              <a:lnSpc>
                <a:spcPct val="100000"/>
              </a:lnSpc>
              <a:spcBef>
                <a:spcPts val="600"/>
              </a:spcBef>
              <a:spcAft>
                <a:spcPts val="600"/>
              </a:spcAft>
              <a:buNone/>
            </a:pPr>
            <a:r>
              <a:rPr lang="el-GR" sz="1400" dirty="0">
                <a:solidFill>
                  <a:schemeClr val="dk1"/>
                </a:solidFill>
                <a:latin typeface="+mn-lt"/>
                <a:ea typeface="Libre Baskerville"/>
                <a:cs typeface="Libre Baskerville"/>
                <a:sym typeface="Libre Baskerville"/>
              </a:rPr>
              <a:t>Ο χρόνος παίζει σημαντικό ρόλο στην επιτυχία του προγράμματος καθοδήγησης.</a:t>
            </a:r>
          </a:p>
          <a:p>
            <a:pPr marL="0" lvl="0" indent="0" algn="just" rtl="0">
              <a:lnSpc>
                <a:spcPct val="100000"/>
              </a:lnSpc>
              <a:spcBef>
                <a:spcPts val="600"/>
              </a:spcBef>
              <a:spcAft>
                <a:spcPts val="600"/>
              </a:spcAft>
              <a:buNone/>
            </a:pPr>
            <a:r>
              <a:rPr lang="el-GR" sz="1400" dirty="0">
                <a:solidFill>
                  <a:schemeClr val="dk1"/>
                </a:solidFill>
                <a:latin typeface="+mn-lt"/>
                <a:ea typeface="Libre Baskerville"/>
                <a:cs typeface="Libre Baskerville"/>
                <a:sym typeface="Libre Baskerville"/>
              </a:rPr>
              <a:t>Ο μέντορας ή ο καθοδηγούμενος μπορεί να </a:t>
            </a:r>
            <a:r>
              <a:rPr lang="el-GR" sz="1400" b="1" dirty="0">
                <a:solidFill>
                  <a:schemeClr val="dk1"/>
                </a:solidFill>
                <a:latin typeface="+mn-lt"/>
                <a:ea typeface="Libre Baskerville"/>
                <a:cs typeface="Libre Baskerville"/>
                <a:sym typeface="Libre Baskerville"/>
              </a:rPr>
              <a:t>χάσουν το κίνητρο </a:t>
            </a:r>
            <a:r>
              <a:rPr lang="el-GR" sz="1400" dirty="0">
                <a:solidFill>
                  <a:schemeClr val="dk1"/>
                </a:solidFill>
                <a:latin typeface="+mn-lt"/>
                <a:ea typeface="Libre Baskerville"/>
                <a:cs typeface="Libre Baskerville"/>
                <a:sym typeface="Libre Baskerville"/>
              </a:rPr>
              <a:t>εάν η καθοδήγηση </a:t>
            </a:r>
            <a:r>
              <a:rPr lang="el-GR" sz="1400" b="1" dirty="0">
                <a:solidFill>
                  <a:schemeClr val="dk1"/>
                </a:solidFill>
                <a:latin typeface="+mn-lt"/>
                <a:ea typeface="Libre Baskerville"/>
                <a:cs typeface="Libre Baskerville"/>
                <a:sym typeface="Libre Baskerville"/>
              </a:rPr>
              <a:t>απαιτεί πάρα πολλά </a:t>
            </a:r>
            <a:r>
              <a:rPr lang="el-GR" sz="1400" dirty="0">
                <a:solidFill>
                  <a:schemeClr val="dk1"/>
                </a:solidFill>
                <a:latin typeface="+mn-lt"/>
                <a:ea typeface="Libre Baskerville"/>
                <a:cs typeface="Libre Baskerville"/>
                <a:sym typeface="Libre Baskerville"/>
              </a:rPr>
              <a:t>από τους δύο. Αυτό μπορεί να σημαίνει πάρα πολλές συσκέψεις ή συσκέψεις που είναι πολύ μεγάλες.</a:t>
            </a:r>
          </a:p>
          <a:p>
            <a:pPr marL="0" lvl="0" indent="0" algn="just" rtl="0">
              <a:lnSpc>
                <a:spcPct val="100000"/>
              </a:lnSpc>
              <a:spcBef>
                <a:spcPts val="600"/>
              </a:spcBef>
              <a:spcAft>
                <a:spcPts val="600"/>
              </a:spcAft>
              <a:buNone/>
            </a:pPr>
            <a:r>
              <a:rPr lang="el-GR" sz="1400" dirty="0">
                <a:solidFill>
                  <a:schemeClr val="dk1"/>
                </a:solidFill>
                <a:latin typeface="+mn-lt"/>
                <a:ea typeface="Libre Baskerville"/>
                <a:cs typeface="Libre Baskerville"/>
                <a:sym typeface="Libre Baskerville"/>
              </a:rPr>
              <a:t>Εάν, ωστόσο, οι μέντορες ή οι καθοδηγούμενοι αισθάνονται ότι δεν είχαν αρκετές συναντήσεις ή η συνάντηση ήταν πολύ σύντομη, μπορεί να χάσουν την έμπνευση ο ένας από τον άλλον ή να λάβουν την πλήρη αξία της καθοδήγησης.</a:t>
            </a:r>
          </a:p>
          <a:p>
            <a:pPr marL="0" lvl="0" indent="0" algn="just" rtl="0">
              <a:lnSpc>
                <a:spcPct val="100000"/>
              </a:lnSpc>
              <a:spcBef>
                <a:spcPts val="600"/>
              </a:spcBef>
              <a:spcAft>
                <a:spcPts val="600"/>
              </a:spcAft>
              <a:buNone/>
            </a:pPr>
            <a:r>
              <a:rPr lang="el-GR" sz="1400" dirty="0">
                <a:solidFill>
                  <a:schemeClr val="dk1"/>
                </a:solidFill>
                <a:latin typeface="+mn-lt"/>
                <a:ea typeface="Libre Baskerville"/>
                <a:cs typeface="Libre Baskerville"/>
                <a:sym typeface="Libre Baskerville"/>
              </a:rPr>
              <a:t>Αν και η διάρκεια του προγράμματος καθοδήγησης και η συχνότητα των συναντήσεων συχνά εξαρτώνται από τον διαθέσιμο προϋπολογισμό, είναι ακόμα σημαντικό να υπάρχουν διάφορες επαναλήψεις του προγράμματος για να δούμε τι πιστεύουν οι συμμετέχοντες ότι ήταν πιο αποτελεσματικό.</a:t>
            </a:r>
            <a:endParaRPr sz="1400" dirty="0">
              <a:solidFill>
                <a:schemeClr val="dk1"/>
              </a:solidFill>
              <a:latin typeface="+mn-lt"/>
              <a:ea typeface="Libre Baskerville"/>
              <a:cs typeface="Libre Baskerville"/>
              <a:sym typeface="Libre Baskerville"/>
            </a:endParaRPr>
          </a:p>
        </p:txBody>
      </p:sp>
      <p:sp>
        <p:nvSpPr>
          <p:cNvPr id="320" name="Google Shape;320;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23</a:t>
            </a:fld>
            <a:endParaRPr/>
          </a:p>
        </p:txBody>
      </p:sp>
      <p:sp>
        <p:nvSpPr>
          <p:cNvPr id="4" name="Google Shape;251;p39">
            <a:extLst>
              <a:ext uri="{FF2B5EF4-FFF2-40B4-BE49-F238E27FC236}">
                <a16:creationId xmlns:a16="http://schemas.microsoft.com/office/drawing/2014/main" id="{D55F2B98-384E-70EB-2696-C80098667F98}"/>
              </a:ext>
            </a:extLst>
          </p:cNvPr>
          <p:cNvSpPr txBox="1">
            <a:spLocks/>
          </p:cNvSpPr>
          <p:nvPr/>
        </p:nvSpPr>
        <p:spPr>
          <a:xfrm>
            <a:off x="311700" y="633600"/>
            <a:ext cx="8520600"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l-GR" b="1" dirty="0">
                <a:latin typeface="+mn-lt"/>
                <a:ea typeface="Libre Baskerville"/>
                <a:cs typeface="Libre Baskerville"/>
                <a:sym typeface="Libre Baskerville"/>
              </a:rPr>
              <a:t>Γιατί είναι σημαντικό</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81F71"/>
        </a:solidFill>
        <a:effectLst/>
      </p:bgPr>
    </p:bg>
    <p:spTree>
      <p:nvGrpSpPr>
        <p:cNvPr id="1" name="Shape 324"/>
        <p:cNvGrpSpPr/>
        <p:nvPr/>
      </p:nvGrpSpPr>
      <p:grpSpPr>
        <a:xfrm>
          <a:off x="0" y="0"/>
          <a:ext cx="0" cy="0"/>
          <a:chOff x="0" y="0"/>
          <a:chExt cx="0" cy="0"/>
        </a:xfrm>
      </p:grpSpPr>
      <p:sp>
        <p:nvSpPr>
          <p:cNvPr id="325" name="Google Shape;325;p49"/>
          <p:cNvSpPr/>
          <p:nvPr/>
        </p:nvSpPr>
        <p:spPr>
          <a:xfrm>
            <a:off x="1635000" y="832500"/>
            <a:ext cx="5880000" cy="3472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0EADE"/>
              </a:solidFill>
            </a:endParaRPr>
          </a:p>
        </p:txBody>
      </p:sp>
      <p:sp>
        <p:nvSpPr>
          <p:cNvPr id="326" name="Google Shape;326;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24</a:t>
            </a:fld>
            <a:endParaRPr/>
          </a:p>
        </p:txBody>
      </p:sp>
      <p:pic>
        <p:nvPicPr>
          <p:cNvPr id="327" name="Google Shape;327;p49" descr="This is the third video of a learning video series about how to design and run a mentoring program to increase gender balance in STEM, and specifically informatics. In this video, we talk about how to determine what the right duration is for the program.&#10;&#10;This learning video series was created within the Erasmus+ Women STEM UP project." title="How to Design and Run a Mentoring Program? - Duration">
            <a:hlinkClick r:id="rId3"/>
          </p:cNvPr>
          <p:cNvPicPr preferRelativeResize="0"/>
          <p:nvPr/>
        </p:nvPicPr>
        <p:blipFill>
          <a:blip r:embed="rId4">
            <a:alphaModFix/>
          </a:blip>
          <a:stretch>
            <a:fillRect/>
          </a:stretch>
        </p:blipFill>
        <p:spPr>
          <a:xfrm>
            <a:off x="1810200" y="1020100"/>
            <a:ext cx="5529600" cy="30972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
                                        </p:tgtEl>
                                        <p:attrNameLst>
                                          <p:attrName>style.visibility</p:attrName>
                                        </p:attrNameLst>
                                      </p:cBhvr>
                                      <p:to>
                                        <p:strVal val="visible"/>
                                      </p:to>
                                    </p:set>
                                    <p:animEffect transition="in" filter="fade">
                                      <p:cBhvr>
                                        <p:cTn id="7" dur="1000"/>
                                        <p:tgtEl>
                                          <p:spTgt spid="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0"/>
          <p:cNvSpPr txBox="1">
            <a:spLocks noGrp="1"/>
          </p:cNvSpPr>
          <p:nvPr>
            <p:ph type="title"/>
          </p:nvPr>
        </p:nvSpPr>
        <p:spPr>
          <a:xfrm>
            <a:off x="628650" y="2130452"/>
            <a:ext cx="8328300" cy="13296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100"/>
              <a:buFont typeface="Arial"/>
              <a:buNone/>
            </a:pPr>
            <a:r>
              <a:rPr lang="en-GB" sz="3600" dirty="0">
                <a:latin typeface="Libre Baskerville"/>
                <a:ea typeface="Libre Baskerville"/>
                <a:cs typeface="Libre Baskerville"/>
                <a:sym typeface="Libre Baskerville"/>
              </a:rPr>
              <a:t>What are the benefits of individual vs group mentoring?</a:t>
            </a:r>
            <a:endParaRPr sz="3600" dirty="0">
              <a:latin typeface="Libre Baskerville"/>
              <a:ea typeface="Libre Baskerville"/>
              <a:cs typeface="Libre Baskerville"/>
              <a:sym typeface="Libre Baskerville"/>
            </a:endParaRPr>
          </a:p>
        </p:txBody>
      </p:sp>
      <p:sp>
        <p:nvSpPr>
          <p:cNvPr id="333" name="Google Shape;333;p50"/>
          <p:cNvSpPr txBox="1"/>
          <p:nvPr/>
        </p:nvSpPr>
        <p:spPr>
          <a:xfrm flipH="1">
            <a:off x="-152400" y="60475"/>
            <a:ext cx="7701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800" b="1">
                <a:solidFill>
                  <a:schemeClr val="dk2"/>
                </a:solidFill>
              </a:rPr>
              <a:t>5</a:t>
            </a:r>
            <a:endParaRPr sz="8800" b="1">
              <a:solidFill>
                <a:schemeClr val="dk2"/>
              </a:solidFill>
            </a:endParaRPr>
          </a:p>
        </p:txBody>
      </p:sp>
      <p:sp>
        <p:nvSpPr>
          <p:cNvPr id="334" name="Google Shape;334;p50"/>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GB"/>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40" name="Google Shape;340;p51"/>
          <p:cNvSpPr txBox="1">
            <a:spLocks noGrp="1"/>
          </p:cNvSpPr>
          <p:nvPr>
            <p:ph type="body" idx="1"/>
          </p:nvPr>
        </p:nvSpPr>
        <p:spPr>
          <a:xfrm>
            <a:off x="311700" y="1400400"/>
            <a:ext cx="8520600" cy="3363900"/>
          </a:xfrm>
          <a:prstGeom prst="rect">
            <a:avLst/>
          </a:prstGeom>
        </p:spPr>
        <p:txBody>
          <a:bodyPr spcFirstLastPara="1" wrap="square" lIns="91425" tIns="91425" rIns="91425" bIns="91425" anchor="t" anchorCtr="0">
            <a:noAutofit/>
          </a:bodyPr>
          <a:lstStyle/>
          <a:p>
            <a:pPr marL="457200" lvl="0" indent="-317500" algn="just" rtl="0">
              <a:lnSpc>
                <a:spcPct val="100000"/>
              </a:lnSpc>
              <a:spcBef>
                <a:spcPts val="600"/>
              </a:spcBef>
              <a:spcAft>
                <a:spcPts val="600"/>
              </a:spcAft>
              <a:buClr>
                <a:schemeClr val="dk1"/>
              </a:buClr>
              <a:buSzPts val="1400"/>
              <a:buFont typeface="Libre Baskerville"/>
              <a:buAutoNum type="arabicPeriod"/>
            </a:pPr>
            <a:r>
              <a:rPr lang="el-GR" sz="1400" dirty="0">
                <a:latin typeface="+mn-lt"/>
              </a:rPr>
              <a:t>Όταν ξεκινάτε ένα πρόγραμμα καθοδήγησης, πρέπει να αποφασίσετε εάν θα εφαρμόσετε καθοδήγηση σε προσωπικό επίπεδο</a:t>
            </a:r>
            <a:r>
              <a:rPr lang="en-GB" sz="1400" dirty="0">
                <a:latin typeface="+mn-lt"/>
              </a:rPr>
              <a:t>, </a:t>
            </a:r>
            <a:r>
              <a:rPr lang="el-GR" sz="1400" dirty="0">
                <a:latin typeface="+mn-lt"/>
              </a:rPr>
              <a:t>ομαδική καθοδήγηση ή συνδυασμό των δύο.</a:t>
            </a:r>
          </a:p>
          <a:p>
            <a:pPr marL="457200" lvl="0" indent="-317500" algn="just" rtl="0">
              <a:lnSpc>
                <a:spcPct val="100000"/>
              </a:lnSpc>
              <a:spcBef>
                <a:spcPts val="600"/>
              </a:spcBef>
              <a:spcAft>
                <a:spcPts val="600"/>
              </a:spcAft>
              <a:buClr>
                <a:schemeClr val="dk1"/>
              </a:buClr>
              <a:buSzPts val="1400"/>
              <a:buFont typeface="Libre Baskerville"/>
              <a:buAutoNum type="arabicPeriod"/>
            </a:pPr>
            <a:r>
              <a:rPr lang="el-GR" sz="1400" dirty="0">
                <a:latin typeface="+mn-lt"/>
              </a:rPr>
              <a:t>Αναγνωρίστε ότι τόσο η ατομική όσο και η ομαδική καθοδήγηση έχουν τα οφέλη τους. Στην καθοδήγηση ένας προς έναν, ο καθοδηγούμενος λαμβάνει περισσότερη ατομική προσοχή από τον μέντορα, κάτι που μπορεί να του δώσει πιο προσαρμοσμένη ανατροφοδότηση. Σε ομαδικές ρυθμίσεις, ωστόσο, οι συνομήλικοι μπορούν επίσης να λειτουργήσουν ως πηγή υποστήριξης και πληροφοριών.</a:t>
            </a:r>
          </a:p>
          <a:p>
            <a:pPr marL="457200" lvl="0" indent="-317500" algn="just" rtl="0">
              <a:lnSpc>
                <a:spcPct val="100000"/>
              </a:lnSpc>
              <a:spcBef>
                <a:spcPts val="600"/>
              </a:spcBef>
              <a:spcAft>
                <a:spcPts val="600"/>
              </a:spcAft>
              <a:buClr>
                <a:schemeClr val="dk1"/>
              </a:buClr>
              <a:buSzPts val="1400"/>
              <a:buFont typeface="Libre Baskerville"/>
              <a:buAutoNum type="arabicPeriod"/>
            </a:pPr>
            <a:r>
              <a:rPr lang="el-GR" sz="1400" dirty="0">
                <a:latin typeface="+mn-lt"/>
              </a:rPr>
              <a:t>Ποιο θα χρησιμοποιήσετε συχνά εξαρτάται από τις περιστάσεις και τον προϋπολογισμό, αλλά έχετε κατά νου ότι οι διαφορετικές ρυθμίσεις λειτουργούν καλύτερα για διαφορετικούς ανθρώπους. Το ένα μπορεί να είναι πιο πρακτικό με ορισμένες ομάδες, ενώ το άλλο με άλλες ομάδες. </a:t>
            </a:r>
            <a:r>
              <a:rPr lang="el-GR" sz="1400" b="1" dirty="0">
                <a:latin typeface="+mn-lt"/>
              </a:rPr>
              <a:t>Είναι καλύτερο να τα συνδυάσετε.</a:t>
            </a:r>
          </a:p>
          <a:p>
            <a:pPr marL="457200" lvl="0" indent="-317500" algn="just" rtl="0">
              <a:lnSpc>
                <a:spcPct val="100000"/>
              </a:lnSpc>
              <a:spcBef>
                <a:spcPts val="600"/>
              </a:spcBef>
              <a:spcAft>
                <a:spcPts val="600"/>
              </a:spcAft>
              <a:buClr>
                <a:schemeClr val="dk1"/>
              </a:buClr>
              <a:buSzPts val="1400"/>
              <a:buFont typeface="Libre Baskerville"/>
              <a:buAutoNum type="arabicPeriod"/>
            </a:pPr>
            <a:r>
              <a:rPr lang="el-GR" sz="1400" dirty="0">
                <a:latin typeface="+mn-lt"/>
              </a:rPr>
              <a:t>Εάν το πρόγραμμα έχει περισσότερες επαναλήψεις, μπορείτε να ελέγξετε και να δείτε από τα σχόλια να αποφασίσετε ποιος τύπος ή ποιος συνδυασμός λειτουργεί καλύτερα για τους καθοδηγητές σας.</a:t>
            </a:r>
            <a:endParaRPr sz="1400" dirty="0">
              <a:latin typeface="+mn-lt"/>
            </a:endParaRPr>
          </a:p>
        </p:txBody>
      </p:sp>
      <p:sp>
        <p:nvSpPr>
          <p:cNvPr id="341" name="Google Shape;341;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26</a:t>
            </a:fld>
            <a:endParaRPr/>
          </a:p>
        </p:txBody>
      </p:sp>
      <p:sp>
        <p:nvSpPr>
          <p:cNvPr id="342" name="Google Shape;342;p51"/>
          <p:cNvSpPr/>
          <p:nvPr/>
        </p:nvSpPr>
        <p:spPr>
          <a:xfrm>
            <a:off x="7870525" y="-228000"/>
            <a:ext cx="1925400" cy="1756500"/>
          </a:xfrm>
          <a:prstGeom prst="ellipse">
            <a:avLst/>
          </a:prstGeom>
          <a:solidFill>
            <a:srgbClr val="FFA3B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 name="Google Shape;279;p43">
            <a:extLst>
              <a:ext uri="{FF2B5EF4-FFF2-40B4-BE49-F238E27FC236}">
                <a16:creationId xmlns:a16="http://schemas.microsoft.com/office/drawing/2014/main" id="{AB9D6446-5C8C-188C-25A9-96E4FBB1AB5D}"/>
              </a:ext>
            </a:extLst>
          </p:cNvPr>
          <p:cNvSpPr txBox="1">
            <a:spLocks noGrp="1"/>
          </p:cNvSpPr>
          <p:nvPr>
            <p:ph type="title"/>
          </p:nvPr>
        </p:nvSpPr>
        <p:spPr>
          <a:xfrm>
            <a:off x="311700" y="6336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9285"/>
              <a:buFont typeface="Arial"/>
              <a:buNone/>
            </a:pPr>
            <a:r>
              <a:rPr lang="el-GR" b="1" dirty="0">
                <a:latin typeface="+mn-lt"/>
                <a:ea typeface="Libre Baskerville"/>
                <a:cs typeface="Libre Baskerville"/>
                <a:sym typeface="Libre Baskerville"/>
              </a:rPr>
              <a:t>Κύρια σημεία που πρέπει να ληφθούν υπόψη</a:t>
            </a:r>
            <a:endParaRPr b="1" dirty="0">
              <a:latin typeface="+mn-lt"/>
              <a:ea typeface="Libre Baskerville"/>
              <a:cs typeface="Libre Baskerville"/>
              <a:sym typeface="Libre Baskervill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2"/>
          <p:cNvSpPr/>
          <p:nvPr/>
        </p:nvSpPr>
        <p:spPr>
          <a:xfrm>
            <a:off x="198600" y="237975"/>
            <a:ext cx="8746800" cy="47412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9" name="Google Shape;349;p52"/>
          <p:cNvSpPr txBox="1">
            <a:spLocks noGrp="1"/>
          </p:cNvSpPr>
          <p:nvPr>
            <p:ph type="body" idx="1"/>
          </p:nvPr>
        </p:nvSpPr>
        <p:spPr>
          <a:xfrm>
            <a:off x="543600" y="1400400"/>
            <a:ext cx="8056800" cy="3416400"/>
          </a:xfrm>
          <a:prstGeom prst="rect">
            <a:avLst/>
          </a:prstGeom>
        </p:spPr>
        <p:txBody>
          <a:bodyPr spcFirstLastPara="1" wrap="square" lIns="91425" tIns="91425" rIns="91425" bIns="91425" anchor="t" anchorCtr="0">
            <a:noAutofit/>
          </a:bodyPr>
          <a:lstStyle/>
          <a:p>
            <a:pPr marL="0" lvl="0" indent="0" algn="just" rtl="0">
              <a:lnSpc>
                <a:spcPct val="100000"/>
              </a:lnSpc>
              <a:spcBef>
                <a:spcPts val="600"/>
              </a:spcBef>
              <a:spcAft>
                <a:spcPts val="600"/>
              </a:spcAft>
              <a:buNone/>
            </a:pPr>
            <a:r>
              <a:rPr lang="el-GR" sz="1400" dirty="0">
                <a:solidFill>
                  <a:schemeClr val="dk1"/>
                </a:solidFill>
                <a:latin typeface="+mn-lt"/>
                <a:ea typeface="Libre Baskerville"/>
                <a:cs typeface="Libre Baskerville"/>
                <a:sym typeface="Libre Baskerville"/>
              </a:rPr>
              <a:t>Οι άνθρωποι έχουν </a:t>
            </a:r>
            <a:r>
              <a:rPr lang="el-GR" sz="1400" b="1" dirty="0">
                <a:solidFill>
                  <a:schemeClr val="dk1"/>
                </a:solidFill>
                <a:latin typeface="+mn-lt"/>
                <a:ea typeface="Libre Baskerville"/>
                <a:cs typeface="Libre Baskerville"/>
                <a:sym typeface="Libre Baskerville"/>
              </a:rPr>
              <a:t>διαφορετικά τρόπο επικοινωνίας και ανάγκες</a:t>
            </a:r>
            <a:r>
              <a:rPr lang="el-GR" sz="1400" dirty="0">
                <a:solidFill>
                  <a:schemeClr val="dk1"/>
                </a:solidFill>
                <a:latin typeface="+mn-lt"/>
                <a:ea typeface="Libre Baskerville"/>
                <a:cs typeface="Libre Baskerville"/>
                <a:sym typeface="Libre Baskerville"/>
              </a:rPr>
              <a:t>. Επομένως, </a:t>
            </a:r>
            <a:r>
              <a:rPr lang="el-GR" sz="1400" b="1" dirty="0">
                <a:solidFill>
                  <a:schemeClr val="dk1"/>
                </a:solidFill>
                <a:latin typeface="+mn-lt"/>
                <a:ea typeface="Libre Baskerville"/>
                <a:cs typeface="Libre Baskerville"/>
                <a:sym typeface="Libre Baskerville"/>
              </a:rPr>
              <a:t>διαφορετικοί τύποι ρυθμίσεων μπορεί να είναι καλύτεροι για διαφορετικούς ανθρώπους.</a:t>
            </a:r>
          </a:p>
          <a:p>
            <a:pPr marL="0" lvl="0" indent="0" algn="just" rtl="0">
              <a:lnSpc>
                <a:spcPct val="100000"/>
              </a:lnSpc>
              <a:spcBef>
                <a:spcPts val="600"/>
              </a:spcBef>
              <a:spcAft>
                <a:spcPts val="600"/>
              </a:spcAft>
              <a:buNone/>
            </a:pPr>
            <a:r>
              <a:rPr lang="el-GR" sz="1400" dirty="0">
                <a:solidFill>
                  <a:schemeClr val="dk1"/>
                </a:solidFill>
                <a:latin typeface="+mn-lt"/>
                <a:ea typeface="Libre Baskerville"/>
                <a:cs typeface="Libre Baskerville"/>
                <a:sym typeface="Libre Baskerville"/>
              </a:rPr>
              <a:t>Στην ατομική καθοδήγηση, ο καθοδηγούμενος τραβάει </a:t>
            </a:r>
            <a:r>
              <a:rPr lang="el-GR" sz="1400" b="1" dirty="0">
                <a:solidFill>
                  <a:schemeClr val="dk1"/>
                </a:solidFill>
                <a:latin typeface="+mn-lt"/>
                <a:ea typeface="Libre Baskerville"/>
                <a:cs typeface="Libre Baskerville"/>
                <a:sym typeface="Libre Baskerville"/>
              </a:rPr>
              <a:t>περισσότερη προσοχή</a:t>
            </a:r>
            <a:r>
              <a:rPr lang="el-GR" sz="1400" dirty="0">
                <a:solidFill>
                  <a:schemeClr val="dk1"/>
                </a:solidFill>
                <a:latin typeface="+mn-lt"/>
                <a:ea typeface="Libre Baskerville"/>
                <a:cs typeface="Libre Baskerville"/>
                <a:sym typeface="Libre Baskerville"/>
              </a:rPr>
              <a:t>, αλλά μπορεί να γίνει πολύ έντονο για κάποιους και λόγω του γεγονότος ότι εμπλέκεται μόνο άτομο, μπορεί να γίνει μονόπλευρο.</a:t>
            </a:r>
          </a:p>
          <a:p>
            <a:pPr marL="0" lvl="0" indent="0" algn="just" rtl="0">
              <a:lnSpc>
                <a:spcPct val="100000"/>
              </a:lnSpc>
              <a:spcBef>
                <a:spcPts val="600"/>
              </a:spcBef>
              <a:spcAft>
                <a:spcPts val="600"/>
              </a:spcAft>
              <a:buNone/>
            </a:pPr>
            <a:r>
              <a:rPr lang="el-GR" sz="1400" dirty="0">
                <a:solidFill>
                  <a:schemeClr val="dk1"/>
                </a:solidFill>
                <a:latin typeface="+mn-lt"/>
                <a:ea typeface="Libre Baskerville"/>
                <a:cs typeface="Libre Baskerville"/>
                <a:sym typeface="Libre Baskerville"/>
              </a:rPr>
              <a:t>Στην ομαδική καθοδήγηση, ο καθοδηγούμενος μπορεί να επωφεληθεί από την </a:t>
            </a:r>
            <a:r>
              <a:rPr lang="el-GR" sz="1400" b="1" dirty="0">
                <a:solidFill>
                  <a:schemeClr val="dk1"/>
                </a:solidFill>
                <a:latin typeface="+mn-lt"/>
                <a:ea typeface="Libre Baskerville"/>
                <a:cs typeface="Libre Baskerville"/>
                <a:sym typeface="Libre Baskerville"/>
              </a:rPr>
              <a:t>αλληλεπίδραση με περισσότερα άτομα</a:t>
            </a:r>
            <a:r>
              <a:rPr lang="el-GR" sz="1400" dirty="0">
                <a:solidFill>
                  <a:schemeClr val="dk1"/>
                </a:solidFill>
                <a:latin typeface="+mn-lt"/>
                <a:ea typeface="Libre Baskerville"/>
                <a:cs typeface="Libre Baskerville"/>
                <a:sym typeface="Libre Baskerville"/>
              </a:rPr>
              <a:t>, αυξάνοντας την έκθεσή τους σε διαφορετικές εμπειρίες και λύσεις. Ωστόσο, δεν αισθάνονται όλοι άνετα να συμμετέχουν σε ομαδικές συνομιλίες, επομένως οι πιθανότητες ορισμένων </a:t>
            </a:r>
            <a:r>
              <a:rPr lang="el-GR" sz="1400" b="1" dirty="0">
                <a:solidFill>
                  <a:schemeClr val="dk1"/>
                </a:solidFill>
                <a:latin typeface="+mn-lt"/>
                <a:ea typeface="Libre Baskerville"/>
                <a:cs typeface="Libre Baskerville"/>
                <a:sym typeface="Libre Baskerville"/>
              </a:rPr>
              <a:t>καθοδηγούμενων να αισθάνονται </a:t>
            </a:r>
            <a:r>
              <a:rPr lang="el-GR" sz="1400" b="1" dirty="0" err="1">
                <a:solidFill>
                  <a:schemeClr val="dk1"/>
                </a:solidFill>
                <a:latin typeface="+mn-lt"/>
                <a:ea typeface="Libre Baskerville"/>
                <a:cs typeface="Libre Baskerville"/>
                <a:sym typeface="Libre Baskerville"/>
              </a:rPr>
              <a:t>παραμελημένοι</a:t>
            </a:r>
            <a:r>
              <a:rPr lang="el-GR" sz="1400" b="1" dirty="0">
                <a:solidFill>
                  <a:schemeClr val="dk1"/>
                </a:solidFill>
                <a:latin typeface="+mn-lt"/>
                <a:ea typeface="Libre Baskerville"/>
                <a:cs typeface="Libre Baskerville"/>
                <a:sym typeface="Libre Baskerville"/>
              </a:rPr>
              <a:t> είναι μεγαλύτερες.</a:t>
            </a:r>
          </a:p>
          <a:p>
            <a:pPr marL="0" lvl="0" indent="0" algn="just" rtl="0">
              <a:lnSpc>
                <a:spcPct val="100000"/>
              </a:lnSpc>
              <a:spcBef>
                <a:spcPts val="600"/>
              </a:spcBef>
              <a:spcAft>
                <a:spcPts val="600"/>
              </a:spcAft>
              <a:buNone/>
            </a:pPr>
            <a:r>
              <a:rPr lang="el-GR" sz="1400" dirty="0">
                <a:solidFill>
                  <a:schemeClr val="dk1"/>
                </a:solidFill>
                <a:latin typeface="+mn-lt"/>
                <a:ea typeface="Libre Baskerville"/>
                <a:cs typeface="Libre Baskerville"/>
                <a:sym typeface="Libre Baskerville"/>
              </a:rPr>
              <a:t>Σημειώστε ότι μπορεί να χρειαστεί εκπαίδευση και εξάσκηση για να είναι ένας μέντορας αποτελεσματικός συντονιστής καθοδήγησης ομάδας. Εάν ζητάτε από μέντορες να οργανώσουν ομαδικές συνεδρίες καθοδήγησης, η </a:t>
            </a:r>
            <a:r>
              <a:rPr lang="el-GR" sz="1400" b="1" dirty="0">
                <a:solidFill>
                  <a:schemeClr val="dk1"/>
                </a:solidFill>
                <a:latin typeface="+mn-lt"/>
                <a:ea typeface="Libre Baskerville"/>
                <a:cs typeface="Libre Baskerville"/>
                <a:sym typeface="Libre Baskerville"/>
              </a:rPr>
              <a:t>εκπαίδευση και η υποστήριξη </a:t>
            </a:r>
            <a:r>
              <a:rPr lang="el-GR" sz="1400" dirty="0">
                <a:solidFill>
                  <a:schemeClr val="dk1"/>
                </a:solidFill>
                <a:latin typeface="+mn-lt"/>
                <a:ea typeface="Libre Baskerville"/>
                <a:cs typeface="Libre Baskerville"/>
                <a:sym typeface="Libre Baskerville"/>
              </a:rPr>
              <a:t>γύρω από αυτό είναι σημαντικές.</a:t>
            </a:r>
            <a:endParaRPr sz="1400" dirty="0">
              <a:solidFill>
                <a:schemeClr val="dk1"/>
              </a:solidFill>
              <a:latin typeface="+mn-lt"/>
              <a:ea typeface="Libre Baskerville"/>
              <a:cs typeface="Libre Baskerville"/>
              <a:sym typeface="Libre Baskerville"/>
            </a:endParaRPr>
          </a:p>
        </p:txBody>
      </p:sp>
      <p:sp>
        <p:nvSpPr>
          <p:cNvPr id="350" name="Google Shape;350;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27</a:t>
            </a:fld>
            <a:endParaRPr/>
          </a:p>
        </p:txBody>
      </p:sp>
      <p:sp>
        <p:nvSpPr>
          <p:cNvPr id="4" name="Google Shape;251;p39">
            <a:extLst>
              <a:ext uri="{FF2B5EF4-FFF2-40B4-BE49-F238E27FC236}">
                <a16:creationId xmlns:a16="http://schemas.microsoft.com/office/drawing/2014/main" id="{98E7170B-D0C0-0D51-4024-243CA3C85CD5}"/>
              </a:ext>
            </a:extLst>
          </p:cNvPr>
          <p:cNvSpPr txBox="1">
            <a:spLocks/>
          </p:cNvSpPr>
          <p:nvPr/>
        </p:nvSpPr>
        <p:spPr>
          <a:xfrm>
            <a:off x="311700" y="633600"/>
            <a:ext cx="8520600"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l-GR" b="1" dirty="0">
                <a:latin typeface="+mn-lt"/>
                <a:ea typeface="Libre Baskerville"/>
                <a:cs typeface="Libre Baskerville"/>
                <a:sym typeface="Libre Baskerville"/>
              </a:rPr>
              <a:t>Γιατί είναι σημαντικό</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81F71"/>
        </a:solidFill>
        <a:effectLst/>
      </p:bgPr>
    </p:bg>
    <p:spTree>
      <p:nvGrpSpPr>
        <p:cNvPr id="1" name="Shape 354"/>
        <p:cNvGrpSpPr/>
        <p:nvPr/>
      </p:nvGrpSpPr>
      <p:grpSpPr>
        <a:xfrm>
          <a:off x="0" y="0"/>
          <a:ext cx="0" cy="0"/>
          <a:chOff x="0" y="0"/>
          <a:chExt cx="0" cy="0"/>
        </a:xfrm>
      </p:grpSpPr>
      <p:sp>
        <p:nvSpPr>
          <p:cNvPr id="355" name="Google Shape;355;p53"/>
          <p:cNvSpPr/>
          <p:nvPr/>
        </p:nvSpPr>
        <p:spPr>
          <a:xfrm>
            <a:off x="1635000" y="832500"/>
            <a:ext cx="5880000" cy="3472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0EADE"/>
              </a:solidFill>
            </a:endParaRPr>
          </a:p>
        </p:txBody>
      </p:sp>
      <p:sp>
        <p:nvSpPr>
          <p:cNvPr id="356" name="Google Shape;356;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28</a:t>
            </a:fld>
            <a:endParaRPr/>
          </a:p>
        </p:txBody>
      </p:sp>
      <p:pic>
        <p:nvPicPr>
          <p:cNvPr id="357" name="Google Shape;357;p53" descr="This is the fourth video of a learning video series about how to design and run a mentoring program to increase gender balance in STEM, and specifically informatics. In this video, we talk about how to decide whether group mentoring or one-on-one mentoring is better for your program.&#10;&#10;This learning video series was created within the Erasmus+ Women STEM UP project." title="How to Design and Run a Mentoring Program? - Relation type">
            <a:hlinkClick r:id="rId3"/>
          </p:cNvPr>
          <p:cNvPicPr preferRelativeResize="0"/>
          <p:nvPr/>
        </p:nvPicPr>
        <p:blipFill>
          <a:blip r:embed="rId4">
            <a:alphaModFix/>
          </a:blip>
          <a:stretch>
            <a:fillRect/>
          </a:stretch>
        </p:blipFill>
        <p:spPr>
          <a:xfrm>
            <a:off x="1810200" y="1020100"/>
            <a:ext cx="5529600" cy="30972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7"/>
                                        </p:tgtEl>
                                        <p:attrNameLst>
                                          <p:attrName>style.visibility</p:attrName>
                                        </p:attrNameLst>
                                      </p:cBhvr>
                                      <p:to>
                                        <p:strVal val="visible"/>
                                      </p:to>
                                    </p:set>
                                    <p:animEffect transition="in" filter="fade">
                                      <p:cBhvr>
                                        <p:cTn id="7" dur="1000"/>
                                        <p:tgtEl>
                                          <p:spTgt spid="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4"/>
          <p:cNvSpPr txBox="1">
            <a:spLocks noGrp="1"/>
          </p:cNvSpPr>
          <p:nvPr>
            <p:ph type="title"/>
          </p:nvPr>
        </p:nvSpPr>
        <p:spPr>
          <a:xfrm>
            <a:off x="531300" y="2135852"/>
            <a:ext cx="8328300" cy="13296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100000"/>
              </a:lnSpc>
              <a:spcBef>
                <a:spcPts val="0"/>
              </a:spcBef>
              <a:spcAft>
                <a:spcPts val="0"/>
              </a:spcAft>
              <a:buClr>
                <a:schemeClr val="dk1"/>
              </a:buClr>
              <a:buSzPts val="1100"/>
              <a:buFont typeface="Arial"/>
              <a:buNone/>
            </a:pPr>
            <a:r>
              <a:rPr lang="el-GR" sz="3600" dirty="0">
                <a:latin typeface="+mn-lt"/>
                <a:ea typeface="Libre Baskerville"/>
                <a:cs typeface="Libre Baskerville"/>
                <a:sym typeface="Libre Baskerville"/>
              </a:rPr>
              <a:t>Ποια είναι τα πλεονεκτήματα της διαδικτυακής καθοδήγησης έναντι της καθοδήγησης πρόσωπο με πρόσωπο</a:t>
            </a:r>
            <a:r>
              <a:rPr lang="en-GB" sz="3600" dirty="0">
                <a:latin typeface="+mn-lt"/>
                <a:ea typeface="Libre Baskerville"/>
                <a:cs typeface="Libre Baskerville"/>
                <a:sym typeface="Libre Baskerville"/>
              </a:rPr>
              <a:t>? </a:t>
            </a:r>
            <a:endParaRPr sz="3600" dirty="0">
              <a:latin typeface="+mn-lt"/>
              <a:ea typeface="Libre Baskerville"/>
              <a:cs typeface="Libre Baskerville"/>
              <a:sym typeface="Libre Baskerville"/>
            </a:endParaRPr>
          </a:p>
        </p:txBody>
      </p:sp>
      <p:sp>
        <p:nvSpPr>
          <p:cNvPr id="363" name="Google Shape;363;p54"/>
          <p:cNvSpPr txBox="1"/>
          <p:nvPr/>
        </p:nvSpPr>
        <p:spPr>
          <a:xfrm flipH="1">
            <a:off x="-152400" y="60475"/>
            <a:ext cx="7701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800" b="1">
                <a:solidFill>
                  <a:schemeClr val="dk2"/>
                </a:solidFill>
              </a:rPr>
              <a:t>6</a:t>
            </a:r>
            <a:endParaRPr sz="8800" b="1">
              <a:solidFill>
                <a:schemeClr val="dk2"/>
              </a:solidFill>
            </a:endParaRPr>
          </a:p>
        </p:txBody>
      </p:sp>
      <p:sp>
        <p:nvSpPr>
          <p:cNvPr id="364" name="Google Shape;364;p54"/>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GB"/>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8"/>
          <p:cNvSpPr/>
          <p:nvPr/>
        </p:nvSpPr>
        <p:spPr>
          <a:xfrm>
            <a:off x="198000" y="381150"/>
            <a:ext cx="8748000" cy="43812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8" name="Google Shape;168;p28"/>
          <p:cNvSpPr txBox="1">
            <a:spLocks noGrp="1"/>
          </p:cNvSpPr>
          <p:nvPr>
            <p:ph type="title"/>
          </p:nvPr>
        </p:nvSpPr>
        <p:spPr>
          <a:xfrm>
            <a:off x="795000" y="616950"/>
            <a:ext cx="7425000" cy="3909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l-GR" sz="1600" dirty="0">
                <a:latin typeface="+mn-lt"/>
                <a:ea typeface="Libre Baskerville"/>
                <a:cs typeface="Libre Baskerville"/>
                <a:sym typeface="Libre Baskerville"/>
              </a:rPr>
              <a:t>Αυτός ο οδηγός δημιουργήθηκε για το </a:t>
            </a:r>
            <a:r>
              <a:rPr lang="el-GR" sz="1600" b="1" dirty="0">
                <a:latin typeface="+mn-lt"/>
                <a:ea typeface="Libre Baskerville"/>
                <a:cs typeface="Libre Baskerville"/>
                <a:sym typeface="Libre Baskerville"/>
              </a:rPr>
              <a:t>προσωπικό του πανεπιστημίου </a:t>
            </a:r>
            <a:r>
              <a:rPr lang="el-GR" sz="1600" dirty="0">
                <a:latin typeface="+mn-lt"/>
                <a:ea typeface="Libre Baskerville"/>
                <a:cs typeface="Libre Baskerville"/>
                <a:sym typeface="Libre Baskerville"/>
              </a:rPr>
              <a:t>που ενδιαφέρεται να δημιουργήσει ή να ξεκινήσει εκ νέου </a:t>
            </a:r>
            <a:r>
              <a:rPr lang="el-GR" sz="1600" b="1" dirty="0">
                <a:latin typeface="+mn-lt"/>
                <a:ea typeface="Libre Baskerville"/>
                <a:cs typeface="Libre Baskerville"/>
                <a:sym typeface="Libre Baskerville"/>
              </a:rPr>
              <a:t>ένα πρόγραμμα καθοδήγησης για γυναίκες</a:t>
            </a:r>
            <a:r>
              <a:rPr lang="el-GR" sz="1600" dirty="0">
                <a:latin typeface="+mn-lt"/>
                <a:ea typeface="Libre Baskerville"/>
                <a:cs typeface="Libre Baskerville"/>
                <a:sym typeface="Libre Baskerville"/>
              </a:rPr>
              <a:t>, </a:t>
            </a:r>
            <a:r>
              <a:rPr lang="el-GR" sz="1600" b="1" dirty="0">
                <a:latin typeface="+mn-lt"/>
                <a:ea typeface="Libre Baskerville"/>
                <a:cs typeface="Libre Baskerville"/>
                <a:sym typeface="Libre Baskerville"/>
              </a:rPr>
              <a:t>ειδικά φοιτητές, σε ανδροκρατούμενους τομείς </a:t>
            </a:r>
            <a:r>
              <a:rPr lang="en-GB" sz="1600" b="1" dirty="0">
                <a:latin typeface="+mn-lt"/>
                <a:ea typeface="Libre Baskerville"/>
                <a:cs typeface="Libre Baskerville"/>
                <a:sym typeface="Libre Baskerville"/>
              </a:rPr>
              <a:t>STEM</a:t>
            </a:r>
            <a:r>
              <a:rPr lang="en-GB" sz="1600" dirty="0">
                <a:latin typeface="+mn-lt"/>
                <a:ea typeface="Libre Baskerville"/>
                <a:cs typeface="Libre Baskerville"/>
                <a:sym typeface="Libre Baskerville"/>
              </a:rPr>
              <a:t>. </a:t>
            </a:r>
            <a:r>
              <a:rPr lang="el-GR" sz="1600" dirty="0">
                <a:latin typeface="+mn-lt"/>
                <a:ea typeface="Libre Baskerville"/>
                <a:cs typeface="Libre Baskerville"/>
                <a:sym typeface="Libre Baskerville"/>
              </a:rPr>
              <a:t>Σχεδιάστηκε στο πλαίσιο του έργου </a:t>
            </a:r>
            <a:r>
              <a:rPr lang="en-GB" sz="1600" dirty="0">
                <a:latin typeface="+mn-lt"/>
                <a:ea typeface="Libre Baskerville"/>
                <a:cs typeface="Libre Baskerville"/>
                <a:sym typeface="Libre Baskerville"/>
              </a:rPr>
              <a:t>Women STEM Up, </a:t>
            </a:r>
            <a:r>
              <a:rPr lang="el-GR" sz="1600" dirty="0">
                <a:latin typeface="+mn-lt"/>
                <a:ea typeface="Libre Baskerville"/>
                <a:cs typeface="Libre Baskerville"/>
                <a:sym typeface="Libre Baskerville"/>
              </a:rPr>
              <a:t>ειδικά για τα συνεργαζόμενα πανεπιστήμια μας, αλλά ο </a:t>
            </a:r>
            <a:r>
              <a:rPr lang="el-GR" sz="1600" b="1" dirty="0">
                <a:latin typeface="+mn-lt"/>
                <a:ea typeface="Libre Baskerville"/>
                <a:cs typeface="Libre Baskerville"/>
                <a:sym typeface="Libre Baskerville"/>
              </a:rPr>
              <a:t>καθένας μπορεί να το χρησιμοποιήσει</a:t>
            </a:r>
            <a:r>
              <a:rPr lang="el-GR" sz="1600" dirty="0">
                <a:latin typeface="+mn-lt"/>
                <a:ea typeface="Libre Baskerville"/>
                <a:cs typeface="Libre Baskerville"/>
                <a:sym typeface="Libre Baskerville"/>
              </a:rPr>
              <a:t>.</a:t>
            </a:r>
            <a:br>
              <a:rPr lang="el-GR" sz="1600" dirty="0">
                <a:latin typeface="+mn-lt"/>
                <a:ea typeface="Libre Baskerville"/>
                <a:cs typeface="Libre Baskerville"/>
                <a:sym typeface="Libre Baskerville"/>
              </a:rPr>
            </a:br>
            <a:br>
              <a:rPr lang="el-GR" sz="1600" dirty="0">
                <a:latin typeface="+mn-lt"/>
                <a:ea typeface="Libre Baskerville"/>
                <a:cs typeface="Libre Baskerville"/>
                <a:sym typeface="Libre Baskerville"/>
              </a:rPr>
            </a:br>
            <a:r>
              <a:rPr lang="el-GR" sz="1600" dirty="0">
                <a:latin typeface="+mn-lt"/>
                <a:ea typeface="Libre Baskerville"/>
                <a:cs typeface="Libre Baskerville"/>
                <a:sym typeface="Libre Baskerville"/>
              </a:rPr>
              <a:t>Η καθοδήγηση έχει βρεθεί ότι είναι ένας </a:t>
            </a:r>
            <a:r>
              <a:rPr lang="el-GR" sz="1600" b="1" dirty="0">
                <a:latin typeface="+mn-lt"/>
                <a:ea typeface="Libre Baskerville"/>
                <a:cs typeface="Libre Baskerville"/>
                <a:sym typeface="Libre Baskerville"/>
              </a:rPr>
              <a:t>βασικός παράγοντας επιτυχίας </a:t>
            </a:r>
            <a:r>
              <a:rPr lang="el-GR" sz="1600" dirty="0">
                <a:latin typeface="+mn-lt"/>
                <a:ea typeface="Libre Baskerville"/>
                <a:cs typeface="Libre Baskerville"/>
                <a:sym typeface="Libre Baskerville"/>
              </a:rPr>
              <a:t>για τις περιθωριοποιημένες ομάδες στο </a:t>
            </a:r>
            <a:r>
              <a:rPr lang="en-GB" sz="1600" dirty="0">
                <a:latin typeface="+mn-lt"/>
                <a:ea typeface="Libre Baskerville"/>
                <a:cs typeface="Libre Baskerville"/>
                <a:sym typeface="Libre Baskerville"/>
              </a:rPr>
              <a:t>STEM. </a:t>
            </a:r>
            <a:r>
              <a:rPr lang="el-GR" sz="1600" dirty="0">
                <a:latin typeface="+mn-lt"/>
                <a:ea typeface="Libre Baskerville"/>
                <a:cs typeface="Libre Baskerville"/>
                <a:sym typeface="Libre Baskerville"/>
              </a:rPr>
              <a:t>Ειδικά για τις </a:t>
            </a:r>
            <a:r>
              <a:rPr lang="el-GR" sz="1600" b="1" dirty="0">
                <a:latin typeface="+mn-lt"/>
                <a:ea typeface="Libre Baskerville"/>
                <a:cs typeface="Libre Baskerville"/>
                <a:sym typeface="Libre Baskerville"/>
              </a:rPr>
              <a:t>γυναίκες</a:t>
            </a:r>
            <a:r>
              <a:rPr lang="el-GR" sz="1600" dirty="0">
                <a:latin typeface="+mn-lt"/>
                <a:ea typeface="Libre Baskerville"/>
                <a:cs typeface="Libre Baskerville"/>
                <a:sym typeface="Libre Baskerville"/>
              </a:rPr>
              <a:t>, έχει αποδειχθεί ότι λειτουργεί ως μοχλός για την είσοδο και την παραμονή σε πεδία </a:t>
            </a:r>
            <a:r>
              <a:rPr lang="en-GB" sz="1600" dirty="0">
                <a:latin typeface="+mn-lt"/>
                <a:ea typeface="Libre Baskerville"/>
                <a:cs typeface="Libre Baskerville"/>
                <a:sym typeface="Libre Baskerville"/>
              </a:rPr>
              <a:t>STEM.</a:t>
            </a:r>
            <a:br>
              <a:rPr lang="en-GB" sz="1600" dirty="0">
                <a:latin typeface="+mn-lt"/>
                <a:ea typeface="Libre Baskerville"/>
                <a:cs typeface="Libre Baskerville"/>
                <a:sym typeface="Libre Baskerville"/>
              </a:rPr>
            </a:br>
            <a:br>
              <a:rPr lang="en-GB" sz="1600" dirty="0">
                <a:latin typeface="+mn-lt"/>
                <a:ea typeface="Libre Baskerville"/>
                <a:cs typeface="Libre Baskerville"/>
                <a:sym typeface="Libre Baskerville"/>
              </a:rPr>
            </a:br>
            <a:r>
              <a:rPr lang="el-GR" sz="1600" dirty="0">
                <a:latin typeface="+mn-lt"/>
                <a:ea typeface="Libre Baskerville"/>
                <a:cs typeface="Libre Baskerville"/>
                <a:sym typeface="Libre Baskerville"/>
              </a:rPr>
              <a:t>Η καθοδήγηση μπορεί να χρησιμοποιηθεί τόσο για την </a:t>
            </a:r>
            <a:r>
              <a:rPr lang="el-GR" sz="1600" b="1" dirty="0">
                <a:latin typeface="+mn-lt"/>
                <a:ea typeface="Libre Baskerville"/>
                <a:cs typeface="Libre Baskerville"/>
                <a:sym typeface="Libre Baskerville"/>
              </a:rPr>
              <a:t>πρόσληψη όσο και για τη διατήρηση γυναικών</a:t>
            </a:r>
            <a:r>
              <a:rPr lang="el-GR" sz="1600" dirty="0">
                <a:latin typeface="+mn-lt"/>
                <a:ea typeface="Libre Baskerville"/>
                <a:cs typeface="Libre Baskerville"/>
                <a:sym typeface="Libre Baskerville"/>
              </a:rPr>
              <a:t> σε ολόκληρο τον κύκλο εκπαίδευσης και σταδιοδρομίας.</a:t>
            </a:r>
            <a:endParaRPr sz="1600" dirty="0">
              <a:latin typeface="+mn-lt"/>
              <a:ea typeface="Libre Baskerville"/>
              <a:cs typeface="Libre Baskerville"/>
              <a:sym typeface="Libre Baskerville"/>
            </a:endParaRPr>
          </a:p>
        </p:txBody>
      </p:sp>
      <p:sp>
        <p:nvSpPr>
          <p:cNvPr id="169" name="Google Shape;169;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70" name="Google Shape;370;p55"/>
          <p:cNvSpPr txBox="1">
            <a:spLocks noGrp="1"/>
          </p:cNvSpPr>
          <p:nvPr>
            <p:ph type="body" idx="1"/>
          </p:nvPr>
        </p:nvSpPr>
        <p:spPr>
          <a:xfrm>
            <a:off x="311700" y="1318817"/>
            <a:ext cx="8520600" cy="3738000"/>
          </a:xfrm>
          <a:prstGeom prst="rect">
            <a:avLst/>
          </a:prstGeom>
        </p:spPr>
        <p:txBody>
          <a:bodyPr spcFirstLastPara="1" wrap="square" lIns="91425" tIns="91425" rIns="91425" bIns="91425" anchor="t" anchorCtr="0">
            <a:noAutofit/>
          </a:bodyPr>
          <a:lstStyle/>
          <a:p>
            <a:pPr marL="457200" lvl="0" indent="-317500" algn="just" rtl="0">
              <a:lnSpc>
                <a:spcPct val="100000"/>
              </a:lnSpc>
              <a:spcBef>
                <a:spcPts val="600"/>
              </a:spcBef>
              <a:spcAft>
                <a:spcPts val="600"/>
              </a:spcAft>
              <a:buClr>
                <a:schemeClr val="dk1"/>
              </a:buClr>
              <a:buSzPts val="1400"/>
              <a:buFont typeface="Libre Baskerville"/>
              <a:buAutoNum type="arabicPeriod"/>
            </a:pPr>
            <a:r>
              <a:rPr lang="el-GR" sz="1400" dirty="0">
                <a:solidFill>
                  <a:schemeClr val="dk1"/>
                </a:solidFill>
                <a:latin typeface="+mn-lt"/>
                <a:ea typeface="Libre Baskerville"/>
                <a:cs typeface="Libre Baskerville"/>
                <a:sym typeface="Libre Baskerville"/>
              </a:rPr>
              <a:t>Όταν ξεκινάτε ένα πρόγραμμα καθοδήγησης, πρέπει να αποφασίσετε εάν θα εφαρμόσετε διαδικτυακή </a:t>
            </a:r>
            <a:r>
              <a:rPr lang="el-GR" sz="1400" dirty="0" err="1">
                <a:solidFill>
                  <a:schemeClr val="dk1"/>
                </a:solidFill>
                <a:latin typeface="+mn-lt"/>
                <a:ea typeface="Libre Baskerville"/>
                <a:cs typeface="Libre Baskerville"/>
                <a:sym typeface="Libre Baskerville"/>
              </a:rPr>
              <a:t>καθοδήγησ</a:t>
            </a:r>
            <a:r>
              <a:rPr lang="el-GR" sz="1400" dirty="0">
                <a:solidFill>
                  <a:schemeClr val="dk1"/>
                </a:solidFill>
                <a:latin typeface="+mn-lt"/>
                <a:ea typeface="Libre Baskerville"/>
                <a:cs typeface="Libre Baskerville"/>
                <a:sym typeface="Libre Baskerville"/>
              </a:rPr>
              <a:t>, καθοδήγηση πρόσωπο με πρόσωπο, υβριδικό ή συνδυασμό.</a:t>
            </a:r>
          </a:p>
          <a:p>
            <a:pPr marL="457200" lvl="0" indent="-317500" algn="just" rtl="0">
              <a:lnSpc>
                <a:spcPct val="100000"/>
              </a:lnSpc>
              <a:spcBef>
                <a:spcPts val="600"/>
              </a:spcBef>
              <a:spcAft>
                <a:spcPts val="600"/>
              </a:spcAft>
              <a:buClr>
                <a:schemeClr val="dk1"/>
              </a:buClr>
              <a:buSzPts val="1400"/>
              <a:buFont typeface="Libre Baskerville"/>
              <a:buAutoNum type="arabicPeriod"/>
            </a:pPr>
            <a:r>
              <a:rPr lang="el-GR" sz="1400" dirty="0">
                <a:solidFill>
                  <a:schemeClr val="dk1"/>
                </a:solidFill>
                <a:latin typeface="+mn-lt"/>
                <a:ea typeface="Libre Baskerville"/>
                <a:cs typeface="Libre Baskerville"/>
                <a:sym typeface="Libre Baskerville"/>
              </a:rPr>
              <a:t>Τόσο η ηλεκτρονική καθοδήγηση όσο και η καθοδήγηση πρόσωπο με πρόσωπο έχουν πλεονεκτήματα και το ποια θα χρησιμοποιηθεί εξαρτάται σε μεγάλο βαθμό από τις περιστάσεις και τον προϋπολογισμό σας.</a:t>
            </a:r>
          </a:p>
          <a:p>
            <a:pPr marL="457200" lvl="0" indent="-317500" algn="just" rtl="0">
              <a:lnSpc>
                <a:spcPct val="100000"/>
              </a:lnSpc>
              <a:spcBef>
                <a:spcPts val="600"/>
              </a:spcBef>
              <a:spcAft>
                <a:spcPts val="600"/>
              </a:spcAft>
              <a:buClr>
                <a:schemeClr val="dk1"/>
              </a:buClr>
              <a:buSzPts val="1400"/>
              <a:buFont typeface="Libre Baskerville"/>
              <a:buAutoNum type="arabicPeriod"/>
            </a:pPr>
            <a:r>
              <a:rPr lang="el-GR" sz="1400" dirty="0">
                <a:solidFill>
                  <a:schemeClr val="dk1"/>
                </a:solidFill>
                <a:latin typeface="+mn-lt"/>
                <a:ea typeface="Libre Baskerville"/>
                <a:cs typeface="Libre Baskerville"/>
                <a:sym typeface="Libre Baskerville"/>
              </a:rPr>
              <a:t>Συνήθως, έχει προστιθ</a:t>
            </a:r>
            <a:r>
              <a:rPr lang="el-GR" sz="1400" b="1" dirty="0">
                <a:solidFill>
                  <a:schemeClr val="dk1"/>
                </a:solidFill>
                <a:latin typeface="+mn-lt"/>
                <a:ea typeface="Libre Baskerville"/>
                <a:cs typeface="Libre Baskerville"/>
                <a:sym typeface="Libre Baskerville"/>
              </a:rPr>
              <a:t>έμενη αξία </a:t>
            </a:r>
            <a:r>
              <a:rPr lang="el-GR" sz="1400" dirty="0">
                <a:solidFill>
                  <a:schemeClr val="dk1"/>
                </a:solidFill>
                <a:latin typeface="+mn-lt"/>
                <a:ea typeface="Libre Baskerville"/>
                <a:cs typeface="Libre Baskerville"/>
                <a:sym typeface="Libre Baskerville"/>
              </a:rPr>
              <a:t>εάν ο μέντορας και ο καθοδηγούμενος βρίσκονται στον ίδιο χώρο, καθώς μπορεί να ενισχύσει την διασύνδεσή τους και να προσθέσει στην αντιληπτή αποτελεσματικότητα της καθοδήγησης.</a:t>
            </a:r>
          </a:p>
          <a:p>
            <a:pPr marL="457200" lvl="0" indent="-317500" algn="just" rtl="0">
              <a:lnSpc>
                <a:spcPct val="100000"/>
              </a:lnSpc>
              <a:spcBef>
                <a:spcPts val="600"/>
              </a:spcBef>
              <a:spcAft>
                <a:spcPts val="600"/>
              </a:spcAft>
              <a:buClr>
                <a:schemeClr val="dk1"/>
              </a:buClr>
              <a:buSzPts val="1400"/>
              <a:buFont typeface="Libre Baskerville"/>
              <a:buAutoNum type="arabicPeriod"/>
            </a:pPr>
            <a:r>
              <a:rPr lang="el-GR" sz="1400" dirty="0">
                <a:solidFill>
                  <a:schemeClr val="dk1"/>
                </a:solidFill>
                <a:latin typeface="+mn-lt"/>
                <a:ea typeface="Libre Baskerville"/>
                <a:cs typeface="Libre Baskerville"/>
                <a:sym typeface="Libre Baskerville"/>
              </a:rPr>
              <a:t>Ωστόσο, όταν ο </a:t>
            </a:r>
            <a:r>
              <a:rPr lang="en-GB" sz="1400" dirty="0">
                <a:solidFill>
                  <a:schemeClr val="dk1"/>
                </a:solidFill>
                <a:latin typeface="+mn-lt"/>
                <a:ea typeface="Libre Baskerville"/>
                <a:cs typeface="Libre Baskerville"/>
                <a:sym typeface="Libre Baskerville"/>
              </a:rPr>
              <a:t>COVID </a:t>
            </a:r>
            <a:r>
              <a:rPr lang="el-GR" sz="1400" dirty="0">
                <a:solidFill>
                  <a:schemeClr val="dk1"/>
                </a:solidFill>
                <a:latin typeface="+mn-lt"/>
                <a:ea typeface="Libre Baskerville"/>
                <a:cs typeface="Libre Baskerville"/>
                <a:sym typeface="Libre Baskerville"/>
              </a:rPr>
              <a:t>ανάγκασε τα προγράμματα καθοδήγησης να στραφούν σε διαδικτυακές συνεδρίες, άνοιξε περισσότερες ευκαιρίες. Με την </a:t>
            </a:r>
            <a:r>
              <a:rPr lang="el-GR" sz="1400" b="1" dirty="0">
                <a:solidFill>
                  <a:schemeClr val="dk1"/>
                </a:solidFill>
                <a:latin typeface="+mn-lt"/>
                <a:ea typeface="Libre Baskerville"/>
                <a:cs typeface="Libre Baskerville"/>
                <a:sym typeface="Libre Baskerville"/>
              </a:rPr>
              <a:t>ηλεκτρονική καθοδήγηση</a:t>
            </a:r>
            <a:r>
              <a:rPr lang="el-GR" sz="1400" dirty="0">
                <a:solidFill>
                  <a:schemeClr val="dk1"/>
                </a:solidFill>
                <a:latin typeface="+mn-lt"/>
                <a:ea typeface="Libre Baskerville"/>
                <a:cs typeface="Libre Baskerville"/>
                <a:sym typeface="Libre Baskerville"/>
              </a:rPr>
              <a:t>, οι άνθρωποι που κατά τα άλλα είναι μακριά μπορούν να μάθουν ο ένας από τον άλλο, κάτι που μπορεί να </a:t>
            </a:r>
            <a:r>
              <a:rPr lang="el-GR" sz="1400" b="1" dirty="0">
                <a:solidFill>
                  <a:schemeClr val="dk1"/>
                </a:solidFill>
                <a:latin typeface="+mn-lt"/>
                <a:ea typeface="Libre Baskerville"/>
                <a:cs typeface="Libre Baskerville"/>
                <a:sym typeface="Libre Baskerville"/>
              </a:rPr>
              <a:t>διευρύνει τις προοπτικές.</a:t>
            </a:r>
          </a:p>
          <a:p>
            <a:pPr marL="457200" lvl="0" indent="-317500" algn="just" rtl="0">
              <a:lnSpc>
                <a:spcPct val="100000"/>
              </a:lnSpc>
              <a:spcBef>
                <a:spcPts val="600"/>
              </a:spcBef>
              <a:spcAft>
                <a:spcPts val="600"/>
              </a:spcAft>
              <a:buClr>
                <a:schemeClr val="dk1"/>
              </a:buClr>
              <a:buSzPts val="1400"/>
              <a:buFont typeface="Libre Baskerville"/>
              <a:buAutoNum type="arabicPeriod"/>
            </a:pPr>
            <a:r>
              <a:rPr lang="el-GR" sz="1400" dirty="0">
                <a:solidFill>
                  <a:schemeClr val="dk1"/>
                </a:solidFill>
                <a:latin typeface="+mn-lt"/>
                <a:ea typeface="Libre Baskerville"/>
                <a:cs typeface="Libre Baskerville"/>
                <a:sym typeface="Libre Baskerville"/>
              </a:rPr>
              <a:t>Για να αντιμετωπίσετε τις </a:t>
            </a:r>
            <a:r>
              <a:rPr lang="el-GR" sz="1400" b="1" dirty="0">
                <a:solidFill>
                  <a:schemeClr val="dk1"/>
                </a:solidFill>
                <a:latin typeface="+mn-lt"/>
                <a:ea typeface="Libre Baskerville"/>
                <a:cs typeface="Libre Baskerville"/>
                <a:sym typeface="Libre Baskerville"/>
              </a:rPr>
              <a:t>διαφορετικές ανάγκες των καθοδηγούμενων </a:t>
            </a:r>
            <a:r>
              <a:rPr lang="el-GR" sz="1400" dirty="0">
                <a:solidFill>
                  <a:schemeClr val="dk1"/>
                </a:solidFill>
                <a:latin typeface="+mn-lt"/>
                <a:ea typeface="Libre Baskerville"/>
                <a:cs typeface="Libre Baskerville"/>
                <a:sym typeface="Libre Baskerville"/>
              </a:rPr>
              <a:t>σας όταν δίνετε καθοδήγηση σε μια ομάδα ανθρώπων μαζί, είναι καλή ιδέα να δοκιμάσετε και τα δύο.</a:t>
            </a:r>
            <a:endParaRPr sz="1400" dirty="0">
              <a:solidFill>
                <a:schemeClr val="dk1"/>
              </a:solidFill>
              <a:latin typeface="+mn-lt"/>
              <a:ea typeface="Libre Baskerville"/>
              <a:cs typeface="Libre Baskerville"/>
              <a:sym typeface="Libre Baskerville"/>
            </a:endParaRPr>
          </a:p>
        </p:txBody>
      </p:sp>
      <p:sp>
        <p:nvSpPr>
          <p:cNvPr id="371" name="Google Shape;371;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30</a:t>
            </a:fld>
            <a:endParaRPr/>
          </a:p>
        </p:txBody>
      </p:sp>
      <p:sp>
        <p:nvSpPr>
          <p:cNvPr id="372" name="Google Shape;372;p55"/>
          <p:cNvSpPr/>
          <p:nvPr/>
        </p:nvSpPr>
        <p:spPr>
          <a:xfrm>
            <a:off x="7870525" y="-228000"/>
            <a:ext cx="1925400" cy="1756500"/>
          </a:xfrm>
          <a:prstGeom prst="ellipse">
            <a:avLst/>
          </a:prstGeom>
          <a:solidFill>
            <a:srgbClr val="FFA3B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 name="Google Shape;279;p43">
            <a:extLst>
              <a:ext uri="{FF2B5EF4-FFF2-40B4-BE49-F238E27FC236}">
                <a16:creationId xmlns:a16="http://schemas.microsoft.com/office/drawing/2014/main" id="{203435F6-7C90-97A6-8634-FC459309C3B5}"/>
              </a:ext>
            </a:extLst>
          </p:cNvPr>
          <p:cNvSpPr txBox="1">
            <a:spLocks noGrp="1"/>
          </p:cNvSpPr>
          <p:nvPr>
            <p:ph type="title"/>
          </p:nvPr>
        </p:nvSpPr>
        <p:spPr>
          <a:xfrm>
            <a:off x="311700" y="6336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9285"/>
              <a:buFont typeface="Arial"/>
              <a:buNone/>
            </a:pPr>
            <a:r>
              <a:rPr lang="el-GR" b="1" dirty="0">
                <a:latin typeface="+mn-lt"/>
                <a:ea typeface="Libre Baskerville"/>
                <a:cs typeface="Libre Baskerville"/>
                <a:sym typeface="Libre Baskerville"/>
              </a:rPr>
              <a:t>Κύρια σημεία που πρέπει να ληφθούν υπόψη</a:t>
            </a:r>
            <a:endParaRPr b="1" dirty="0">
              <a:latin typeface="+mn-lt"/>
              <a:ea typeface="Libre Baskerville"/>
              <a:cs typeface="Libre Baskerville"/>
              <a:sym typeface="Libre Baskerville"/>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6"/>
          <p:cNvSpPr/>
          <p:nvPr/>
        </p:nvSpPr>
        <p:spPr>
          <a:xfrm>
            <a:off x="198600" y="237975"/>
            <a:ext cx="8746800" cy="47412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9" name="Google Shape;379;p56"/>
          <p:cNvSpPr txBox="1">
            <a:spLocks noGrp="1"/>
          </p:cNvSpPr>
          <p:nvPr>
            <p:ph type="body" idx="1"/>
          </p:nvPr>
        </p:nvSpPr>
        <p:spPr>
          <a:xfrm>
            <a:off x="543600" y="1400400"/>
            <a:ext cx="8056800" cy="3912600"/>
          </a:xfrm>
          <a:prstGeom prst="rect">
            <a:avLst/>
          </a:prstGeom>
        </p:spPr>
        <p:txBody>
          <a:bodyPr spcFirstLastPara="1" wrap="square" lIns="91425" tIns="91425" rIns="91425" bIns="91425" anchor="t" anchorCtr="0">
            <a:noAutofit/>
          </a:bodyPr>
          <a:lstStyle/>
          <a:p>
            <a:pPr marL="0" lvl="0" indent="0" algn="just" rtl="0">
              <a:lnSpc>
                <a:spcPct val="100000"/>
              </a:lnSpc>
              <a:spcBef>
                <a:spcPts val="600"/>
              </a:spcBef>
              <a:spcAft>
                <a:spcPts val="600"/>
              </a:spcAft>
              <a:buNone/>
            </a:pPr>
            <a:r>
              <a:rPr lang="el-GR" sz="1400" dirty="0">
                <a:solidFill>
                  <a:schemeClr val="dk1"/>
                </a:solidFill>
                <a:latin typeface="+mn-lt"/>
                <a:ea typeface="Libre Baskerville"/>
                <a:cs typeface="Libre Baskerville"/>
                <a:sym typeface="Libre Baskerville"/>
              </a:rPr>
              <a:t>Συνήθως είναι πιο αποτελεσματικό όταν ο μέντορας και ο καθοδηγούμενος είναι παρόντες αυτοπροσώπως, αλλά οι διαδικτυακές/υβριδικές λύσεις μπορούν να </a:t>
            </a:r>
            <a:r>
              <a:rPr lang="el-GR" sz="1400" b="1" dirty="0">
                <a:solidFill>
                  <a:schemeClr val="dk1"/>
                </a:solidFill>
                <a:latin typeface="+mn-lt"/>
                <a:ea typeface="Libre Baskerville"/>
                <a:cs typeface="Libre Baskerville"/>
                <a:sym typeface="Libre Baskerville"/>
              </a:rPr>
              <a:t>ξεπεράσουν τα γεωγραφικά όρια</a:t>
            </a:r>
            <a:r>
              <a:rPr lang="el-GR" sz="1400" dirty="0">
                <a:solidFill>
                  <a:schemeClr val="dk1"/>
                </a:solidFill>
                <a:latin typeface="+mn-lt"/>
                <a:ea typeface="Libre Baskerville"/>
                <a:cs typeface="Libre Baskerville"/>
                <a:sym typeface="Libre Baskerville"/>
              </a:rPr>
              <a:t>. Αυτό είναι κρίσιμο στο διεθνές ακαδημαϊκό και επιχειρηματικό περιβάλλον σήμερα, όπου οι νέοι ερευνητές και επαγγελματίες ενθαρρύνονται έντονα να κινούνται. Η ηλεκτρονική καθοδήγηση μπορεί συχνά να χρησιμεύσει ως μεγάλη ώθηση για την απόκτηση γνώσεων σε άλλα εθνικά πλαίσια.</a:t>
            </a:r>
          </a:p>
          <a:p>
            <a:pPr marL="0" lvl="0" indent="0" algn="just" rtl="0">
              <a:lnSpc>
                <a:spcPct val="100000"/>
              </a:lnSpc>
              <a:spcBef>
                <a:spcPts val="600"/>
              </a:spcBef>
              <a:spcAft>
                <a:spcPts val="600"/>
              </a:spcAft>
              <a:buNone/>
            </a:pPr>
            <a:r>
              <a:rPr lang="el-GR" sz="1400" dirty="0">
                <a:solidFill>
                  <a:schemeClr val="dk1"/>
                </a:solidFill>
                <a:latin typeface="+mn-lt"/>
                <a:ea typeface="Libre Baskerville"/>
                <a:cs typeface="Libre Baskerville"/>
                <a:sym typeface="Libre Baskerville"/>
              </a:rPr>
              <a:t>Ωστόσο, είναι σημαντικό να </a:t>
            </a:r>
            <a:r>
              <a:rPr lang="el-GR" sz="1400" b="1" dirty="0">
                <a:solidFill>
                  <a:schemeClr val="dk1"/>
                </a:solidFill>
                <a:latin typeface="+mn-lt"/>
                <a:ea typeface="Libre Baskerville"/>
                <a:cs typeface="Libre Baskerville"/>
                <a:sym typeface="Libre Baskerville"/>
              </a:rPr>
              <a:t>αντισταθμίσετε την έλλειψη σύνδεσης πρόσωπο με πρόσωπο κατά τη διάρκεια της διαδικτυακής καθοδήγησης</a:t>
            </a:r>
            <a:r>
              <a:rPr lang="el-GR" sz="1400" dirty="0">
                <a:solidFill>
                  <a:schemeClr val="dk1"/>
                </a:solidFill>
                <a:latin typeface="+mn-lt"/>
                <a:ea typeface="Libre Baskerville"/>
                <a:cs typeface="Libre Baskerville"/>
                <a:sym typeface="Libre Baskerville"/>
              </a:rPr>
              <a:t>, αφιερώνοντας περισσότερο χρόνο για τη δημιουργία αυτής της προσωπικής σύνδεσης. Όταν συναντιέστε αυτοπροσώπως, είναι πιο εύκολο να αλλάξετε το πλαίσιο των συναντήσεων, για παράδειγμα πίνοντας καφέ ή δείπνο μαζί, κάτι που μπορεί να οικοδομήσει τον δεσμό τους. Αυτός ο δεσμός είναι κρίσιμος για την εμπιστοσύνη, η οποία επιτρέπει και στους δύο συμμετέχοντες να ανοιχτούν, αυξάνοντας τη δέσμευση.</a:t>
            </a:r>
          </a:p>
          <a:p>
            <a:pPr marL="0" lvl="0" indent="0" algn="just" rtl="0">
              <a:lnSpc>
                <a:spcPct val="100000"/>
              </a:lnSpc>
              <a:spcBef>
                <a:spcPts val="600"/>
              </a:spcBef>
              <a:spcAft>
                <a:spcPts val="600"/>
              </a:spcAft>
              <a:buNone/>
            </a:pPr>
            <a:r>
              <a:rPr lang="el-GR" sz="1400" dirty="0">
                <a:solidFill>
                  <a:schemeClr val="dk1"/>
                </a:solidFill>
                <a:latin typeface="+mn-lt"/>
                <a:ea typeface="Libre Baskerville"/>
                <a:cs typeface="Libre Baskerville"/>
                <a:sym typeface="Libre Baskerville"/>
              </a:rPr>
              <a:t>Προκειμένου να αυξηθεί η αποτελεσματικότητα του προγράμματος, είναι καλύτερο να κάνετε πολλές επαναλήψεις για να συγκεντρώσετε σχόλια σχετικά με το πόσο καλά λειτουργούσαν οι δύο μέθοδοι.</a:t>
            </a:r>
            <a:endParaRPr sz="1400" dirty="0">
              <a:solidFill>
                <a:schemeClr val="dk1"/>
              </a:solidFill>
              <a:latin typeface="+mn-lt"/>
              <a:ea typeface="Libre Baskerville"/>
              <a:cs typeface="Libre Baskerville"/>
              <a:sym typeface="Libre Baskerville"/>
            </a:endParaRPr>
          </a:p>
        </p:txBody>
      </p:sp>
      <p:sp>
        <p:nvSpPr>
          <p:cNvPr id="380" name="Google Shape;380;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31</a:t>
            </a:fld>
            <a:endParaRPr/>
          </a:p>
        </p:txBody>
      </p:sp>
      <p:sp>
        <p:nvSpPr>
          <p:cNvPr id="4" name="Google Shape;251;p39">
            <a:extLst>
              <a:ext uri="{FF2B5EF4-FFF2-40B4-BE49-F238E27FC236}">
                <a16:creationId xmlns:a16="http://schemas.microsoft.com/office/drawing/2014/main" id="{EC223CB6-CA64-8717-F132-E6F5B8BD7562}"/>
              </a:ext>
            </a:extLst>
          </p:cNvPr>
          <p:cNvSpPr txBox="1">
            <a:spLocks/>
          </p:cNvSpPr>
          <p:nvPr/>
        </p:nvSpPr>
        <p:spPr>
          <a:xfrm>
            <a:off x="311700" y="633600"/>
            <a:ext cx="8520600"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l-GR" b="1" dirty="0">
                <a:latin typeface="+mn-lt"/>
                <a:ea typeface="Libre Baskerville"/>
                <a:cs typeface="Libre Baskerville"/>
                <a:sym typeface="Libre Baskerville"/>
              </a:rPr>
              <a:t>Γιατί είναι σημαντικό</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781F71"/>
        </a:solidFill>
        <a:effectLst/>
      </p:bgPr>
    </p:bg>
    <p:spTree>
      <p:nvGrpSpPr>
        <p:cNvPr id="1" name="Shape 384"/>
        <p:cNvGrpSpPr/>
        <p:nvPr/>
      </p:nvGrpSpPr>
      <p:grpSpPr>
        <a:xfrm>
          <a:off x="0" y="0"/>
          <a:ext cx="0" cy="0"/>
          <a:chOff x="0" y="0"/>
          <a:chExt cx="0" cy="0"/>
        </a:xfrm>
      </p:grpSpPr>
      <p:sp>
        <p:nvSpPr>
          <p:cNvPr id="385" name="Google Shape;385;p57"/>
          <p:cNvSpPr/>
          <p:nvPr/>
        </p:nvSpPr>
        <p:spPr>
          <a:xfrm>
            <a:off x="1635000" y="832500"/>
            <a:ext cx="5880000" cy="3472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0EADE"/>
              </a:solidFill>
            </a:endParaRPr>
          </a:p>
        </p:txBody>
      </p:sp>
      <p:sp>
        <p:nvSpPr>
          <p:cNvPr id="386" name="Google Shape;386;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32</a:t>
            </a:fld>
            <a:endParaRPr/>
          </a:p>
        </p:txBody>
      </p:sp>
      <p:pic>
        <p:nvPicPr>
          <p:cNvPr id="387" name="Google Shape;387;p57" descr="This is the fifth video of a learning video series about how to design and run a mentoring program to increase gender balance in STEM, and specifically informatics. In this video, we talk about how to decide whether virtual, hybrid, or face-to-face mentoring works better.&#10;&#10;This learning video series was created within the Erasmus+ Women STEM UP project." title="How to Design and Run a Mentoring Program? - Delivery Method">
            <a:hlinkClick r:id="rId3"/>
          </p:cNvPr>
          <p:cNvPicPr preferRelativeResize="0"/>
          <p:nvPr/>
        </p:nvPicPr>
        <p:blipFill>
          <a:blip r:embed="rId4">
            <a:alphaModFix/>
          </a:blip>
          <a:stretch>
            <a:fillRect/>
          </a:stretch>
        </p:blipFill>
        <p:spPr>
          <a:xfrm>
            <a:off x="1807200" y="1020100"/>
            <a:ext cx="5529600" cy="30972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fade">
                                      <p:cBhvr>
                                        <p:cTn id="7" dur="1000"/>
                                        <p:tgtEl>
                                          <p:spTgt spid="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8"/>
          <p:cNvSpPr txBox="1">
            <a:spLocks noGrp="1"/>
          </p:cNvSpPr>
          <p:nvPr>
            <p:ph type="title"/>
          </p:nvPr>
        </p:nvSpPr>
        <p:spPr>
          <a:xfrm>
            <a:off x="1854450" y="2145450"/>
            <a:ext cx="5435100" cy="13296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100"/>
              <a:buFont typeface="Arial"/>
              <a:buNone/>
            </a:pPr>
            <a:r>
              <a:rPr lang="el-GR" sz="3600" dirty="0">
                <a:latin typeface="+mn-lt"/>
                <a:ea typeface="Libre Baskerville"/>
                <a:cs typeface="Libre Baskerville"/>
                <a:sym typeface="Libre Baskerville"/>
              </a:rPr>
              <a:t>Ποιες ιδιότητες πρέπει να έχει ένας καθοδηγητής?</a:t>
            </a:r>
            <a:endParaRPr sz="3600" dirty="0">
              <a:latin typeface="+mn-lt"/>
              <a:ea typeface="Libre Baskerville"/>
              <a:cs typeface="Libre Baskerville"/>
              <a:sym typeface="Libre Baskerville"/>
            </a:endParaRPr>
          </a:p>
        </p:txBody>
      </p:sp>
      <p:sp>
        <p:nvSpPr>
          <p:cNvPr id="393" name="Google Shape;393;p58"/>
          <p:cNvSpPr txBox="1"/>
          <p:nvPr/>
        </p:nvSpPr>
        <p:spPr>
          <a:xfrm flipH="1">
            <a:off x="-152400" y="60475"/>
            <a:ext cx="7701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800" b="1">
                <a:solidFill>
                  <a:schemeClr val="dk2"/>
                </a:solidFill>
              </a:rPr>
              <a:t>7</a:t>
            </a:r>
            <a:endParaRPr sz="8800" b="1">
              <a:solidFill>
                <a:schemeClr val="dk2"/>
              </a:solidFill>
            </a:endParaRPr>
          </a:p>
        </p:txBody>
      </p:sp>
      <p:sp>
        <p:nvSpPr>
          <p:cNvPr id="394" name="Google Shape;394;p58"/>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GB"/>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0" name="Google Shape;400;p59"/>
          <p:cNvSpPr txBox="1">
            <a:spLocks noGrp="1"/>
          </p:cNvSpPr>
          <p:nvPr>
            <p:ph type="body" idx="1"/>
          </p:nvPr>
        </p:nvSpPr>
        <p:spPr>
          <a:xfrm>
            <a:off x="311700" y="1400400"/>
            <a:ext cx="8520600" cy="3547800"/>
          </a:xfrm>
          <a:prstGeom prst="rect">
            <a:avLst/>
          </a:prstGeom>
        </p:spPr>
        <p:txBody>
          <a:bodyPr spcFirstLastPara="1" wrap="square" lIns="91425" tIns="91425" rIns="91425" bIns="91425" anchor="t" anchorCtr="0">
            <a:noAutofit/>
          </a:bodyPr>
          <a:lstStyle/>
          <a:p>
            <a:pPr marL="457200" lvl="0" indent="-317500" algn="just" rtl="0">
              <a:lnSpc>
                <a:spcPct val="100000"/>
              </a:lnSpc>
              <a:spcBef>
                <a:spcPts val="600"/>
              </a:spcBef>
              <a:spcAft>
                <a:spcPts val="600"/>
              </a:spcAft>
              <a:buClr>
                <a:schemeClr val="dk1"/>
              </a:buClr>
              <a:buSzPts val="1400"/>
              <a:buFont typeface="Libre Baskerville"/>
              <a:buAutoNum type="arabicPeriod"/>
            </a:pPr>
            <a:r>
              <a:rPr lang="el-GR" sz="1200" dirty="0">
                <a:latin typeface="+mn-lt"/>
                <a:ea typeface="Libre Baskerville"/>
                <a:cs typeface="Libre Baskerville"/>
                <a:sym typeface="Libre Baskerville"/>
              </a:rPr>
              <a:t>Να είστε σαφείς σχετικά με το ποιες </a:t>
            </a:r>
            <a:r>
              <a:rPr lang="el-GR" sz="1200" b="1" dirty="0">
                <a:latin typeface="+mn-lt"/>
                <a:ea typeface="Libre Baskerville"/>
                <a:cs typeface="Libre Baskerville"/>
                <a:sym typeface="Libre Baskerville"/>
              </a:rPr>
              <a:t>ιδιότητες και νοοτροπία </a:t>
            </a:r>
            <a:r>
              <a:rPr lang="el-GR" sz="1200" dirty="0">
                <a:latin typeface="+mn-lt"/>
                <a:ea typeface="Libre Baskerville"/>
                <a:cs typeface="Libre Baskerville"/>
                <a:sym typeface="Libre Baskerville"/>
              </a:rPr>
              <a:t>είναι απαραίτητες για να είναι επιτυχημένοι οι μέντοράς σας στο πρόγραμμα καθοδήγησής σας και να είστε έτοιμοι να τους παρέχετε μια σειρά από εκπαιδεύσεις μέντορα. Για ένα δωρεάν και με δυνατότητα λήψης πακέτο εκπαίδευσης μέντορα, μεταβείτε στον </a:t>
            </a:r>
            <a:r>
              <a:rPr lang="el-GR" sz="1200" dirty="0" err="1">
                <a:latin typeface="+mn-lt"/>
                <a:ea typeface="Libre Baskerville"/>
                <a:cs typeface="Libre Baskerville"/>
                <a:sym typeface="Libre Baskerville"/>
              </a:rPr>
              <a:t>ιστότοπό</a:t>
            </a:r>
            <a:r>
              <a:rPr lang="el-GR" sz="1200" dirty="0">
                <a:latin typeface="+mn-lt"/>
                <a:ea typeface="Libre Baskerville"/>
                <a:cs typeface="Libre Baskerville"/>
                <a:sym typeface="Libre Baskerville"/>
              </a:rPr>
              <a:t> μας.</a:t>
            </a:r>
          </a:p>
          <a:p>
            <a:pPr marL="457200" lvl="0" indent="-317500" algn="just" rtl="0">
              <a:lnSpc>
                <a:spcPct val="100000"/>
              </a:lnSpc>
              <a:spcBef>
                <a:spcPts val="600"/>
              </a:spcBef>
              <a:spcAft>
                <a:spcPts val="600"/>
              </a:spcAft>
              <a:buClr>
                <a:schemeClr val="dk1"/>
              </a:buClr>
              <a:buSzPts val="1400"/>
              <a:buFont typeface="Libre Baskerville"/>
              <a:buAutoNum type="arabicPeriod"/>
            </a:pPr>
            <a:r>
              <a:rPr lang="el-GR" sz="1200" dirty="0">
                <a:latin typeface="+mn-lt"/>
                <a:ea typeface="Libre Baskerville"/>
                <a:cs typeface="Libre Baskerville"/>
                <a:sym typeface="Libre Baskerville"/>
              </a:rPr>
              <a:t>Συνήθως, το πιο σημαντικό χαρακτηριστικό για έναν μέντορα είναι να είναι συμπονετικός και υποστηρικτικός. Η </a:t>
            </a:r>
            <a:r>
              <a:rPr lang="el-GR" sz="1200" b="1" dirty="0">
                <a:latin typeface="+mn-lt"/>
                <a:ea typeface="Libre Baskerville"/>
                <a:cs typeface="Libre Baskerville"/>
                <a:sym typeface="Libre Baskerville"/>
              </a:rPr>
              <a:t>συμπεριληπτική γλώσσα </a:t>
            </a:r>
            <a:r>
              <a:rPr lang="el-GR" sz="1200" dirty="0">
                <a:latin typeface="+mn-lt"/>
                <a:ea typeface="Libre Baskerville"/>
                <a:cs typeface="Libre Baskerville"/>
                <a:sym typeface="Libre Baskerville"/>
              </a:rPr>
              <a:t>είναι επίσης ζωτικής σημασίας.</a:t>
            </a:r>
          </a:p>
          <a:p>
            <a:pPr marL="457200" lvl="0" indent="-317500" algn="just" rtl="0">
              <a:lnSpc>
                <a:spcPct val="100000"/>
              </a:lnSpc>
              <a:spcBef>
                <a:spcPts val="600"/>
              </a:spcBef>
              <a:spcAft>
                <a:spcPts val="600"/>
              </a:spcAft>
              <a:buClr>
                <a:schemeClr val="dk1"/>
              </a:buClr>
              <a:buSzPts val="1400"/>
              <a:buFont typeface="Libre Baskerville"/>
              <a:buAutoNum type="arabicPeriod"/>
            </a:pPr>
            <a:r>
              <a:rPr lang="el-GR" sz="1200" dirty="0">
                <a:latin typeface="+mn-lt"/>
                <a:ea typeface="Libre Baskerville"/>
                <a:cs typeface="Libre Baskerville"/>
                <a:sym typeface="Libre Baskerville"/>
              </a:rPr>
              <a:t>Συχνά βοηθάει αν οι μέντορες είναι </a:t>
            </a:r>
            <a:r>
              <a:rPr lang="el-GR" sz="1200" b="1" dirty="0">
                <a:latin typeface="+mn-lt"/>
                <a:ea typeface="Libre Baskerville"/>
                <a:cs typeface="Libre Baskerville"/>
                <a:sym typeface="Libre Baskerville"/>
              </a:rPr>
              <a:t>σχετικοί</a:t>
            </a:r>
            <a:r>
              <a:rPr lang="el-GR" sz="1200" dirty="0">
                <a:latin typeface="+mn-lt"/>
                <a:ea typeface="Libre Baskerville"/>
                <a:cs typeface="Libre Baskerville"/>
                <a:sym typeface="Libre Baskerville"/>
              </a:rPr>
              <a:t>. Είναι καλή ιδέα να καθοδηγήσετε τους καθοδηγητές σας για το πόσες προσωπικές πληροφορίες θα μοιραστούν, υπενθυμίζοντας παράλληλα ότι πρέπει να αποφεύγουν την υπερβολική κοινή χρήση, καθώς αυτό μπορεί να αποσπάσει την προσοχή από το επίκεντρο των συνεδριών καθοδήγησης.</a:t>
            </a:r>
          </a:p>
          <a:p>
            <a:pPr marL="457200" lvl="0" indent="-317500" algn="just" rtl="0">
              <a:lnSpc>
                <a:spcPct val="100000"/>
              </a:lnSpc>
              <a:spcBef>
                <a:spcPts val="600"/>
              </a:spcBef>
              <a:spcAft>
                <a:spcPts val="600"/>
              </a:spcAft>
              <a:buClr>
                <a:schemeClr val="dk1"/>
              </a:buClr>
              <a:buSzPts val="1400"/>
              <a:buFont typeface="Libre Baskerville"/>
              <a:buAutoNum type="arabicPeriod"/>
            </a:pPr>
            <a:r>
              <a:rPr lang="el-GR" sz="1200" dirty="0">
                <a:latin typeface="+mn-lt"/>
                <a:ea typeface="Libre Baskerville"/>
                <a:cs typeface="Libre Baskerville"/>
                <a:sym typeface="Libre Baskerville"/>
              </a:rPr>
              <a:t>Εκπαιδεύστε τους να είναι προορατικοί και έτοιμοι να εφαρμόσουν μια νοοτροπία καθοδήγησης κατά την καθοδήγηση. Εάν ο καθοδηγούμενος επωφεληθεί από συγκεκριμένες εργασίες πέρα ​​από τις συνηθισμένες συνομιλίες, οι μέντορες θα πρέπει να είναι προετοιμασμένοι με εξατομικευμένες δραστηριότητες.</a:t>
            </a:r>
          </a:p>
          <a:p>
            <a:pPr marL="457200" lvl="0" indent="-317500" algn="just" rtl="0">
              <a:lnSpc>
                <a:spcPct val="100000"/>
              </a:lnSpc>
              <a:spcBef>
                <a:spcPts val="600"/>
              </a:spcBef>
              <a:spcAft>
                <a:spcPts val="600"/>
              </a:spcAft>
              <a:buClr>
                <a:schemeClr val="dk1"/>
              </a:buClr>
              <a:buSzPts val="1400"/>
              <a:buFont typeface="Libre Baskerville"/>
              <a:buAutoNum type="arabicPeriod"/>
            </a:pPr>
            <a:r>
              <a:rPr lang="el-GR" sz="1200" dirty="0">
                <a:latin typeface="+mn-lt"/>
                <a:ea typeface="Libre Baskerville"/>
                <a:cs typeface="Libre Baskerville"/>
                <a:sym typeface="Libre Baskerville"/>
              </a:rPr>
              <a:t>Επίσης, υπενθυμίστε τους ότι η καθοδήγηση έχει να κάνει με τη βοήθεια του καθοδηγούμενου να αναπτυχθεί επαγγελματικά, επομένως οι μέντορες θα πρέπει να είναι ανοιχτοί στο να μοιράζονται τους πόρους τους με τον καθοδηγούμενο τους όταν αισθάνονται άνετα.</a:t>
            </a:r>
            <a:endParaRPr sz="1200" dirty="0">
              <a:latin typeface="+mn-lt"/>
              <a:ea typeface="Libre Baskerville"/>
              <a:cs typeface="Libre Baskerville"/>
              <a:sym typeface="Libre Baskerville"/>
            </a:endParaRPr>
          </a:p>
        </p:txBody>
      </p:sp>
      <p:sp>
        <p:nvSpPr>
          <p:cNvPr id="401" name="Google Shape;401;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34</a:t>
            </a:fld>
            <a:endParaRPr/>
          </a:p>
        </p:txBody>
      </p:sp>
      <p:sp>
        <p:nvSpPr>
          <p:cNvPr id="402" name="Google Shape;402;p59"/>
          <p:cNvSpPr/>
          <p:nvPr/>
        </p:nvSpPr>
        <p:spPr>
          <a:xfrm>
            <a:off x="7870525" y="-228000"/>
            <a:ext cx="1925400" cy="1756500"/>
          </a:xfrm>
          <a:prstGeom prst="ellipse">
            <a:avLst/>
          </a:prstGeom>
          <a:solidFill>
            <a:srgbClr val="FFA3B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 name="Google Shape;279;p43">
            <a:extLst>
              <a:ext uri="{FF2B5EF4-FFF2-40B4-BE49-F238E27FC236}">
                <a16:creationId xmlns:a16="http://schemas.microsoft.com/office/drawing/2014/main" id="{E4650F1F-4751-BE1B-3777-AB8362C6D233}"/>
              </a:ext>
            </a:extLst>
          </p:cNvPr>
          <p:cNvSpPr txBox="1">
            <a:spLocks noGrp="1"/>
          </p:cNvSpPr>
          <p:nvPr>
            <p:ph type="title"/>
          </p:nvPr>
        </p:nvSpPr>
        <p:spPr>
          <a:xfrm>
            <a:off x="311700" y="6336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9285"/>
              <a:buFont typeface="Arial"/>
              <a:buNone/>
            </a:pPr>
            <a:r>
              <a:rPr lang="el-GR" b="1" dirty="0">
                <a:latin typeface="+mn-lt"/>
                <a:ea typeface="Libre Baskerville"/>
                <a:cs typeface="Libre Baskerville"/>
                <a:sym typeface="Libre Baskerville"/>
              </a:rPr>
              <a:t>Κύρια σημεία που πρέπει να ληφθούν υπόψη</a:t>
            </a:r>
            <a:endParaRPr b="1" dirty="0">
              <a:latin typeface="+mn-lt"/>
              <a:ea typeface="Libre Baskerville"/>
              <a:cs typeface="Libre Baskerville"/>
              <a:sym typeface="Libre Baskerville"/>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0"/>
          <p:cNvSpPr/>
          <p:nvPr/>
        </p:nvSpPr>
        <p:spPr>
          <a:xfrm>
            <a:off x="198600" y="237975"/>
            <a:ext cx="8746800" cy="47412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9" name="Google Shape;409;p60"/>
          <p:cNvSpPr txBox="1">
            <a:spLocks noGrp="1"/>
          </p:cNvSpPr>
          <p:nvPr>
            <p:ph type="body" idx="1"/>
          </p:nvPr>
        </p:nvSpPr>
        <p:spPr>
          <a:xfrm>
            <a:off x="543600" y="1400400"/>
            <a:ext cx="8056800" cy="2605200"/>
          </a:xfrm>
          <a:prstGeom prst="rect">
            <a:avLst/>
          </a:prstGeom>
        </p:spPr>
        <p:txBody>
          <a:bodyPr spcFirstLastPara="1" wrap="square" lIns="91425" tIns="91425" rIns="91425" bIns="91425" anchor="t" anchorCtr="0">
            <a:noAutofit/>
          </a:bodyPr>
          <a:lstStyle/>
          <a:p>
            <a:pPr marL="0" lvl="0" indent="0" algn="just" rtl="0">
              <a:spcBef>
                <a:spcPts val="1200"/>
              </a:spcBef>
              <a:spcAft>
                <a:spcPts val="1200"/>
              </a:spcAft>
              <a:buClr>
                <a:schemeClr val="dk1"/>
              </a:buClr>
              <a:buSzPts val="1100"/>
              <a:buFont typeface="Arial"/>
              <a:buNone/>
            </a:pPr>
            <a:r>
              <a:rPr lang="el-GR" sz="1400" dirty="0">
                <a:solidFill>
                  <a:schemeClr val="dk1"/>
                </a:solidFill>
                <a:latin typeface="+mn-lt"/>
                <a:ea typeface="Libre Baskerville"/>
                <a:cs typeface="Libre Baskerville"/>
                <a:sym typeface="Libre Baskerville"/>
              </a:rPr>
              <a:t>Η </a:t>
            </a:r>
            <a:r>
              <a:rPr lang="el-GR" sz="1400" b="1" dirty="0">
                <a:solidFill>
                  <a:schemeClr val="dk1"/>
                </a:solidFill>
                <a:latin typeface="+mn-lt"/>
                <a:ea typeface="Libre Baskerville"/>
                <a:cs typeface="Libre Baskerville"/>
                <a:sym typeface="Libre Baskerville"/>
              </a:rPr>
              <a:t>επιτυχία της καθοδήγησης </a:t>
            </a:r>
            <a:r>
              <a:rPr lang="el-GR" sz="1400" dirty="0">
                <a:solidFill>
                  <a:schemeClr val="dk1"/>
                </a:solidFill>
                <a:latin typeface="+mn-lt"/>
                <a:ea typeface="Libre Baskerville"/>
                <a:cs typeface="Libre Baskerville"/>
                <a:sym typeface="Libre Baskerville"/>
              </a:rPr>
              <a:t>εξαρτάται σε μεγάλο βαθμό από τις </a:t>
            </a:r>
            <a:r>
              <a:rPr lang="el-GR" sz="1400" b="1" dirty="0">
                <a:solidFill>
                  <a:schemeClr val="dk1"/>
                </a:solidFill>
                <a:latin typeface="+mn-lt"/>
                <a:ea typeface="Libre Baskerville"/>
                <a:cs typeface="Libre Baskerville"/>
                <a:sym typeface="Libre Baskerville"/>
              </a:rPr>
              <a:t>προσωπικές ιδιότητες και τη στάση των μεντόρων σας</a:t>
            </a:r>
            <a:r>
              <a:rPr lang="el-GR" sz="1400" dirty="0">
                <a:solidFill>
                  <a:schemeClr val="dk1"/>
                </a:solidFill>
                <a:latin typeface="+mn-lt"/>
                <a:ea typeface="Libre Baskerville"/>
                <a:cs typeface="Libre Baskerville"/>
                <a:sym typeface="Libre Baskerville"/>
              </a:rPr>
              <a:t>. Επομένως, είναι σημαντικό να τους εκπαιδεύετε, καθώς και να συλλέγετε και να δίνετε σχόλια τακτικά.</a:t>
            </a:r>
          </a:p>
          <a:p>
            <a:pPr marL="0" lvl="0" indent="0" algn="just" rtl="0">
              <a:spcBef>
                <a:spcPts val="1200"/>
              </a:spcBef>
              <a:spcAft>
                <a:spcPts val="1200"/>
              </a:spcAft>
              <a:buClr>
                <a:schemeClr val="dk1"/>
              </a:buClr>
              <a:buSzPts val="1100"/>
              <a:buFont typeface="Arial"/>
              <a:buNone/>
            </a:pPr>
            <a:r>
              <a:rPr lang="el-GR" sz="1400" dirty="0">
                <a:solidFill>
                  <a:schemeClr val="dk1"/>
                </a:solidFill>
                <a:latin typeface="+mn-lt"/>
                <a:ea typeface="Libre Baskerville"/>
                <a:cs typeface="Libre Baskerville"/>
                <a:sym typeface="Libre Baskerville"/>
              </a:rPr>
              <a:t>Εκτός από την παροχή εκπαίδευσης μεντόρων, φροντίστε να τους προσφέρετε επίσης </a:t>
            </a:r>
            <a:r>
              <a:rPr lang="el-GR" sz="1400" b="1" dirty="0">
                <a:solidFill>
                  <a:schemeClr val="dk1"/>
                </a:solidFill>
                <a:latin typeface="+mn-lt"/>
                <a:ea typeface="Libre Baskerville"/>
                <a:cs typeface="Libre Baskerville"/>
                <a:sym typeface="Libre Baskerville"/>
              </a:rPr>
              <a:t>εκπαίδευση για το φύλο</a:t>
            </a:r>
            <a:r>
              <a:rPr lang="el-GR" sz="1400" dirty="0">
                <a:solidFill>
                  <a:schemeClr val="dk1"/>
                </a:solidFill>
                <a:latin typeface="+mn-lt"/>
                <a:ea typeface="Libre Baskerville"/>
                <a:cs typeface="Libre Baskerville"/>
                <a:sym typeface="Libre Baskerville"/>
              </a:rPr>
              <a:t>, η οποία είναι σημαντική για κάθε μέντορα, αλλά ειδικά στα πλαίσια ενός προγράμματος καθοδήγησης ειδικά για γυναίκες στο </a:t>
            </a:r>
            <a:r>
              <a:rPr lang="en-GB" sz="1400" dirty="0">
                <a:solidFill>
                  <a:schemeClr val="dk1"/>
                </a:solidFill>
                <a:latin typeface="+mn-lt"/>
                <a:ea typeface="Libre Baskerville"/>
                <a:cs typeface="Libre Baskerville"/>
                <a:sym typeface="Libre Baskerville"/>
              </a:rPr>
              <a:t>STEM, </a:t>
            </a:r>
            <a:r>
              <a:rPr lang="el-GR" sz="1400" dirty="0">
                <a:solidFill>
                  <a:schemeClr val="dk1"/>
                </a:solidFill>
                <a:latin typeface="+mn-lt"/>
                <a:ea typeface="Libre Baskerville"/>
                <a:cs typeface="Libre Baskerville"/>
                <a:sym typeface="Libre Baskerville"/>
              </a:rPr>
              <a:t>το οποίο απαιτεί </a:t>
            </a:r>
            <a:r>
              <a:rPr lang="el-GR" sz="1400" dirty="0" err="1">
                <a:solidFill>
                  <a:schemeClr val="dk1"/>
                </a:solidFill>
                <a:latin typeface="+mn-lt"/>
                <a:ea typeface="Libre Baskerville"/>
                <a:cs typeface="Libre Baskerville"/>
                <a:sym typeface="Libre Baskerville"/>
              </a:rPr>
              <a:t>αυτοστοχασμό</a:t>
            </a:r>
            <a:r>
              <a:rPr lang="el-GR" sz="1400" dirty="0">
                <a:solidFill>
                  <a:schemeClr val="dk1"/>
                </a:solidFill>
                <a:latin typeface="+mn-lt"/>
                <a:ea typeface="Libre Baskerville"/>
                <a:cs typeface="Libre Baskerville"/>
                <a:sym typeface="Libre Baskerville"/>
              </a:rPr>
              <a:t> σχετικά με τα στερεότυπα φύλου και τις δικές του προκαταλήψεις.</a:t>
            </a:r>
            <a:endParaRPr sz="1400" dirty="0">
              <a:solidFill>
                <a:schemeClr val="dk1"/>
              </a:solidFill>
              <a:latin typeface="+mn-lt"/>
              <a:ea typeface="Libre Baskerville"/>
              <a:cs typeface="Libre Baskerville"/>
              <a:sym typeface="Libre Baskerville"/>
            </a:endParaRPr>
          </a:p>
        </p:txBody>
      </p:sp>
      <p:sp>
        <p:nvSpPr>
          <p:cNvPr id="410" name="Google Shape;410;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35</a:t>
            </a:fld>
            <a:endParaRPr/>
          </a:p>
        </p:txBody>
      </p:sp>
      <p:sp>
        <p:nvSpPr>
          <p:cNvPr id="4" name="Google Shape;251;p39">
            <a:extLst>
              <a:ext uri="{FF2B5EF4-FFF2-40B4-BE49-F238E27FC236}">
                <a16:creationId xmlns:a16="http://schemas.microsoft.com/office/drawing/2014/main" id="{08E5F290-50EE-0370-B0DA-B9E719DFB429}"/>
              </a:ext>
            </a:extLst>
          </p:cNvPr>
          <p:cNvSpPr txBox="1">
            <a:spLocks/>
          </p:cNvSpPr>
          <p:nvPr/>
        </p:nvSpPr>
        <p:spPr>
          <a:xfrm>
            <a:off x="311700" y="633600"/>
            <a:ext cx="8520600"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l-GR" b="1" dirty="0">
                <a:latin typeface="+mn-lt"/>
                <a:ea typeface="Libre Baskerville"/>
                <a:cs typeface="Libre Baskerville"/>
                <a:sym typeface="Libre Baskerville"/>
              </a:rPr>
              <a:t>Γιατί είναι σημαντικό</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781F71"/>
        </a:solidFill>
        <a:effectLst/>
      </p:bgPr>
    </p:bg>
    <p:spTree>
      <p:nvGrpSpPr>
        <p:cNvPr id="1" name="Shape 414"/>
        <p:cNvGrpSpPr/>
        <p:nvPr/>
      </p:nvGrpSpPr>
      <p:grpSpPr>
        <a:xfrm>
          <a:off x="0" y="0"/>
          <a:ext cx="0" cy="0"/>
          <a:chOff x="0" y="0"/>
          <a:chExt cx="0" cy="0"/>
        </a:xfrm>
      </p:grpSpPr>
      <p:sp>
        <p:nvSpPr>
          <p:cNvPr id="415" name="Google Shape;415;p61"/>
          <p:cNvSpPr/>
          <p:nvPr/>
        </p:nvSpPr>
        <p:spPr>
          <a:xfrm>
            <a:off x="1635000" y="832500"/>
            <a:ext cx="5880000" cy="3472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0EADE"/>
              </a:solidFill>
            </a:endParaRPr>
          </a:p>
        </p:txBody>
      </p:sp>
      <p:sp>
        <p:nvSpPr>
          <p:cNvPr id="416" name="Google Shape;416;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36</a:t>
            </a:fld>
            <a:endParaRPr/>
          </a:p>
        </p:txBody>
      </p:sp>
      <p:pic>
        <p:nvPicPr>
          <p:cNvPr id="417" name="Google Shape;417;p61" descr="This is the sixth video of a learning video series about how to design and run a mentoring program to increase gender balance in STEM, and specifically informatics. In this video, we talk about which are the qualities your mentors need to have to be successful.&#10;&#10;This learning video series was created within the Erasmus+ Women STEM UP project." title="How to Design and Run a Mentoring Program? - Mentor's qualities">
            <a:hlinkClick r:id="rId3"/>
          </p:cNvPr>
          <p:cNvPicPr preferRelativeResize="0"/>
          <p:nvPr/>
        </p:nvPicPr>
        <p:blipFill>
          <a:blip r:embed="rId4">
            <a:alphaModFix/>
          </a:blip>
          <a:stretch>
            <a:fillRect/>
          </a:stretch>
        </p:blipFill>
        <p:spPr>
          <a:xfrm>
            <a:off x="1810200" y="1020750"/>
            <a:ext cx="5529600" cy="3096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7"/>
                                        </p:tgtEl>
                                        <p:attrNameLst>
                                          <p:attrName>style.visibility</p:attrName>
                                        </p:attrNameLst>
                                      </p:cBhvr>
                                      <p:to>
                                        <p:strVal val="visible"/>
                                      </p:to>
                                    </p:set>
                                    <p:animEffect transition="in" filter="fade">
                                      <p:cBhvr>
                                        <p:cTn id="7" dur="1000"/>
                                        <p:tgtEl>
                                          <p:spTgt spid="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62"/>
          <p:cNvSpPr txBox="1">
            <a:spLocks noGrp="1"/>
          </p:cNvSpPr>
          <p:nvPr>
            <p:ph type="title"/>
          </p:nvPr>
        </p:nvSpPr>
        <p:spPr>
          <a:xfrm>
            <a:off x="450175" y="2130452"/>
            <a:ext cx="8328300" cy="13296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100"/>
              <a:buFont typeface="Arial"/>
              <a:buNone/>
            </a:pPr>
            <a:r>
              <a:rPr lang="en-GB" sz="3600">
                <a:latin typeface="Libre Baskerville"/>
                <a:ea typeface="Libre Baskerville"/>
                <a:cs typeface="Libre Baskerville"/>
                <a:sym typeface="Libre Baskerville"/>
              </a:rPr>
              <a:t>What are the benefits of running a mentoring program? </a:t>
            </a:r>
            <a:endParaRPr sz="3600">
              <a:latin typeface="Libre Baskerville"/>
              <a:ea typeface="Libre Baskerville"/>
              <a:cs typeface="Libre Baskerville"/>
              <a:sym typeface="Libre Baskerville"/>
            </a:endParaRPr>
          </a:p>
        </p:txBody>
      </p:sp>
      <p:sp>
        <p:nvSpPr>
          <p:cNvPr id="423" name="Google Shape;423;p62"/>
          <p:cNvSpPr txBox="1"/>
          <p:nvPr/>
        </p:nvSpPr>
        <p:spPr>
          <a:xfrm flipH="1">
            <a:off x="-152400" y="60475"/>
            <a:ext cx="7701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800" b="1">
                <a:solidFill>
                  <a:schemeClr val="dk2"/>
                </a:solidFill>
              </a:rPr>
              <a:t>8</a:t>
            </a:r>
            <a:endParaRPr sz="8800" b="1">
              <a:solidFill>
                <a:schemeClr val="dk2"/>
              </a:solidFill>
            </a:endParaRPr>
          </a:p>
        </p:txBody>
      </p:sp>
      <p:sp>
        <p:nvSpPr>
          <p:cNvPr id="424" name="Google Shape;424;p62"/>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GB"/>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63"/>
          <p:cNvSpPr/>
          <p:nvPr/>
        </p:nvSpPr>
        <p:spPr>
          <a:xfrm>
            <a:off x="198600" y="237975"/>
            <a:ext cx="8746800" cy="47412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0" name="Google Shape;430;p63"/>
          <p:cNvSpPr txBox="1">
            <a:spLocks noGrp="1"/>
          </p:cNvSpPr>
          <p:nvPr>
            <p:ph type="title"/>
          </p:nvPr>
        </p:nvSpPr>
        <p:spPr>
          <a:xfrm>
            <a:off x="311700" y="6336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l-GR" b="1" dirty="0">
                <a:latin typeface="+mn-lt"/>
                <a:ea typeface="Libre Baskerville"/>
                <a:cs typeface="Libre Baskerville"/>
                <a:sym typeface="Libre Baskerville"/>
              </a:rPr>
              <a:t>Γιατί είναι ωφέλιμο</a:t>
            </a:r>
            <a:endParaRPr b="1" dirty="0">
              <a:latin typeface="+mn-lt"/>
              <a:ea typeface="Libre Baskerville"/>
              <a:cs typeface="Libre Baskerville"/>
              <a:sym typeface="Libre Baskerville"/>
            </a:endParaRPr>
          </a:p>
        </p:txBody>
      </p:sp>
      <p:sp>
        <p:nvSpPr>
          <p:cNvPr id="431" name="Google Shape;431;p63"/>
          <p:cNvSpPr txBox="1">
            <a:spLocks noGrp="1"/>
          </p:cNvSpPr>
          <p:nvPr>
            <p:ph type="body" idx="1"/>
          </p:nvPr>
        </p:nvSpPr>
        <p:spPr>
          <a:xfrm>
            <a:off x="543600" y="1407900"/>
            <a:ext cx="8056800" cy="2980200"/>
          </a:xfrm>
          <a:prstGeom prst="rect">
            <a:avLst/>
          </a:prstGeom>
        </p:spPr>
        <p:txBody>
          <a:bodyPr spcFirstLastPara="1" wrap="square" lIns="91425" tIns="91425" rIns="91425" bIns="91425" anchor="t" anchorCtr="0">
            <a:noAutofit/>
          </a:bodyPr>
          <a:lstStyle/>
          <a:p>
            <a:pPr marL="0" lvl="0" indent="0" algn="just" rtl="0">
              <a:lnSpc>
                <a:spcPct val="100000"/>
              </a:lnSpc>
              <a:spcBef>
                <a:spcPts val="600"/>
              </a:spcBef>
              <a:spcAft>
                <a:spcPts val="600"/>
              </a:spcAft>
              <a:buNone/>
            </a:pPr>
            <a:r>
              <a:rPr lang="el-GR" sz="1400" dirty="0">
                <a:solidFill>
                  <a:srgbClr val="3C4043"/>
                </a:solidFill>
                <a:effectLst/>
                <a:latin typeface="+mn-lt"/>
              </a:rPr>
              <a:t>Ένα πρόγραμμα καθοδήγησης για γυναίκες στο </a:t>
            </a:r>
            <a:r>
              <a:rPr lang="en-GB" sz="1400" dirty="0">
                <a:solidFill>
                  <a:srgbClr val="3C4043"/>
                </a:solidFill>
                <a:effectLst/>
                <a:latin typeface="+mn-lt"/>
              </a:rPr>
              <a:t>STEM </a:t>
            </a:r>
            <a:r>
              <a:rPr lang="el-GR" sz="1400" dirty="0">
                <a:solidFill>
                  <a:srgbClr val="3C4043"/>
                </a:solidFill>
                <a:effectLst/>
                <a:latin typeface="+mn-lt"/>
              </a:rPr>
              <a:t>είναι επωφελές επειδή μπορεί να αυξήσει τη συμμετοχή των γυναικών στο πεδίο, το οποίο δεν είναι μόνο θέμα κοινωνικής δικαιοσύνης αλλά και οικονομικό και τεχνολογικό ενδιαφέρον του κόσμου. </a:t>
            </a:r>
          </a:p>
          <a:p>
            <a:pPr marL="0" lvl="0" indent="0" algn="just" rtl="0">
              <a:lnSpc>
                <a:spcPct val="100000"/>
              </a:lnSpc>
              <a:spcBef>
                <a:spcPts val="600"/>
              </a:spcBef>
              <a:spcAft>
                <a:spcPts val="600"/>
              </a:spcAft>
              <a:buNone/>
            </a:pPr>
            <a:r>
              <a:rPr lang="el-GR" sz="1400" dirty="0">
                <a:solidFill>
                  <a:srgbClr val="3C4043"/>
                </a:solidFill>
                <a:effectLst/>
                <a:latin typeface="+mn-lt"/>
              </a:rPr>
              <a:t>Οι καθοδηγούμενοι μπορούν να επωφεληθούν από την καθοδήγηση καθώς εκτίθενται σε πρότυπα, επαγγελματική ανατροφοδότηση σχετικά με τις δυνατότητες και την ανάπτυξή τους και λαμβάνουν υποστήριξη από έναν μέντορα και τους συνομηλίκους τους. </a:t>
            </a:r>
          </a:p>
          <a:p>
            <a:pPr marL="0" lvl="0" indent="0" algn="just" rtl="0">
              <a:lnSpc>
                <a:spcPct val="100000"/>
              </a:lnSpc>
              <a:spcBef>
                <a:spcPts val="600"/>
              </a:spcBef>
              <a:spcAft>
                <a:spcPts val="600"/>
              </a:spcAft>
              <a:buNone/>
            </a:pPr>
            <a:r>
              <a:rPr lang="el-GR" sz="1400" dirty="0">
                <a:solidFill>
                  <a:srgbClr val="3C4043"/>
                </a:solidFill>
                <a:effectLst/>
                <a:latin typeface="+mn-lt"/>
              </a:rPr>
              <a:t>Αλλά οι μέντορες επωφελούνται επίσης από τη συμμετοχή σε ένα πρόγραμμα καθοδήγησης. Μπορούν επίσης να μάθουν και να εμπνέονται από τον καθοδηγούμενο και στη διαδικασία καθοδήγησης μπορούν να αναπτύξουν τις ηγετικές, καθοδηγητικές και επικοινωνιακές τους δεξιότητες. Δηλαδή, η καθοδήγηση μπορεί να οδηγήσει σε επαγγελματική ανάπτυξη.</a:t>
            </a:r>
          </a:p>
          <a:p>
            <a:pPr marL="0" lvl="0" indent="0" algn="just" rtl="0">
              <a:lnSpc>
                <a:spcPct val="100000"/>
              </a:lnSpc>
              <a:spcBef>
                <a:spcPts val="600"/>
              </a:spcBef>
              <a:spcAft>
                <a:spcPts val="600"/>
              </a:spcAft>
              <a:buNone/>
            </a:pPr>
            <a:endParaRPr sz="1400" dirty="0">
              <a:latin typeface="+mn-lt"/>
            </a:endParaRPr>
          </a:p>
          <a:p>
            <a:pPr marL="0" lvl="0" indent="0" algn="just" rtl="0">
              <a:lnSpc>
                <a:spcPct val="100000"/>
              </a:lnSpc>
              <a:spcBef>
                <a:spcPts val="600"/>
              </a:spcBef>
              <a:spcAft>
                <a:spcPts val="600"/>
              </a:spcAft>
              <a:buNone/>
            </a:pPr>
            <a:endParaRPr sz="1400" dirty="0">
              <a:solidFill>
                <a:schemeClr val="dk1"/>
              </a:solidFill>
              <a:latin typeface="+mn-lt"/>
              <a:ea typeface="Libre Baskerville"/>
              <a:cs typeface="Libre Baskerville"/>
              <a:sym typeface="Libre Baskerville"/>
            </a:endParaRPr>
          </a:p>
        </p:txBody>
      </p:sp>
      <p:sp>
        <p:nvSpPr>
          <p:cNvPr id="432" name="Google Shape;432;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781F71"/>
        </a:solidFill>
        <a:effectLst/>
      </p:bgPr>
    </p:bg>
    <p:spTree>
      <p:nvGrpSpPr>
        <p:cNvPr id="1" name="Shape 436"/>
        <p:cNvGrpSpPr/>
        <p:nvPr/>
      </p:nvGrpSpPr>
      <p:grpSpPr>
        <a:xfrm>
          <a:off x="0" y="0"/>
          <a:ext cx="0" cy="0"/>
          <a:chOff x="0" y="0"/>
          <a:chExt cx="0" cy="0"/>
        </a:xfrm>
      </p:grpSpPr>
      <p:sp>
        <p:nvSpPr>
          <p:cNvPr id="437" name="Google Shape;437;p64"/>
          <p:cNvSpPr/>
          <p:nvPr/>
        </p:nvSpPr>
        <p:spPr>
          <a:xfrm>
            <a:off x="1635000" y="832500"/>
            <a:ext cx="5880000" cy="3472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0EADE"/>
              </a:solidFill>
            </a:endParaRPr>
          </a:p>
        </p:txBody>
      </p:sp>
      <p:sp>
        <p:nvSpPr>
          <p:cNvPr id="438" name="Google Shape;438;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39</a:t>
            </a:fld>
            <a:endParaRPr/>
          </a:p>
        </p:txBody>
      </p:sp>
      <p:pic>
        <p:nvPicPr>
          <p:cNvPr id="439" name="Google Shape;439;p64" descr="This is the seventh and last video of a learning video series about how to design and run a mentoring program to increase gender balance in STEM, and specifically informatics. In this video, we talk about how to motivate your mentors to take part in the program.&#10;&#10;This learning video series was created within the Erasmus+ Women STEM UP project." title="How to Design and Run a Mentoring Program? - Mentor's benefits">
            <a:hlinkClick r:id="rId3"/>
          </p:cNvPr>
          <p:cNvPicPr preferRelativeResize="0"/>
          <p:nvPr/>
        </p:nvPicPr>
        <p:blipFill>
          <a:blip r:embed="rId4">
            <a:alphaModFix/>
          </a:blip>
          <a:stretch>
            <a:fillRect/>
          </a:stretch>
        </p:blipFill>
        <p:spPr>
          <a:xfrm>
            <a:off x="1807200" y="1023100"/>
            <a:ext cx="5529600" cy="30972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9"/>
                                        </p:tgtEl>
                                        <p:attrNameLst>
                                          <p:attrName>style.visibility</p:attrName>
                                        </p:attrNameLst>
                                      </p:cBhvr>
                                      <p:to>
                                        <p:strVal val="visible"/>
                                      </p:to>
                                    </p:set>
                                    <p:animEffect transition="in" filter="fade">
                                      <p:cBhvr>
                                        <p:cTn id="7" dur="1000"/>
                                        <p:tgtEl>
                                          <p:spTgt spid="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p:nvPr/>
        </p:nvSpPr>
        <p:spPr>
          <a:xfrm>
            <a:off x="198600" y="381300"/>
            <a:ext cx="8746800" cy="43809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5" name="Google Shape;175;p29"/>
          <p:cNvSpPr txBox="1">
            <a:spLocks noGrp="1"/>
          </p:cNvSpPr>
          <p:nvPr>
            <p:ph type="title"/>
          </p:nvPr>
        </p:nvSpPr>
        <p:spPr>
          <a:xfrm>
            <a:off x="1549775" y="555650"/>
            <a:ext cx="54921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l-GR" b="1" dirty="0">
                <a:latin typeface="+mn-lt"/>
                <a:ea typeface="Libre Baskerville"/>
                <a:cs typeface="Libre Baskerville"/>
                <a:sym typeface="Libre Baskerville"/>
              </a:rPr>
              <a:t>Πίνακας Περιεχομένων</a:t>
            </a:r>
            <a:endParaRPr b="1" dirty="0">
              <a:latin typeface="+mn-lt"/>
              <a:ea typeface="Libre Baskerville"/>
              <a:cs typeface="Libre Baskerville"/>
              <a:sym typeface="Libre Baskerville"/>
            </a:endParaRPr>
          </a:p>
        </p:txBody>
      </p:sp>
      <p:sp>
        <p:nvSpPr>
          <p:cNvPr id="176" name="Google Shape;176;p29"/>
          <p:cNvSpPr txBox="1">
            <a:spLocks noGrp="1"/>
          </p:cNvSpPr>
          <p:nvPr>
            <p:ph type="body" idx="1"/>
          </p:nvPr>
        </p:nvSpPr>
        <p:spPr>
          <a:xfrm>
            <a:off x="1103950" y="1284325"/>
            <a:ext cx="65733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Libre Baskerville"/>
              <a:buAutoNum type="arabicParenR"/>
            </a:pPr>
            <a:r>
              <a:rPr lang="el-GR" dirty="0">
                <a:solidFill>
                  <a:schemeClr val="dk1"/>
                </a:solidFill>
                <a:latin typeface="+mn-lt"/>
                <a:ea typeface="Libre Baskerville"/>
                <a:cs typeface="Libre Baskerville"/>
                <a:sym typeface="Libre Baskerville"/>
              </a:rPr>
              <a:t>Βασικές έννοιες</a:t>
            </a:r>
          </a:p>
          <a:p>
            <a:pPr marL="457200" lvl="0" indent="-342900" algn="l" rtl="0">
              <a:spcBef>
                <a:spcPts val="0"/>
              </a:spcBef>
              <a:spcAft>
                <a:spcPts val="0"/>
              </a:spcAft>
              <a:buClr>
                <a:schemeClr val="dk1"/>
              </a:buClr>
              <a:buSzPts val="1800"/>
              <a:buFont typeface="Libre Baskerville"/>
              <a:buAutoNum type="arabicParenR"/>
            </a:pPr>
            <a:r>
              <a:rPr lang="el-GR" dirty="0">
                <a:solidFill>
                  <a:schemeClr val="dk1"/>
                </a:solidFill>
                <a:latin typeface="+mn-lt"/>
                <a:ea typeface="Libre Baskerville"/>
                <a:cs typeface="Libre Baskerville"/>
                <a:sym typeface="Libre Baskerville"/>
              </a:rPr>
              <a:t>Διαχείριση προσδοκιών</a:t>
            </a:r>
          </a:p>
          <a:p>
            <a:pPr marL="457200" lvl="0" indent="-342900" algn="l" rtl="0">
              <a:spcBef>
                <a:spcPts val="0"/>
              </a:spcBef>
              <a:spcAft>
                <a:spcPts val="0"/>
              </a:spcAft>
              <a:buClr>
                <a:schemeClr val="dk1"/>
              </a:buClr>
              <a:buSzPts val="1800"/>
              <a:buFont typeface="Libre Baskerville"/>
              <a:buAutoNum type="arabicParenR"/>
            </a:pPr>
            <a:r>
              <a:rPr lang="el-GR" dirty="0">
                <a:solidFill>
                  <a:schemeClr val="dk1"/>
                </a:solidFill>
                <a:latin typeface="+mn-lt"/>
                <a:ea typeface="Libre Baskerville"/>
                <a:cs typeface="Libre Baskerville"/>
                <a:sym typeface="Libre Baskerville"/>
              </a:rPr>
              <a:t>Αντιστοίχιση καθοδηγητών με και καθοδηγούμενες</a:t>
            </a:r>
          </a:p>
          <a:p>
            <a:pPr marL="457200" lvl="0" indent="-342900" algn="l" rtl="0">
              <a:spcBef>
                <a:spcPts val="0"/>
              </a:spcBef>
              <a:spcAft>
                <a:spcPts val="0"/>
              </a:spcAft>
              <a:buClr>
                <a:schemeClr val="dk1"/>
              </a:buClr>
              <a:buSzPts val="1800"/>
              <a:buFont typeface="Libre Baskerville"/>
              <a:buAutoNum type="arabicParenR"/>
            </a:pPr>
            <a:r>
              <a:rPr lang="el-GR" dirty="0">
                <a:solidFill>
                  <a:schemeClr val="dk1"/>
                </a:solidFill>
                <a:latin typeface="+mn-lt"/>
                <a:ea typeface="Libre Baskerville"/>
                <a:cs typeface="Libre Baskerville"/>
                <a:sym typeface="Libre Baskerville"/>
              </a:rPr>
              <a:t>Διάρκεια προγράμματος</a:t>
            </a:r>
          </a:p>
          <a:p>
            <a:pPr marL="457200" lvl="0" indent="-342900" algn="l" rtl="0">
              <a:spcBef>
                <a:spcPts val="0"/>
              </a:spcBef>
              <a:spcAft>
                <a:spcPts val="0"/>
              </a:spcAft>
              <a:buClr>
                <a:schemeClr val="dk1"/>
              </a:buClr>
              <a:buSzPts val="1800"/>
              <a:buFont typeface="Libre Baskerville"/>
              <a:buAutoNum type="arabicParenR"/>
            </a:pPr>
            <a:r>
              <a:rPr lang="el-GR" dirty="0">
                <a:solidFill>
                  <a:schemeClr val="dk1"/>
                </a:solidFill>
                <a:latin typeface="+mn-lt"/>
                <a:ea typeface="Libre Baskerville"/>
                <a:cs typeface="Libre Baskerville"/>
                <a:sym typeface="Libre Baskerville"/>
              </a:rPr>
              <a:t>Καθοδήγηση ένας προς έναν σε σχέση με την ομαδική </a:t>
            </a:r>
          </a:p>
          <a:p>
            <a:pPr marL="457200" lvl="0" indent="-342900" algn="l" rtl="0">
              <a:spcBef>
                <a:spcPts val="0"/>
              </a:spcBef>
              <a:spcAft>
                <a:spcPts val="0"/>
              </a:spcAft>
              <a:buClr>
                <a:schemeClr val="dk1"/>
              </a:buClr>
              <a:buSzPts val="1800"/>
              <a:buFont typeface="Libre Baskerville"/>
              <a:buAutoNum type="arabicParenR"/>
            </a:pPr>
            <a:r>
              <a:rPr lang="el-GR" dirty="0">
                <a:solidFill>
                  <a:schemeClr val="dk1"/>
                </a:solidFill>
                <a:latin typeface="+mn-lt"/>
                <a:ea typeface="Libre Baskerville"/>
                <a:cs typeface="Libre Baskerville"/>
                <a:sym typeface="Libre Baskerville"/>
              </a:rPr>
              <a:t>Διαδικτυακή σε σχέση με πρόσωπο με πρόσωπο καθοδήγηση</a:t>
            </a:r>
          </a:p>
          <a:p>
            <a:pPr marL="457200" lvl="0" indent="-342900" algn="l" rtl="0">
              <a:spcBef>
                <a:spcPts val="0"/>
              </a:spcBef>
              <a:spcAft>
                <a:spcPts val="0"/>
              </a:spcAft>
              <a:buClr>
                <a:schemeClr val="dk1"/>
              </a:buClr>
              <a:buSzPts val="1800"/>
              <a:buFont typeface="Libre Baskerville"/>
              <a:buAutoNum type="arabicParenR"/>
            </a:pPr>
            <a:r>
              <a:rPr lang="el-GR" dirty="0">
                <a:solidFill>
                  <a:schemeClr val="dk1"/>
                </a:solidFill>
                <a:latin typeface="+mn-lt"/>
                <a:ea typeface="Libre Baskerville"/>
                <a:cs typeface="Libre Baskerville"/>
                <a:sym typeface="Libre Baskerville"/>
              </a:rPr>
              <a:t>Επιλογή και εκπαίδευση των μεντόρων σας</a:t>
            </a:r>
          </a:p>
          <a:p>
            <a:pPr marL="457200" lvl="0" indent="-342900" algn="l" rtl="0">
              <a:spcBef>
                <a:spcPts val="0"/>
              </a:spcBef>
              <a:spcAft>
                <a:spcPts val="0"/>
              </a:spcAft>
              <a:buClr>
                <a:schemeClr val="dk1"/>
              </a:buClr>
              <a:buSzPts val="1800"/>
              <a:buFont typeface="Libre Baskerville"/>
              <a:buAutoNum type="arabicParenR"/>
            </a:pPr>
            <a:r>
              <a:rPr lang="el-GR" dirty="0">
                <a:solidFill>
                  <a:schemeClr val="dk1"/>
                </a:solidFill>
                <a:latin typeface="+mn-lt"/>
                <a:ea typeface="Libre Baskerville"/>
                <a:cs typeface="Libre Baskerville"/>
                <a:sym typeface="Libre Baskerville"/>
              </a:rPr>
              <a:t>Οφέλη από ένα πρόγραμμα καθοδήγησης</a:t>
            </a:r>
          </a:p>
          <a:p>
            <a:pPr marL="457200" lvl="0" indent="-342900" algn="l" rtl="0">
              <a:spcBef>
                <a:spcPts val="0"/>
              </a:spcBef>
              <a:spcAft>
                <a:spcPts val="0"/>
              </a:spcAft>
              <a:buClr>
                <a:schemeClr val="dk1"/>
              </a:buClr>
              <a:buSzPts val="1800"/>
              <a:buFont typeface="Libre Baskerville"/>
              <a:buAutoNum type="arabicParenR"/>
            </a:pPr>
            <a:r>
              <a:rPr lang="el-GR" dirty="0">
                <a:solidFill>
                  <a:schemeClr val="dk1"/>
                </a:solidFill>
                <a:latin typeface="+mn-lt"/>
                <a:ea typeface="Libre Baskerville"/>
                <a:cs typeface="Libre Baskerville"/>
                <a:sym typeface="Libre Baskerville"/>
              </a:rPr>
              <a:t>Μαρτυρίες</a:t>
            </a:r>
            <a:endParaRPr dirty="0">
              <a:solidFill>
                <a:schemeClr val="dk1"/>
              </a:solidFill>
              <a:latin typeface="+mn-lt"/>
              <a:ea typeface="Libre Baskerville"/>
              <a:cs typeface="Libre Baskerville"/>
              <a:sym typeface="Libre Baskerville"/>
            </a:endParaRPr>
          </a:p>
        </p:txBody>
      </p:sp>
      <p:sp>
        <p:nvSpPr>
          <p:cNvPr id="177" name="Google Shape;177;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65"/>
          <p:cNvSpPr txBox="1">
            <a:spLocks noGrp="1"/>
          </p:cNvSpPr>
          <p:nvPr>
            <p:ph type="title"/>
          </p:nvPr>
        </p:nvSpPr>
        <p:spPr>
          <a:xfrm>
            <a:off x="504250" y="2119627"/>
            <a:ext cx="8328300" cy="13296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100"/>
              <a:buFont typeface="Arial"/>
              <a:buNone/>
            </a:pPr>
            <a:r>
              <a:rPr lang="el-GR" sz="3600" dirty="0">
                <a:latin typeface="+mn-lt"/>
                <a:ea typeface="Libre Baskerville"/>
                <a:cs typeface="Libre Baskerville"/>
                <a:sym typeface="Libre Baskerville"/>
              </a:rPr>
              <a:t>Τι λένε οι καθοδηγούμενοι και οι καθοδηγητές για την εμπειρία τους;</a:t>
            </a:r>
            <a:r>
              <a:rPr lang="en-GB" sz="3600" dirty="0">
                <a:latin typeface="+mn-lt"/>
                <a:ea typeface="Libre Baskerville"/>
                <a:cs typeface="Libre Baskerville"/>
                <a:sym typeface="Libre Baskerville"/>
              </a:rPr>
              <a:t> </a:t>
            </a:r>
            <a:endParaRPr sz="3600" dirty="0">
              <a:latin typeface="+mn-lt"/>
              <a:ea typeface="Libre Baskerville"/>
              <a:cs typeface="Libre Baskerville"/>
              <a:sym typeface="Libre Baskerville"/>
            </a:endParaRPr>
          </a:p>
        </p:txBody>
      </p:sp>
      <p:sp>
        <p:nvSpPr>
          <p:cNvPr id="445" name="Google Shape;445;p65"/>
          <p:cNvSpPr txBox="1"/>
          <p:nvPr/>
        </p:nvSpPr>
        <p:spPr>
          <a:xfrm flipH="1">
            <a:off x="-152400" y="60475"/>
            <a:ext cx="7701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800" b="1">
                <a:solidFill>
                  <a:schemeClr val="dk2"/>
                </a:solidFill>
              </a:rPr>
              <a:t>9</a:t>
            </a:r>
            <a:endParaRPr sz="8800" b="1">
              <a:solidFill>
                <a:schemeClr val="dk2"/>
              </a:solidFill>
            </a:endParaRPr>
          </a:p>
        </p:txBody>
      </p:sp>
      <p:sp>
        <p:nvSpPr>
          <p:cNvPr id="446" name="Google Shape;446;p65"/>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GB"/>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2" name="Google Shape;452;p66"/>
          <p:cNvPicPr preferRelativeResize="0"/>
          <p:nvPr/>
        </p:nvPicPr>
        <p:blipFill>
          <a:blip r:embed="rId3">
            <a:alphaModFix/>
          </a:blip>
          <a:stretch>
            <a:fillRect/>
          </a:stretch>
        </p:blipFill>
        <p:spPr>
          <a:xfrm>
            <a:off x="3008360" y="0"/>
            <a:ext cx="6135641" cy="5143501"/>
          </a:xfrm>
          <a:prstGeom prst="rect">
            <a:avLst/>
          </a:prstGeom>
          <a:noFill/>
          <a:ln>
            <a:noFill/>
          </a:ln>
        </p:spPr>
      </p:pic>
      <p:sp>
        <p:nvSpPr>
          <p:cNvPr id="453" name="Google Shape;453;p66"/>
          <p:cNvSpPr txBox="1">
            <a:spLocks noGrp="1"/>
          </p:cNvSpPr>
          <p:nvPr>
            <p:ph type="sldNum" idx="12"/>
          </p:nvPr>
        </p:nvSpPr>
        <p:spPr>
          <a:xfrm>
            <a:off x="7086600" y="4810538"/>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41</a:t>
            </a:fld>
            <a:endParaRPr/>
          </a:p>
        </p:txBody>
      </p:sp>
      <p:sp>
        <p:nvSpPr>
          <p:cNvPr id="2" name="Google Shape;465;p68">
            <a:extLst>
              <a:ext uri="{FF2B5EF4-FFF2-40B4-BE49-F238E27FC236}">
                <a16:creationId xmlns:a16="http://schemas.microsoft.com/office/drawing/2014/main" id="{5E611EDA-A458-68B9-0D32-51E295103023}"/>
              </a:ext>
            </a:extLst>
          </p:cNvPr>
          <p:cNvSpPr txBox="1"/>
          <p:nvPr/>
        </p:nvSpPr>
        <p:spPr>
          <a:xfrm>
            <a:off x="137525" y="2079150"/>
            <a:ext cx="4350000" cy="98485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GR" sz="2600" b="1" dirty="0">
                <a:solidFill>
                  <a:schemeClr val="dk1"/>
                </a:solidFill>
                <a:latin typeface="Libre Baskerville"/>
                <a:ea typeface="Libre Baskerville"/>
                <a:cs typeface="Libre Baskerville"/>
                <a:sym typeface="Libre Baskerville"/>
              </a:rPr>
              <a:t>Μαρτυρία καθοδηγούμενου</a:t>
            </a:r>
            <a:endParaRPr sz="1200" b="1" dirty="0">
              <a:solidFill>
                <a:srgbClr val="0D453A"/>
              </a:solidFill>
              <a:latin typeface="Libre Baskerville"/>
              <a:ea typeface="Libre Baskerville"/>
              <a:cs typeface="Libre Baskerville"/>
              <a:sym typeface="Libre Baskerville"/>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9" name="Google Shape;459;p67"/>
          <p:cNvPicPr preferRelativeResize="0"/>
          <p:nvPr/>
        </p:nvPicPr>
        <p:blipFill>
          <a:blip r:embed="rId3">
            <a:alphaModFix/>
          </a:blip>
          <a:stretch>
            <a:fillRect/>
          </a:stretch>
        </p:blipFill>
        <p:spPr>
          <a:xfrm>
            <a:off x="3008353" y="0"/>
            <a:ext cx="6135648" cy="5143501"/>
          </a:xfrm>
          <a:prstGeom prst="rect">
            <a:avLst/>
          </a:prstGeom>
          <a:noFill/>
          <a:ln>
            <a:noFill/>
          </a:ln>
        </p:spPr>
      </p:pic>
      <p:sp>
        <p:nvSpPr>
          <p:cNvPr id="460" name="Google Shape;460;p67"/>
          <p:cNvSpPr txBox="1">
            <a:spLocks noGrp="1"/>
          </p:cNvSpPr>
          <p:nvPr>
            <p:ph type="sldNum" idx="12"/>
          </p:nvPr>
        </p:nvSpPr>
        <p:spPr>
          <a:xfrm>
            <a:off x="7086600" y="4810538"/>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42</a:t>
            </a:fld>
            <a:endParaRPr/>
          </a:p>
        </p:txBody>
      </p:sp>
      <p:sp>
        <p:nvSpPr>
          <p:cNvPr id="2" name="Google Shape;465;p68">
            <a:extLst>
              <a:ext uri="{FF2B5EF4-FFF2-40B4-BE49-F238E27FC236}">
                <a16:creationId xmlns:a16="http://schemas.microsoft.com/office/drawing/2014/main" id="{83A801F1-82DC-5785-CDA7-82236814A2E7}"/>
              </a:ext>
            </a:extLst>
          </p:cNvPr>
          <p:cNvSpPr txBox="1"/>
          <p:nvPr/>
        </p:nvSpPr>
        <p:spPr>
          <a:xfrm>
            <a:off x="137525" y="2079150"/>
            <a:ext cx="4350000" cy="98485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GR" sz="2600" b="1" dirty="0">
                <a:solidFill>
                  <a:schemeClr val="dk1"/>
                </a:solidFill>
                <a:latin typeface="Libre Baskerville"/>
                <a:ea typeface="Libre Baskerville"/>
                <a:cs typeface="Libre Baskerville"/>
                <a:sym typeface="Libre Baskerville"/>
              </a:rPr>
              <a:t>Μαρτυρία καθοδηγούμενου</a:t>
            </a:r>
            <a:endParaRPr sz="1200" b="1" dirty="0">
              <a:solidFill>
                <a:srgbClr val="0D453A"/>
              </a:solidFill>
              <a:latin typeface="Libre Baskerville"/>
              <a:ea typeface="Libre Baskerville"/>
              <a:cs typeface="Libre Baskerville"/>
              <a:sym typeface="Libre Baskerville"/>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68"/>
          <p:cNvSpPr txBox="1"/>
          <p:nvPr/>
        </p:nvSpPr>
        <p:spPr>
          <a:xfrm>
            <a:off x="137525" y="2079150"/>
            <a:ext cx="4350000" cy="98485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GR" sz="2600" b="1" dirty="0">
                <a:solidFill>
                  <a:schemeClr val="dk1"/>
                </a:solidFill>
                <a:latin typeface="Libre Baskerville"/>
                <a:ea typeface="Libre Baskerville"/>
                <a:cs typeface="Libre Baskerville"/>
                <a:sym typeface="Libre Baskerville"/>
              </a:rPr>
              <a:t>Μαρτυρία καθοδηγούμενου</a:t>
            </a:r>
            <a:endParaRPr sz="1200" b="1" dirty="0">
              <a:solidFill>
                <a:srgbClr val="0D453A"/>
              </a:solidFill>
              <a:latin typeface="Libre Baskerville"/>
              <a:ea typeface="Libre Baskerville"/>
              <a:cs typeface="Libre Baskerville"/>
              <a:sym typeface="Libre Baskerville"/>
            </a:endParaRPr>
          </a:p>
        </p:txBody>
      </p:sp>
      <p:pic>
        <p:nvPicPr>
          <p:cNvPr id="466" name="Google Shape;466;p68"/>
          <p:cNvPicPr preferRelativeResize="0"/>
          <p:nvPr/>
        </p:nvPicPr>
        <p:blipFill>
          <a:blip r:embed="rId3">
            <a:alphaModFix/>
          </a:blip>
          <a:stretch>
            <a:fillRect/>
          </a:stretch>
        </p:blipFill>
        <p:spPr>
          <a:xfrm>
            <a:off x="3078793" y="0"/>
            <a:ext cx="6065207" cy="5084450"/>
          </a:xfrm>
          <a:prstGeom prst="rect">
            <a:avLst/>
          </a:prstGeom>
          <a:noFill/>
          <a:ln>
            <a:noFill/>
          </a:ln>
        </p:spPr>
      </p:pic>
      <p:sp>
        <p:nvSpPr>
          <p:cNvPr id="467" name="Google Shape;467;p68"/>
          <p:cNvSpPr txBox="1">
            <a:spLocks noGrp="1"/>
          </p:cNvSpPr>
          <p:nvPr>
            <p:ph type="sldNum" idx="12"/>
          </p:nvPr>
        </p:nvSpPr>
        <p:spPr>
          <a:xfrm>
            <a:off x="7086600" y="4810538"/>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3" name="Google Shape;473;p69"/>
          <p:cNvPicPr preferRelativeResize="0"/>
          <p:nvPr/>
        </p:nvPicPr>
        <p:blipFill>
          <a:blip r:embed="rId3">
            <a:alphaModFix/>
          </a:blip>
          <a:stretch>
            <a:fillRect/>
          </a:stretch>
        </p:blipFill>
        <p:spPr>
          <a:xfrm>
            <a:off x="3008353" y="0"/>
            <a:ext cx="6135648" cy="5143501"/>
          </a:xfrm>
          <a:prstGeom prst="rect">
            <a:avLst/>
          </a:prstGeom>
          <a:noFill/>
          <a:ln>
            <a:noFill/>
          </a:ln>
        </p:spPr>
      </p:pic>
      <p:sp>
        <p:nvSpPr>
          <p:cNvPr id="474" name="Google Shape;474;p69"/>
          <p:cNvSpPr txBox="1">
            <a:spLocks noGrp="1"/>
          </p:cNvSpPr>
          <p:nvPr>
            <p:ph type="sldNum" idx="12"/>
          </p:nvPr>
        </p:nvSpPr>
        <p:spPr>
          <a:xfrm>
            <a:off x="7086600" y="4869588"/>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44</a:t>
            </a:fld>
            <a:endParaRPr/>
          </a:p>
        </p:txBody>
      </p:sp>
      <p:sp>
        <p:nvSpPr>
          <p:cNvPr id="2" name="Google Shape;500;p73">
            <a:extLst>
              <a:ext uri="{FF2B5EF4-FFF2-40B4-BE49-F238E27FC236}">
                <a16:creationId xmlns:a16="http://schemas.microsoft.com/office/drawing/2014/main" id="{DC92C507-FCD8-7AF7-3DE5-4A69BDC0B9EB}"/>
              </a:ext>
            </a:extLst>
          </p:cNvPr>
          <p:cNvSpPr txBox="1"/>
          <p:nvPr/>
        </p:nvSpPr>
        <p:spPr>
          <a:xfrm>
            <a:off x="137525" y="2079150"/>
            <a:ext cx="4350000" cy="98485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GR" sz="2600" b="1" dirty="0">
                <a:solidFill>
                  <a:schemeClr val="dk1"/>
                </a:solidFill>
                <a:latin typeface="Libre Baskerville"/>
                <a:ea typeface="Libre Baskerville"/>
                <a:cs typeface="Libre Baskerville"/>
                <a:sym typeface="Libre Baskerville"/>
              </a:rPr>
              <a:t>Μαρτυρία</a:t>
            </a:r>
          </a:p>
          <a:p>
            <a:pPr marL="0" lvl="0" indent="0" algn="l" rtl="0">
              <a:spcBef>
                <a:spcPts val="0"/>
              </a:spcBef>
              <a:spcAft>
                <a:spcPts val="0"/>
              </a:spcAft>
              <a:buNone/>
            </a:pPr>
            <a:r>
              <a:rPr lang="el-GR" sz="2600" b="1" dirty="0">
                <a:solidFill>
                  <a:schemeClr val="dk1"/>
                </a:solidFill>
                <a:latin typeface="Libre Baskerville"/>
                <a:ea typeface="Libre Baskerville"/>
                <a:cs typeface="Libre Baskerville"/>
                <a:sym typeface="Libre Baskerville"/>
              </a:rPr>
              <a:t>καθοδηγητή</a:t>
            </a:r>
            <a:endParaRPr sz="1200" b="1" dirty="0">
              <a:solidFill>
                <a:srgbClr val="0D453A"/>
              </a:solidFill>
              <a:latin typeface="Libre Baskerville"/>
              <a:ea typeface="Libre Baskerville"/>
              <a:cs typeface="Libre Baskerville"/>
              <a:sym typeface="Libre Baskerville"/>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pic>
        <p:nvPicPr>
          <p:cNvPr id="480" name="Google Shape;480;p70"/>
          <p:cNvPicPr preferRelativeResize="0"/>
          <p:nvPr/>
        </p:nvPicPr>
        <p:blipFill>
          <a:blip r:embed="rId3">
            <a:alphaModFix/>
          </a:blip>
          <a:stretch>
            <a:fillRect/>
          </a:stretch>
        </p:blipFill>
        <p:spPr>
          <a:xfrm>
            <a:off x="3008375" y="0"/>
            <a:ext cx="6206573" cy="5202975"/>
          </a:xfrm>
          <a:prstGeom prst="rect">
            <a:avLst/>
          </a:prstGeom>
          <a:noFill/>
          <a:ln>
            <a:noFill/>
          </a:ln>
        </p:spPr>
      </p:pic>
      <p:sp>
        <p:nvSpPr>
          <p:cNvPr id="481" name="Google Shape;481;p70"/>
          <p:cNvSpPr txBox="1">
            <a:spLocks noGrp="1"/>
          </p:cNvSpPr>
          <p:nvPr>
            <p:ph type="sldNum" idx="12"/>
          </p:nvPr>
        </p:nvSpPr>
        <p:spPr>
          <a:xfrm>
            <a:off x="7086600" y="4869588"/>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45</a:t>
            </a:fld>
            <a:endParaRPr/>
          </a:p>
        </p:txBody>
      </p:sp>
      <p:sp>
        <p:nvSpPr>
          <p:cNvPr id="2" name="Google Shape;500;p73">
            <a:extLst>
              <a:ext uri="{FF2B5EF4-FFF2-40B4-BE49-F238E27FC236}">
                <a16:creationId xmlns:a16="http://schemas.microsoft.com/office/drawing/2014/main" id="{1BC734AE-1E76-4849-6E6B-E6A89F0561BF}"/>
              </a:ext>
            </a:extLst>
          </p:cNvPr>
          <p:cNvSpPr txBox="1"/>
          <p:nvPr/>
        </p:nvSpPr>
        <p:spPr>
          <a:xfrm>
            <a:off x="137525" y="2079150"/>
            <a:ext cx="4350000" cy="98485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GR" sz="2600" b="1" dirty="0">
                <a:solidFill>
                  <a:schemeClr val="dk1"/>
                </a:solidFill>
                <a:latin typeface="Libre Baskerville"/>
                <a:ea typeface="Libre Baskerville"/>
                <a:cs typeface="Libre Baskerville"/>
                <a:sym typeface="Libre Baskerville"/>
              </a:rPr>
              <a:t>Μαρτυρία</a:t>
            </a:r>
          </a:p>
          <a:p>
            <a:pPr marL="0" lvl="0" indent="0" algn="l" rtl="0">
              <a:spcBef>
                <a:spcPts val="0"/>
              </a:spcBef>
              <a:spcAft>
                <a:spcPts val="0"/>
              </a:spcAft>
              <a:buNone/>
            </a:pPr>
            <a:r>
              <a:rPr lang="el-GR" sz="2600" b="1" dirty="0">
                <a:solidFill>
                  <a:schemeClr val="dk1"/>
                </a:solidFill>
                <a:latin typeface="Libre Baskerville"/>
                <a:ea typeface="Libre Baskerville"/>
                <a:cs typeface="Libre Baskerville"/>
                <a:sym typeface="Libre Baskerville"/>
              </a:rPr>
              <a:t>καθοδηγητή</a:t>
            </a:r>
            <a:endParaRPr sz="1200" b="1" dirty="0">
              <a:solidFill>
                <a:srgbClr val="0D453A"/>
              </a:solidFill>
              <a:latin typeface="Libre Baskerville"/>
              <a:ea typeface="Libre Baskerville"/>
              <a:cs typeface="Libre Baskerville"/>
              <a:sym typeface="Libre Baskerville"/>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487" name="Google Shape;487;p71"/>
          <p:cNvPicPr preferRelativeResize="0"/>
          <p:nvPr/>
        </p:nvPicPr>
        <p:blipFill>
          <a:blip r:embed="rId3">
            <a:alphaModFix/>
          </a:blip>
          <a:stretch>
            <a:fillRect/>
          </a:stretch>
        </p:blipFill>
        <p:spPr>
          <a:xfrm>
            <a:off x="3008353" y="0"/>
            <a:ext cx="6135648" cy="5143501"/>
          </a:xfrm>
          <a:prstGeom prst="rect">
            <a:avLst/>
          </a:prstGeom>
          <a:noFill/>
          <a:ln>
            <a:noFill/>
          </a:ln>
        </p:spPr>
      </p:pic>
      <p:sp>
        <p:nvSpPr>
          <p:cNvPr id="488" name="Google Shape;488;p71"/>
          <p:cNvSpPr txBox="1">
            <a:spLocks noGrp="1"/>
          </p:cNvSpPr>
          <p:nvPr>
            <p:ph type="sldNum" idx="12"/>
          </p:nvPr>
        </p:nvSpPr>
        <p:spPr>
          <a:xfrm>
            <a:off x="7086600" y="4810538"/>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46</a:t>
            </a:fld>
            <a:endParaRPr/>
          </a:p>
        </p:txBody>
      </p:sp>
      <p:sp>
        <p:nvSpPr>
          <p:cNvPr id="2" name="Google Shape;500;p73">
            <a:extLst>
              <a:ext uri="{FF2B5EF4-FFF2-40B4-BE49-F238E27FC236}">
                <a16:creationId xmlns:a16="http://schemas.microsoft.com/office/drawing/2014/main" id="{C48567C6-2415-3F38-D8AA-463C0BF8B73B}"/>
              </a:ext>
            </a:extLst>
          </p:cNvPr>
          <p:cNvSpPr txBox="1"/>
          <p:nvPr/>
        </p:nvSpPr>
        <p:spPr>
          <a:xfrm>
            <a:off x="137525" y="2079150"/>
            <a:ext cx="4350000" cy="98485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GR" sz="2600" b="1" dirty="0">
                <a:solidFill>
                  <a:schemeClr val="dk1"/>
                </a:solidFill>
                <a:latin typeface="Libre Baskerville"/>
                <a:ea typeface="Libre Baskerville"/>
                <a:cs typeface="Libre Baskerville"/>
                <a:sym typeface="Libre Baskerville"/>
              </a:rPr>
              <a:t>Μαρτυρία</a:t>
            </a:r>
          </a:p>
          <a:p>
            <a:pPr marL="0" lvl="0" indent="0" algn="l" rtl="0">
              <a:spcBef>
                <a:spcPts val="0"/>
              </a:spcBef>
              <a:spcAft>
                <a:spcPts val="0"/>
              </a:spcAft>
              <a:buNone/>
            </a:pPr>
            <a:r>
              <a:rPr lang="el-GR" sz="2600" b="1" dirty="0">
                <a:solidFill>
                  <a:schemeClr val="dk1"/>
                </a:solidFill>
                <a:latin typeface="Libre Baskerville"/>
                <a:ea typeface="Libre Baskerville"/>
                <a:cs typeface="Libre Baskerville"/>
                <a:sym typeface="Libre Baskerville"/>
              </a:rPr>
              <a:t>καθοδηγητή</a:t>
            </a:r>
            <a:endParaRPr sz="1200" b="1" dirty="0">
              <a:solidFill>
                <a:srgbClr val="0D453A"/>
              </a:solidFill>
              <a:latin typeface="Libre Baskerville"/>
              <a:ea typeface="Libre Baskerville"/>
              <a:cs typeface="Libre Baskerville"/>
              <a:sym typeface="Libre Baskerville"/>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pic>
        <p:nvPicPr>
          <p:cNvPr id="494" name="Google Shape;494;p72"/>
          <p:cNvPicPr preferRelativeResize="0"/>
          <p:nvPr/>
        </p:nvPicPr>
        <p:blipFill>
          <a:blip r:embed="rId3">
            <a:alphaModFix/>
          </a:blip>
          <a:stretch>
            <a:fillRect/>
          </a:stretch>
        </p:blipFill>
        <p:spPr>
          <a:xfrm>
            <a:off x="3008360" y="0"/>
            <a:ext cx="6135641" cy="5143501"/>
          </a:xfrm>
          <a:prstGeom prst="rect">
            <a:avLst/>
          </a:prstGeom>
          <a:noFill/>
          <a:ln>
            <a:noFill/>
          </a:ln>
        </p:spPr>
      </p:pic>
      <p:sp>
        <p:nvSpPr>
          <p:cNvPr id="495" name="Google Shape;495;p72"/>
          <p:cNvSpPr txBox="1">
            <a:spLocks noGrp="1"/>
          </p:cNvSpPr>
          <p:nvPr>
            <p:ph type="sldNum" idx="12"/>
          </p:nvPr>
        </p:nvSpPr>
        <p:spPr>
          <a:xfrm>
            <a:off x="7086600" y="4810538"/>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47</a:t>
            </a:fld>
            <a:endParaRPr/>
          </a:p>
        </p:txBody>
      </p:sp>
      <p:sp>
        <p:nvSpPr>
          <p:cNvPr id="2" name="Google Shape;500;p73">
            <a:extLst>
              <a:ext uri="{FF2B5EF4-FFF2-40B4-BE49-F238E27FC236}">
                <a16:creationId xmlns:a16="http://schemas.microsoft.com/office/drawing/2014/main" id="{358A8A9E-F159-FF32-4614-19719C0C84CC}"/>
              </a:ext>
            </a:extLst>
          </p:cNvPr>
          <p:cNvSpPr txBox="1"/>
          <p:nvPr/>
        </p:nvSpPr>
        <p:spPr>
          <a:xfrm>
            <a:off x="137525" y="2079150"/>
            <a:ext cx="4350000" cy="98485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GR" sz="2600" b="1" dirty="0">
                <a:solidFill>
                  <a:schemeClr val="dk1"/>
                </a:solidFill>
                <a:latin typeface="Libre Baskerville"/>
                <a:ea typeface="Libre Baskerville"/>
                <a:cs typeface="Libre Baskerville"/>
                <a:sym typeface="Libre Baskerville"/>
              </a:rPr>
              <a:t>Μαρτυρία</a:t>
            </a:r>
          </a:p>
          <a:p>
            <a:pPr marL="0" lvl="0" indent="0" algn="l" rtl="0">
              <a:spcBef>
                <a:spcPts val="0"/>
              </a:spcBef>
              <a:spcAft>
                <a:spcPts val="0"/>
              </a:spcAft>
              <a:buNone/>
            </a:pPr>
            <a:r>
              <a:rPr lang="el-GR" sz="2600" b="1" dirty="0">
                <a:solidFill>
                  <a:schemeClr val="dk1"/>
                </a:solidFill>
                <a:latin typeface="Libre Baskerville"/>
                <a:ea typeface="Libre Baskerville"/>
                <a:cs typeface="Libre Baskerville"/>
                <a:sym typeface="Libre Baskerville"/>
              </a:rPr>
              <a:t>καθοδηγητή</a:t>
            </a:r>
            <a:endParaRPr sz="1200" b="1" dirty="0">
              <a:solidFill>
                <a:srgbClr val="0D453A"/>
              </a:solidFill>
              <a:latin typeface="Libre Baskerville"/>
              <a:ea typeface="Libre Baskerville"/>
              <a:cs typeface="Libre Baskerville"/>
              <a:sym typeface="Libre Baskerville"/>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73"/>
          <p:cNvSpPr txBox="1"/>
          <p:nvPr/>
        </p:nvSpPr>
        <p:spPr>
          <a:xfrm>
            <a:off x="137525" y="2079150"/>
            <a:ext cx="4350000" cy="98485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GR" sz="2600" b="1" dirty="0">
                <a:solidFill>
                  <a:schemeClr val="dk1"/>
                </a:solidFill>
                <a:latin typeface="Libre Baskerville"/>
                <a:ea typeface="Libre Baskerville"/>
                <a:cs typeface="Libre Baskerville"/>
                <a:sym typeface="Libre Baskerville"/>
              </a:rPr>
              <a:t>Μαρτυρία</a:t>
            </a:r>
          </a:p>
          <a:p>
            <a:pPr marL="0" lvl="0" indent="0" algn="l" rtl="0">
              <a:spcBef>
                <a:spcPts val="0"/>
              </a:spcBef>
              <a:spcAft>
                <a:spcPts val="0"/>
              </a:spcAft>
              <a:buNone/>
            </a:pPr>
            <a:r>
              <a:rPr lang="el-GR" sz="2600" b="1" dirty="0">
                <a:solidFill>
                  <a:schemeClr val="dk1"/>
                </a:solidFill>
                <a:latin typeface="Libre Baskerville"/>
                <a:ea typeface="Libre Baskerville"/>
                <a:cs typeface="Libre Baskerville"/>
                <a:sym typeface="Libre Baskerville"/>
              </a:rPr>
              <a:t>καθοδηγητή</a:t>
            </a:r>
            <a:endParaRPr sz="1200" b="1" dirty="0">
              <a:solidFill>
                <a:srgbClr val="0D453A"/>
              </a:solidFill>
              <a:latin typeface="Libre Baskerville"/>
              <a:ea typeface="Libre Baskerville"/>
              <a:cs typeface="Libre Baskerville"/>
              <a:sym typeface="Libre Baskerville"/>
            </a:endParaRPr>
          </a:p>
        </p:txBody>
      </p:sp>
      <p:pic>
        <p:nvPicPr>
          <p:cNvPr id="501" name="Google Shape;501;p73"/>
          <p:cNvPicPr preferRelativeResize="0"/>
          <p:nvPr/>
        </p:nvPicPr>
        <p:blipFill>
          <a:blip r:embed="rId3">
            <a:alphaModFix/>
          </a:blip>
          <a:stretch>
            <a:fillRect/>
          </a:stretch>
        </p:blipFill>
        <p:spPr>
          <a:xfrm>
            <a:off x="3064500" y="-32125"/>
            <a:ext cx="6135650" cy="5143501"/>
          </a:xfrm>
          <a:prstGeom prst="rect">
            <a:avLst/>
          </a:prstGeom>
          <a:noFill/>
          <a:ln>
            <a:noFill/>
          </a:ln>
        </p:spPr>
      </p:pic>
      <p:sp>
        <p:nvSpPr>
          <p:cNvPr id="502" name="Google Shape;502;p73"/>
          <p:cNvSpPr txBox="1">
            <a:spLocks noGrp="1"/>
          </p:cNvSpPr>
          <p:nvPr>
            <p:ph type="sldNum" idx="12"/>
          </p:nvPr>
        </p:nvSpPr>
        <p:spPr>
          <a:xfrm>
            <a:off x="7086600" y="48374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74"/>
          <p:cNvSpPr txBox="1">
            <a:spLocks noGrp="1"/>
          </p:cNvSpPr>
          <p:nvPr>
            <p:ph type="title"/>
          </p:nvPr>
        </p:nvSpPr>
        <p:spPr>
          <a:xfrm>
            <a:off x="628650" y="1342147"/>
            <a:ext cx="7886700" cy="2901900"/>
          </a:xfrm>
          <a:prstGeom prst="rect">
            <a:avLst/>
          </a:prstGeom>
          <a:noFill/>
          <a:ln>
            <a:noFill/>
          </a:ln>
        </p:spPr>
        <p:txBody>
          <a:bodyPr spcFirstLastPara="1" wrap="square" lIns="68575" tIns="34275" rIns="68575" bIns="34275" anchor="ctr" anchorCtr="0">
            <a:noAutofit/>
          </a:bodyPr>
          <a:lstStyle/>
          <a:p>
            <a:pPr marL="0" lvl="0" indent="0" algn="just" rtl="0">
              <a:lnSpc>
                <a:spcPct val="100000"/>
              </a:lnSpc>
              <a:spcBef>
                <a:spcPts val="0"/>
              </a:spcBef>
              <a:spcAft>
                <a:spcPts val="0"/>
              </a:spcAft>
              <a:buClr>
                <a:schemeClr val="dk1"/>
              </a:buClr>
              <a:buSzPts val="891"/>
              <a:buFont typeface="Arial"/>
              <a:buNone/>
            </a:pPr>
            <a:r>
              <a:rPr lang="el-GR" sz="2498" dirty="0">
                <a:latin typeface="+mn-lt"/>
                <a:ea typeface="Libre Baskerville"/>
                <a:cs typeface="Libre Baskerville"/>
                <a:sym typeface="Libre Baskerville"/>
              </a:rPr>
              <a:t>Αυτός ο οδηγός δημιουργήθηκε με βάση την επιστημονική έρευνα που περιλαμβάνει συστηματικές ανασκοπήσεις βιβλιογραφίας και συνεντεύξεις σε ομάδες εστίασης, μαζί με πρακτικές καθοδήγησης των εταίρων, στο πλαίσιο του έργου </a:t>
            </a:r>
            <a:r>
              <a:rPr lang="en-GB" sz="2498" dirty="0">
                <a:latin typeface="+mn-lt"/>
                <a:ea typeface="Libre Baskerville"/>
                <a:cs typeface="Libre Baskerville"/>
                <a:sym typeface="Libre Baskerville"/>
              </a:rPr>
              <a:t>Erasmus+ Women STEM Up. </a:t>
            </a:r>
            <a:r>
              <a:rPr lang="el-GR" sz="2498" dirty="0">
                <a:latin typeface="+mn-lt"/>
                <a:ea typeface="Libre Baskerville"/>
                <a:cs typeface="Libre Baskerville"/>
                <a:sym typeface="Libre Baskerville"/>
              </a:rPr>
              <a:t>Δείτε τις παραπομπές στις επόμενες σελίδες.</a:t>
            </a:r>
            <a:endParaRPr sz="2120" dirty="0">
              <a:latin typeface="+mn-lt"/>
            </a:endParaRPr>
          </a:p>
        </p:txBody>
      </p:sp>
      <p:sp>
        <p:nvSpPr>
          <p:cNvPr id="508" name="Google Shape;508;p74"/>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GB"/>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0"/>
          <p:cNvSpPr txBox="1">
            <a:spLocks noGrp="1"/>
          </p:cNvSpPr>
          <p:nvPr>
            <p:ph type="title"/>
          </p:nvPr>
        </p:nvSpPr>
        <p:spPr>
          <a:xfrm>
            <a:off x="182825" y="2130450"/>
            <a:ext cx="8787900" cy="9942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ct val="30555"/>
              <a:buFont typeface="Arial"/>
              <a:buNone/>
            </a:pPr>
            <a:r>
              <a:rPr lang="el-GR" sz="3600" dirty="0">
                <a:latin typeface="+mn-lt"/>
                <a:ea typeface="Libre Baskerville"/>
                <a:cs typeface="Libre Baskerville"/>
                <a:sym typeface="Libre Baskerville"/>
              </a:rPr>
              <a:t>Τι θα μάθετε με αυτόν τον οδηγό</a:t>
            </a:r>
            <a:endParaRPr dirty="0">
              <a:latin typeface="+mn-lt"/>
              <a:ea typeface="Libre Baskerville"/>
              <a:cs typeface="Libre Baskerville"/>
              <a:sym typeface="Libre Baskerville"/>
            </a:endParaRPr>
          </a:p>
        </p:txBody>
      </p:sp>
      <p:sp>
        <p:nvSpPr>
          <p:cNvPr id="183" name="Google Shape;183;p30"/>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75"/>
          <p:cNvSpPr txBox="1">
            <a:spLocks noGrp="1"/>
          </p:cNvSpPr>
          <p:nvPr>
            <p:ph type="body" idx="1"/>
          </p:nvPr>
        </p:nvSpPr>
        <p:spPr>
          <a:xfrm>
            <a:off x="778375" y="56125"/>
            <a:ext cx="8365500" cy="51435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l-GR" sz="1000" b="1" dirty="0">
                <a:solidFill>
                  <a:schemeClr val="dk1"/>
                </a:solidFill>
                <a:latin typeface="Libre Baskerville"/>
                <a:ea typeface="Libre Baskerville"/>
                <a:cs typeface="Libre Baskerville"/>
                <a:sym typeface="Libre Baskerville"/>
              </a:rPr>
              <a:t>Αναφορές</a:t>
            </a:r>
            <a:endParaRPr sz="1000" b="1" dirty="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dirty="0">
                <a:solidFill>
                  <a:schemeClr val="dk1"/>
                </a:solidFill>
                <a:latin typeface="Libre Baskerville"/>
                <a:ea typeface="Libre Baskerville"/>
                <a:cs typeface="Libre Baskerville"/>
                <a:sym typeface="Libre Baskerville"/>
              </a:rPr>
              <a:t>Oates, Briony J. (2005). Researching information systems and computing. Sage.</a:t>
            </a:r>
            <a:endParaRPr sz="1000" dirty="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dirty="0">
                <a:solidFill>
                  <a:schemeClr val="dk1"/>
                </a:solidFill>
                <a:latin typeface="Libre Baskerville"/>
                <a:ea typeface="Libre Baskerville"/>
                <a:cs typeface="Libre Baskerville"/>
                <a:sym typeface="Libre Baskerville"/>
              </a:rPr>
              <a:t>Shah, Aarti. (2017). ”What is Mentoring?”. The American Statistician.</a:t>
            </a:r>
            <a:endParaRPr sz="1000" dirty="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dirty="0">
                <a:solidFill>
                  <a:schemeClr val="dk1"/>
                </a:solidFill>
                <a:latin typeface="Libre Baskerville"/>
                <a:ea typeface="Libre Baskerville"/>
                <a:cs typeface="Libre Baskerville"/>
                <a:sym typeface="Libre Baskerville"/>
              </a:rPr>
              <a:t>Reid, Jackie, Erica Smith, </a:t>
            </a:r>
            <a:r>
              <a:rPr lang="en-GB" sz="1000" dirty="0" err="1">
                <a:solidFill>
                  <a:schemeClr val="dk1"/>
                </a:solidFill>
                <a:latin typeface="Libre Baskerville"/>
                <a:ea typeface="Libre Baskerville"/>
                <a:cs typeface="Libre Baskerville"/>
                <a:sym typeface="Libre Baskerville"/>
              </a:rPr>
              <a:t>Nansiri</a:t>
            </a:r>
            <a:r>
              <a:rPr lang="en-GB" sz="1000" dirty="0">
                <a:solidFill>
                  <a:schemeClr val="dk1"/>
                </a:solidFill>
                <a:latin typeface="Libre Baskerville"/>
                <a:ea typeface="Libre Baskerville"/>
                <a:cs typeface="Libre Baskerville"/>
                <a:sym typeface="Libre Baskerville"/>
              </a:rPr>
              <a:t> </a:t>
            </a:r>
            <a:r>
              <a:rPr lang="en-GB" sz="1000" dirty="0" err="1">
                <a:solidFill>
                  <a:schemeClr val="dk1"/>
                </a:solidFill>
                <a:latin typeface="Libre Baskerville"/>
                <a:ea typeface="Libre Baskerville"/>
                <a:cs typeface="Libre Baskerville"/>
                <a:sym typeface="Libre Baskerville"/>
              </a:rPr>
              <a:t>Iamsuk</a:t>
            </a:r>
            <a:r>
              <a:rPr lang="en-GB" sz="1000" dirty="0">
                <a:solidFill>
                  <a:schemeClr val="dk1"/>
                </a:solidFill>
                <a:latin typeface="Libre Baskerville"/>
                <a:ea typeface="Libre Baskerville"/>
                <a:cs typeface="Libre Baskerville"/>
                <a:sym typeface="Libre Baskerville"/>
              </a:rPr>
              <a:t>, Jennifer Miller. (2016). ”Balancing the Equation: Mentoring First-Year Female STEM Students at a Regional University”. International Journal of Innovation in Science and Mathematics Education.</a:t>
            </a:r>
            <a:endParaRPr sz="1000" dirty="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dirty="0" err="1">
                <a:solidFill>
                  <a:schemeClr val="dk1"/>
                </a:solidFill>
                <a:latin typeface="Libre Baskerville"/>
                <a:ea typeface="Libre Baskerville"/>
                <a:cs typeface="Libre Baskerville"/>
                <a:sym typeface="Libre Baskerville"/>
              </a:rPr>
              <a:t>Alhadlaq</a:t>
            </a:r>
            <a:r>
              <a:rPr lang="en-GB" sz="1000" dirty="0">
                <a:solidFill>
                  <a:schemeClr val="dk1"/>
                </a:solidFill>
                <a:latin typeface="Libre Baskerville"/>
                <a:ea typeface="Libre Baskerville"/>
                <a:cs typeface="Libre Baskerville"/>
                <a:sym typeface="Libre Baskerville"/>
              </a:rPr>
              <a:t>, Aseel, Ahmed </a:t>
            </a:r>
            <a:r>
              <a:rPr lang="en-GB" sz="1000" dirty="0" err="1">
                <a:solidFill>
                  <a:schemeClr val="dk1"/>
                </a:solidFill>
                <a:latin typeface="Libre Baskerville"/>
                <a:ea typeface="Libre Baskerville"/>
                <a:cs typeface="Libre Baskerville"/>
                <a:sym typeface="Libre Baskerville"/>
              </a:rPr>
              <a:t>Kharrufa</a:t>
            </a:r>
            <a:r>
              <a:rPr lang="en-GB" sz="1000" dirty="0">
                <a:solidFill>
                  <a:schemeClr val="dk1"/>
                </a:solidFill>
                <a:latin typeface="Libre Baskerville"/>
                <a:ea typeface="Libre Baskerville"/>
                <a:cs typeface="Libre Baskerville"/>
                <a:sym typeface="Libre Baskerville"/>
              </a:rPr>
              <a:t>, Patrick Olivier. (2019). ”Exploring e-mentoring: co-designing &amp; un-platforming”. Behaviour &amp; Information Technology.</a:t>
            </a:r>
            <a:endParaRPr sz="1000" dirty="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dirty="0" err="1">
                <a:solidFill>
                  <a:schemeClr val="dk1"/>
                </a:solidFill>
                <a:latin typeface="Libre Baskerville"/>
                <a:ea typeface="Libre Baskerville"/>
                <a:cs typeface="Libre Baskerville"/>
                <a:sym typeface="Libre Baskerville"/>
              </a:rPr>
              <a:t>Trinkenreich</a:t>
            </a:r>
            <a:r>
              <a:rPr lang="en-GB" sz="1000" dirty="0">
                <a:solidFill>
                  <a:schemeClr val="dk1"/>
                </a:solidFill>
                <a:latin typeface="Libre Baskerville"/>
                <a:ea typeface="Libre Baskerville"/>
                <a:cs typeface="Libre Baskerville"/>
                <a:sym typeface="Libre Baskerville"/>
              </a:rPr>
              <a:t>, Bianca, Ricardo Britto, Marco A. Gerosa, Igor </a:t>
            </a:r>
            <a:r>
              <a:rPr lang="en-GB" sz="1000" dirty="0" err="1">
                <a:solidFill>
                  <a:schemeClr val="dk1"/>
                </a:solidFill>
                <a:latin typeface="Libre Baskerville"/>
                <a:ea typeface="Libre Baskerville"/>
                <a:cs typeface="Libre Baskerville"/>
                <a:sym typeface="Libre Baskerville"/>
              </a:rPr>
              <a:t>Steinmacher</a:t>
            </a:r>
            <a:r>
              <a:rPr lang="en-GB" sz="1000" dirty="0">
                <a:solidFill>
                  <a:schemeClr val="dk1"/>
                </a:solidFill>
                <a:latin typeface="Libre Baskerville"/>
                <a:ea typeface="Libre Baskerville"/>
                <a:cs typeface="Libre Baskerville"/>
                <a:sym typeface="Libre Baskerville"/>
              </a:rPr>
              <a:t>. (2022). ”An Empirical Investigation on the Challenges Faced by Women in the Software Industry: A Case Study”. Software Engineering in Society.</a:t>
            </a:r>
            <a:endParaRPr sz="1000" dirty="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dirty="0">
                <a:solidFill>
                  <a:schemeClr val="dk1"/>
                </a:solidFill>
                <a:latin typeface="Libre Baskerville"/>
                <a:ea typeface="Libre Baskerville"/>
                <a:cs typeface="Libre Baskerville"/>
                <a:sym typeface="Libre Baskerville"/>
              </a:rPr>
              <a:t>Weng, Judy, Christian Murphy. (2018). ”Bridging the Diversity Gap in Computer Science with a Course on Open Source Software”. Research on Equity and Sustained Participation in Engineering, Computing and Technology.</a:t>
            </a:r>
            <a:endParaRPr sz="1000" dirty="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dirty="0">
                <a:solidFill>
                  <a:schemeClr val="dk1"/>
                </a:solidFill>
                <a:latin typeface="Libre Baskerville"/>
                <a:ea typeface="Libre Baskerville"/>
                <a:cs typeface="Libre Baskerville"/>
                <a:sym typeface="Libre Baskerville"/>
              </a:rPr>
              <a:t>Wang, </a:t>
            </a:r>
            <a:r>
              <a:rPr lang="en-GB" sz="1000" dirty="0" err="1">
                <a:solidFill>
                  <a:schemeClr val="dk1"/>
                </a:solidFill>
                <a:latin typeface="Libre Baskerville"/>
                <a:ea typeface="Libre Baskerville"/>
                <a:cs typeface="Libre Baskerville"/>
                <a:sym typeface="Libre Baskerville"/>
              </a:rPr>
              <a:t>Sujing</a:t>
            </a:r>
            <a:r>
              <a:rPr lang="en-GB" sz="1000" dirty="0">
                <a:solidFill>
                  <a:schemeClr val="dk1"/>
                </a:solidFill>
                <a:latin typeface="Libre Baskerville"/>
                <a:ea typeface="Libre Baskerville"/>
                <a:cs typeface="Libre Baskerville"/>
                <a:sym typeface="Libre Baskerville"/>
              </a:rPr>
              <a:t>, Stefan Andrei, Otilia Urbina, Dorothy A. Sisk. (2019). ”A Coding/Programming Academy for 6th-Grade Females to Increase Knowledge and Interest in Computer Science”. Frontiers in Education Conference.</a:t>
            </a:r>
            <a:endParaRPr sz="1000" dirty="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dirty="0">
                <a:solidFill>
                  <a:schemeClr val="dk1"/>
                </a:solidFill>
                <a:latin typeface="Libre Baskerville"/>
                <a:ea typeface="Libre Baskerville"/>
                <a:cs typeface="Libre Baskerville"/>
                <a:sym typeface="Libre Baskerville"/>
              </a:rPr>
              <a:t>Rhodes, Jean, Sarah R. Lowe, Leon Litchfield, Kathy Walsh-Samp. (2007). ”The role of gender in youth mentoring relationship formation and duration”. Journal of Vocational </a:t>
            </a:r>
            <a:r>
              <a:rPr lang="en-GB" sz="1000" dirty="0" err="1">
                <a:solidFill>
                  <a:schemeClr val="dk1"/>
                </a:solidFill>
                <a:latin typeface="Libre Baskerville"/>
                <a:ea typeface="Libre Baskerville"/>
                <a:cs typeface="Libre Baskerville"/>
                <a:sym typeface="Libre Baskerville"/>
              </a:rPr>
              <a:t>Behavior</a:t>
            </a:r>
            <a:r>
              <a:rPr lang="en-GB" sz="1000" dirty="0">
                <a:solidFill>
                  <a:schemeClr val="dk1"/>
                </a:solidFill>
                <a:latin typeface="Libre Baskerville"/>
                <a:ea typeface="Libre Baskerville"/>
                <a:cs typeface="Libre Baskerville"/>
                <a:sym typeface="Libre Baskerville"/>
              </a:rPr>
              <a:t>.</a:t>
            </a:r>
            <a:endParaRPr sz="1000" dirty="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dirty="0">
                <a:solidFill>
                  <a:schemeClr val="dk1"/>
                </a:solidFill>
                <a:latin typeface="Libre Baskerville"/>
                <a:ea typeface="Libre Baskerville"/>
                <a:cs typeface="Libre Baskerville"/>
                <a:sym typeface="Libre Baskerville"/>
              </a:rPr>
              <a:t>Stoeger, </a:t>
            </a:r>
            <a:r>
              <a:rPr lang="en-GB" sz="1000" dirty="0" err="1">
                <a:solidFill>
                  <a:schemeClr val="dk1"/>
                </a:solidFill>
                <a:latin typeface="Libre Baskerville"/>
                <a:ea typeface="Libre Baskerville"/>
                <a:cs typeface="Libre Baskerville"/>
                <a:sym typeface="Libre Baskerville"/>
              </a:rPr>
              <a:t>Heidrun</a:t>
            </a:r>
            <a:r>
              <a:rPr lang="en-GB" sz="1000" dirty="0">
                <a:solidFill>
                  <a:schemeClr val="dk1"/>
                </a:solidFill>
                <a:latin typeface="Libre Baskerville"/>
                <a:ea typeface="Libre Baskerville"/>
                <a:cs typeface="Libre Baskerville"/>
                <a:sym typeface="Libre Baskerville"/>
              </a:rPr>
              <a:t>, </a:t>
            </a:r>
            <a:r>
              <a:rPr lang="en-GB" sz="1000" dirty="0" err="1">
                <a:solidFill>
                  <a:schemeClr val="dk1"/>
                </a:solidFill>
                <a:latin typeface="Libre Baskerville"/>
                <a:ea typeface="Libre Baskerville"/>
                <a:cs typeface="Libre Baskerville"/>
                <a:sym typeface="Libre Baskerville"/>
              </a:rPr>
              <a:t>Xiaoju</a:t>
            </a:r>
            <a:r>
              <a:rPr lang="en-GB" sz="1000" dirty="0">
                <a:solidFill>
                  <a:schemeClr val="dk1"/>
                </a:solidFill>
                <a:latin typeface="Libre Baskerville"/>
                <a:ea typeface="Libre Baskerville"/>
                <a:cs typeface="Libre Baskerville"/>
                <a:sym typeface="Libre Baskerville"/>
              </a:rPr>
              <a:t> Duan, </a:t>
            </a:r>
            <a:r>
              <a:rPr lang="en-GB" sz="1000" dirty="0" err="1">
                <a:solidFill>
                  <a:schemeClr val="dk1"/>
                </a:solidFill>
                <a:latin typeface="Libre Baskerville"/>
                <a:ea typeface="Libre Baskerville"/>
                <a:cs typeface="Libre Baskerville"/>
                <a:sym typeface="Libre Baskerville"/>
              </a:rPr>
              <a:t>Sigrun</a:t>
            </a:r>
            <a:r>
              <a:rPr lang="en-GB" sz="1000" dirty="0">
                <a:solidFill>
                  <a:schemeClr val="dk1"/>
                </a:solidFill>
                <a:latin typeface="Libre Baskerville"/>
                <a:ea typeface="Libre Baskerville"/>
                <a:cs typeface="Libre Baskerville"/>
                <a:sym typeface="Libre Baskerville"/>
              </a:rPr>
              <a:t> </a:t>
            </a:r>
            <a:r>
              <a:rPr lang="en-GB" sz="1000" dirty="0" err="1">
                <a:solidFill>
                  <a:schemeClr val="dk1"/>
                </a:solidFill>
                <a:latin typeface="Libre Baskerville"/>
                <a:ea typeface="Libre Baskerville"/>
                <a:cs typeface="Libre Baskerville"/>
                <a:sym typeface="Libre Baskerville"/>
              </a:rPr>
              <a:t>Schirner</a:t>
            </a:r>
            <a:r>
              <a:rPr lang="en-GB" sz="1000" dirty="0">
                <a:solidFill>
                  <a:schemeClr val="dk1"/>
                </a:solidFill>
                <a:latin typeface="Libre Baskerville"/>
                <a:ea typeface="Libre Baskerville"/>
                <a:cs typeface="Libre Baskerville"/>
                <a:sym typeface="Libre Baskerville"/>
              </a:rPr>
              <a:t>, Teresa </a:t>
            </a:r>
            <a:r>
              <a:rPr lang="en-GB" sz="1000" dirty="0" err="1">
                <a:solidFill>
                  <a:schemeClr val="dk1"/>
                </a:solidFill>
                <a:latin typeface="Libre Baskerville"/>
                <a:ea typeface="Libre Baskerville"/>
                <a:cs typeface="Libre Baskerville"/>
                <a:sym typeface="Libre Baskerville"/>
              </a:rPr>
              <a:t>Greindl</a:t>
            </a:r>
            <a:r>
              <a:rPr lang="en-GB" sz="1000" dirty="0">
                <a:solidFill>
                  <a:schemeClr val="dk1"/>
                </a:solidFill>
                <a:latin typeface="Libre Baskerville"/>
                <a:ea typeface="Libre Baskerville"/>
                <a:cs typeface="Libre Baskerville"/>
                <a:sym typeface="Libre Baskerville"/>
              </a:rPr>
              <a:t>, Albert Ziegler. (2013). ”The effectiveness of a one-year online mentoring program for girls in STEM”. Computers &amp; Education. </a:t>
            </a:r>
            <a:endParaRPr sz="1000" dirty="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dirty="0">
                <a:solidFill>
                  <a:schemeClr val="dk1"/>
                </a:solidFill>
                <a:latin typeface="Libre Baskerville"/>
                <a:ea typeface="Libre Baskerville"/>
                <a:cs typeface="Libre Baskerville"/>
                <a:sym typeface="Libre Baskerville"/>
              </a:rPr>
              <a:t>United Nations. Achieve gender equality and empower all women and girls. Retrieved from https://</a:t>
            </a:r>
            <a:r>
              <a:rPr lang="en-GB" sz="1000" dirty="0" err="1">
                <a:solidFill>
                  <a:schemeClr val="dk1"/>
                </a:solidFill>
                <a:latin typeface="Libre Baskerville"/>
                <a:ea typeface="Libre Baskerville"/>
                <a:cs typeface="Libre Baskerville"/>
                <a:sym typeface="Libre Baskerville"/>
              </a:rPr>
              <a:t>sdgs.un.org</a:t>
            </a:r>
            <a:r>
              <a:rPr lang="en-GB" sz="1000" dirty="0">
                <a:solidFill>
                  <a:schemeClr val="dk1"/>
                </a:solidFill>
                <a:latin typeface="Libre Baskerville"/>
                <a:ea typeface="Libre Baskerville"/>
                <a:cs typeface="Libre Baskerville"/>
                <a:sym typeface="Libre Baskerville"/>
              </a:rPr>
              <a:t>/goals/goal5#overview</a:t>
            </a:r>
            <a:endParaRPr sz="1000" dirty="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dirty="0" err="1">
                <a:solidFill>
                  <a:schemeClr val="dk1"/>
                </a:solidFill>
                <a:latin typeface="Libre Baskerville"/>
                <a:ea typeface="Libre Baskerville"/>
                <a:cs typeface="Libre Baskerville"/>
                <a:sym typeface="Libre Baskerville"/>
              </a:rPr>
              <a:t>Kitchenham</a:t>
            </a:r>
            <a:r>
              <a:rPr lang="en-GB" sz="1000" dirty="0">
                <a:solidFill>
                  <a:schemeClr val="dk1"/>
                </a:solidFill>
                <a:latin typeface="Libre Baskerville"/>
                <a:ea typeface="Libre Baskerville"/>
                <a:cs typeface="Libre Baskerville"/>
                <a:sym typeface="Libre Baskerville"/>
              </a:rPr>
              <a:t>, B. (2004). Procedures for Performing Systematic Reviews. Keele University Technical Report TR/SE-0401.</a:t>
            </a:r>
            <a:endParaRPr sz="1000" dirty="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endParaRPr sz="1000" dirty="0">
              <a:solidFill>
                <a:schemeClr val="dk1"/>
              </a:solidFill>
              <a:latin typeface="Libre Baskerville"/>
              <a:ea typeface="Libre Baskerville"/>
              <a:cs typeface="Libre Baskerville"/>
              <a:sym typeface="Libre Baskerville"/>
            </a:endParaRPr>
          </a:p>
          <a:p>
            <a:pPr marL="0" lvl="0" indent="0" algn="l" rtl="0">
              <a:spcBef>
                <a:spcPts val="1200"/>
              </a:spcBef>
              <a:spcAft>
                <a:spcPts val="1200"/>
              </a:spcAft>
              <a:buNone/>
            </a:pPr>
            <a:endParaRPr sz="1000" dirty="0">
              <a:solidFill>
                <a:schemeClr val="dk1"/>
              </a:solidFill>
              <a:latin typeface="Libre Baskerville"/>
              <a:ea typeface="Libre Baskerville"/>
              <a:cs typeface="Libre Baskerville"/>
              <a:sym typeface="Libre Baskerville"/>
            </a:endParaRPr>
          </a:p>
        </p:txBody>
      </p:sp>
      <p:sp>
        <p:nvSpPr>
          <p:cNvPr id="514" name="Google Shape;514;p75"/>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GB"/>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76"/>
          <p:cNvSpPr txBox="1">
            <a:spLocks noGrp="1"/>
          </p:cNvSpPr>
          <p:nvPr>
            <p:ph type="body" idx="1"/>
          </p:nvPr>
        </p:nvSpPr>
        <p:spPr>
          <a:xfrm>
            <a:off x="766925" y="-137725"/>
            <a:ext cx="7886700" cy="47979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sz="100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a:solidFill>
                  <a:schemeClr val="dk1"/>
                </a:solidFill>
                <a:latin typeface="Libre Baskerville"/>
                <a:ea typeface="Libre Baskerville"/>
                <a:cs typeface="Libre Baskerville"/>
                <a:sym typeface="Libre Baskerville"/>
              </a:rPr>
              <a:t>Nielsen, M. W., Alegria, S., Borjeson, L., Etzkowiz, H., Falk-Krzesinski, H. J., Joshi, A., Leahey, E., Smith-Doerr, L., Woolley, A. W., Schiebinger, L. (2017). Gender diversity leads to better science. Proceedings of the National Academy of Sciences of the United States of America.</a:t>
            </a:r>
            <a:endParaRPr sz="100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a:solidFill>
                  <a:schemeClr val="dk1"/>
                </a:solidFill>
                <a:latin typeface="Libre Baskerville"/>
                <a:ea typeface="Libre Baskerville"/>
                <a:cs typeface="Libre Baskerville"/>
                <a:sym typeface="Libre Baskerville"/>
              </a:rPr>
              <a:t>Gonzalez-Rogado, A.-B., Garcıa-Holgado, A., Gracıa-Penalvo, F. J. (2021). Mentoring for future female engineers: pilot at the Higher Polytechnic School of Zamora. In XI International Conference on Virtual Campus (JICV).</a:t>
            </a:r>
            <a:endParaRPr sz="100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a:solidFill>
                  <a:schemeClr val="dk1"/>
                </a:solidFill>
                <a:latin typeface="Libre Baskerville"/>
                <a:ea typeface="Libre Baskerville"/>
                <a:cs typeface="Libre Baskerville"/>
                <a:sym typeface="Libre Baskerville"/>
              </a:rPr>
              <a:t>Ramalho, J. (2014). Mentoring in the workplace. Industrial and Commercial Training.</a:t>
            </a:r>
            <a:endParaRPr sz="100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a:solidFill>
                  <a:schemeClr val="dk1"/>
                </a:solidFill>
                <a:latin typeface="Libre Baskerville"/>
                <a:ea typeface="Libre Baskerville"/>
                <a:cs typeface="Libre Baskerville"/>
                <a:sym typeface="Libre Baskerville"/>
              </a:rPr>
              <a:t>Khare, R., Sahai, E., Pramanick, I. (2013). Remote Mentoring Young Females in STEM through MAGIC.</a:t>
            </a:r>
            <a:endParaRPr sz="100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a:solidFill>
                  <a:schemeClr val="dk1"/>
                </a:solidFill>
                <a:latin typeface="Libre Baskerville"/>
                <a:ea typeface="Libre Baskerville"/>
                <a:cs typeface="Libre Baskerville"/>
                <a:sym typeface="Libre Baskerville"/>
              </a:rPr>
              <a:t>Clarke-Midura, J., Allan, V., Close, K. (2016). Investigating the Role of Being a Mentor as a Way of Increasing Interest in CS. In The 47th ACM Technical Symposium on Computer Science Education.</a:t>
            </a:r>
            <a:endParaRPr sz="100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a:solidFill>
                  <a:schemeClr val="dk1"/>
                </a:solidFill>
                <a:latin typeface="Libre Baskerville"/>
                <a:ea typeface="Libre Baskerville"/>
                <a:cs typeface="Libre Baskerville"/>
                <a:sym typeface="Libre Baskerville"/>
              </a:rPr>
              <a:t>Serrano Anazco, M. I., Zurn-Birkhimer, S. (2022). Adapting to an unexpected hybrid campus: e-mentored female engineering students’ intrinsic motivation, sense of belonging, and perception of campus climate. In CoNECD (Collaborative Network for Engineering &amp; Computing Diversity).</a:t>
            </a:r>
            <a:endParaRPr sz="100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a:solidFill>
                  <a:schemeClr val="dk1"/>
                </a:solidFill>
                <a:latin typeface="Libre Baskerville"/>
                <a:ea typeface="Libre Baskerville"/>
                <a:cs typeface="Libre Baskerville"/>
                <a:sym typeface="Libre Baskerville"/>
              </a:rPr>
              <a:t>McLean, M., Harlow, D., Susko, T., Bianchini, J. (2017). Dancing Robots: A Collaboration Between Elementary School and University Engineering Students. In Proceedings of the 7th Annual Conference on Creativity and Fabrication in Education.</a:t>
            </a:r>
            <a:endParaRPr sz="100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a:solidFill>
                  <a:schemeClr val="dk1"/>
                </a:solidFill>
                <a:latin typeface="Libre Baskerville"/>
                <a:ea typeface="Libre Baskerville"/>
                <a:cs typeface="Libre Baskerville"/>
                <a:sym typeface="Libre Baskerville"/>
              </a:rPr>
              <a:t>Garcıa-Holgado, A., Segarra-Morales, S., Gonzalez-Rogado, A.-B., Garcıa-Penalvo, F. J. (2022). Definition and Implementation of W-STEM Mentoring Network. In XIV Congress of Latin American Women in Computing 2022.</a:t>
            </a:r>
            <a:endParaRPr sz="100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a:solidFill>
                  <a:schemeClr val="dk1"/>
                </a:solidFill>
                <a:latin typeface="Libre Baskerville"/>
                <a:ea typeface="Libre Baskerville"/>
                <a:cs typeface="Libre Baskerville"/>
                <a:sym typeface="Libre Baskerville"/>
              </a:rPr>
              <a:t>Yang, M., Tiwari, B., Gutam, R., Ma, E., Zhang, S., Muthukumar, V. (2022). Engaging Girls in Learning Engineering through Building Ubiquitous Intelligent Systems. In 2022 IEEE International Conference on Teaching, Assessment and Learning for Engineering (TALE).</a:t>
            </a:r>
            <a:endParaRPr sz="100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a:solidFill>
                  <a:schemeClr val="dk1"/>
                </a:solidFill>
                <a:latin typeface="Libre Baskerville"/>
                <a:ea typeface="Libre Baskerville"/>
                <a:cs typeface="Libre Baskerville"/>
                <a:sym typeface="Libre Baskerville"/>
              </a:rPr>
              <a:t>Finzel, B., Deininger, H., Schmid, U. (2018). From Beliefs to Intention: Mentoring as an Approach to Motivate Female High School Students to Enrol in Computer Science Studies. In GenderIT ’18: Proceedings of the 4th Conference on Gender &amp; IT.</a:t>
            </a:r>
            <a:endParaRPr sz="1000">
              <a:solidFill>
                <a:schemeClr val="dk1"/>
              </a:solidFill>
              <a:latin typeface="Libre Baskerville"/>
              <a:ea typeface="Libre Baskerville"/>
              <a:cs typeface="Libre Baskerville"/>
              <a:sym typeface="Libre Baskerville"/>
            </a:endParaRPr>
          </a:p>
          <a:p>
            <a:pPr marL="0" lvl="0" indent="0" algn="ctr" rtl="0">
              <a:spcBef>
                <a:spcPts val="1200"/>
              </a:spcBef>
              <a:spcAft>
                <a:spcPts val="0"/>
              </a:spcAft>
              <a:buNone/>
            </a:pPr>
            <a:endParaRPr sz="1000">
              <a:solidFill>
                <a:schemeClr val="dk1"/>
              </a:solidFill>
              <a:latin typeface="Libre Baskerville"/>
              <a:ea typeface="Libre Baskerville"/>
              <a:cs typeface="Libre Baskerville"/>
              <a:sym typeface="Libre Baskerville"/>
            </a:endParaRPr>
          </a:p>
          <a:p>
            <a:pPr marL="0" lvl="0" indent="0" algn="ctr" rtl="0">
              <a:spcBef>
                <a:spcPts val="1200"/>
              </a:spcBef>
              <a:spcAft>
                <a:spcPts val="0"/>
              </a:spcAft>
              <a:buNone/>
            </a:pPr>
            <a:endParaRPr sz="1000">
              <a:solidFill>
                <a:schemeClr val="dk1"/>
              </a:solidFill>
              <a:latin typeface="Libre Baskerville"/>
              <a:ea typeface="Libre Baskerville"/>
              <a:cs typeface="Libre Baskerville"/>
              <a:sym typeface="Libre Baskerville"/>
            </a:endParaRPr>
          </a:p>
          <a:p>
            <a:pPr marL="0" lvl="0" indent="0" algn="l" rtl="0">
              <a:spcBef>
                <a:spcPts val="1200"/>
              </a:spcBef>
              <a:spcAft>
                <a:spcPts val="1200"/>
              </a:spcAft>
              <a:buNone/>
            </a:pPr>
            <a:endParaRPr sz="1000">
              <a:solidFill>
                <a:schemeClr val="dk1"/>
              </a:solidFill>
              <a:latin typeface="Libre Baskerville"/>
              <a:ea typeface="Libre Baskerville"/>
              <a:cs typeface="Libre Baskerville"/>
              <a:sym typeface="Libre Baskerville"/>
            </a:endParaRPr>
          </a:p>
        </p:txBody>
      </p:sp>
      <p:sp>
        <p:nvSpPr>
          <p:cNvPr id="520" name="Google Shape;520;p76"/>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GB"/>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77"/>
          <p:cNvSpPr txBox="1">
            <a:spLocks noGrp="1"/>
          </p:cNvSpPr>
          <p:nvPr>
            <p:ph type="body" idx="1"/>
          </p:nvPr>
        </p:nvSpPr>
        <p:spPr>
          <a:xfrm>
            <a:off x="822225" y="340027"/>
            <a:ext cx="7886700" cy="43203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GB" sz="1000">
                <a:latin typeface="Libre Baskerville"/>
                <a:ea typeface="Libre Baskerville"/>
                <a:cs typeface="Libre Baskerville"/>
                <a:sym typeface="Libre Baskerville"/>
              </a:rPr>
              <a:t>Atwood, S. A., McCann, R., Armstrong, A., Mattes, B. S. (2018). Social Enterprise Model for a Multi-Institutional Mentoring Network for Women in STEM. In 2018 CoNECD - The Collaborative Network for Engineering and Computing Diversity Conference.</a:t>
            </a:r>
            <a:endParaRPr sz="1000">
              <a:latin typeface="Libre Baskerville"/>
              <a:ea typeface="Libre Baskerville"/>
              <a:cs typeface="Libre Baskerville"/>
              <a:sym typeface="Libre Baskerville"/>
            </a:endParaRPr>
          </a:p>
          <a:p>
            <a:pPr marL="0" lvl="0" indent="0" algn="l" rtl="0">
              <a:spcBef>
                <a:spcPts val="800"/>
              </a:spcBef>
              <a:spcAft>
                <a:spcPts val="0"/>
              </a:spcAft>
              <a:buNone/>
            </a:pPr>
            <a:r>
              <a:rPr lang="en-GB" sz="1000">
                <a:latin typeface="Libre Baskerville"/>
                <a:ea typeface="Libre Baskerville"/>
                <a:cs typeface="Libre Baskerville"/>
                <a:sym typeface="Libre Baskerville"/>
              </a:rPr>
              <a:t>Donovan, J. (1990). The concept and role of mentor. Nurse Education Today.</a:t>
            </a:r>
            <a:endParaRPr sz="1000">
              <a:latin typeface="Libre Baskerville"/>
              <a:ea typeface="Libre Baskerville"/>
              <a:cs typeface="Libre Baskerville"/>
              <a:sym typeface="Libre Baskerville"/>
            </a:endParaRPr>
          </a:p>
          <a:p>
            <a:pPr marL="0" lvl="0" indent="0" algn="l" rtl="0">
              <a:spcBef>
                <a:spcPts val="800"/>
              </a:spcBef>
              <a:spcAft>
                <a:spcPts val="0"/>
              </a:spcAft>
              <a:buNone/>
            </a:pPr>
            <a:r>
              <a:rPr lang="en-GB" sz="1000">
                <a:latin typeface="Libre Baskerville"/>
                <a:ea typeface="Libre Baskerville"/>
                <a:cs typeface="Libre Baskerville"/>
                <a:sym typeface="Libre Baskerville"/>
              </a:rPr>
              <a:t>Crenshaw, K. (1989). “Demarginalizing the Intersection of Race and Sex: A (Black) Feminist Critique of Antidiscrimination Doctrine, Feminist Theory and Antiracist Policies”. In University of Chicago Legal Forum, Vol. 1989, No. 1, pp. 139–167.</a:t>
            </a:r>
            <a:endParaRPr sz="1000">
              <a:latin typeface="Libre Baskerville"/>
              <a:ea typeface="Libre Baskerville"/>
              <a:cs typeface="Libre Baskerville"/>
              <a:sym typeface="Libre Baskerville"/>
            </a:endParaRPr>
          </a:p>
          <a:p>
            <a:pPr marL="0" lvl="0" indent="0" algn="l" rtl="0">
              <a:spcBef>
                <a:spcPts val="800"/>
              </a:spcBef>
              <a:spcAft>
                <a:spcPts val="0"/>
              </a:spcAft>
              <a:buNone/>
            </a:pPr>
            <a:r>
              <a:rPr lang="en-GB" sz="1000">
                <a:latin typeface="Libre Baskerville"/>
                <a:ea typeface="Libre Baskerville"/>
                <a:cs typeface="Libre Baskerville"/>
                <a:sym typeface="Libre Baskerville"/>
              </a:rPr>
              <a:t>Szlavi, A., Hansen, M.F., Husnes, S.H., Conte, T.U. (2023). “Intersectionality in Computer Science: A Systematic Literature Review”. In Association for Computing Machinery, IEEE/ACM 4th Workshop on Gender Equity, Diversity, and Inclusion in Software Engineering (GE@ICSE).</a:t>
            </a:r>
            <a:endParaRPr sz="1000">
              <a:latin typeface="Libre Baskerville"/>
              <a:ea typeface="Libre Baskerville"/>
              <a:cs typeface="Libre Baskerville"/>
              <a:sym typeface="Libre Baskerville"/>
            </a:endParaRPr>
          </a:p>
          <a:p>
            <a:pPr marL="0" lvl="0" indent="0" algn="l" rtl="0">
              <a:spcBef>
                <a:spcPts val="800"/>
              </a:spcBef>
              <a:spcAft>
                <a:spcPts val="0"/>
              </a:spcAft>
              <a:buNone/>
            </a:pPr>
            <a:r>
              <a:rPr lang="en-GB" sz="1000">
                <a:latin typeface="Libre Baskerville"/>
                <a:ea typeface="Libre Baskerville"/>
                <a:cs typeface="Libre Baskerville"/>
                <a:sym typeface="Libre Baskerville"/>
              </a:rPr>
              <a:t>Szlavi, A., Hansen, M.F., Husnes, S.H., Conte, T.U., Jaccheri, L. (2024) “Designing for Intersectional Inclusion in Computing”. In Universal Access in Human-Computer Interaction, Springer, pp. 122–142</a:t>
            </a:r>
            <a:endParaRPr sz="1000">
              <a:latin typeface="Libre Baskerville"/>
              <a:ea typeface="Libre Baskerville"/>
              <a:cs typeface="Libre Baskerville"/>
              <a:sym typeface="Libre Baskerville"/>
            </a:endParaRPr>
          </a:p>
          <a:p>
            <a:pPr marL="0" lvl="0" indent="0" algn="l" rtl="0">
              <a:spcBef>
                <a:spcPts val="800"/>
              </a:spcBef>
              <a:spcAft>
                <a:spcPts val="0"/>
              </a:spcAft>
              <a:buNone/>
            </a:pPr>
            <a:r>
              <a:rPr lang="en-GB" sz="1000">
                <a:latin typeface="Libre Baskerville"/>
                <a:ea typeface="Libre Baskerville"/>
                <a:cs typeface="Libre Baskerville"/>
                <a:sym typeface="Libre Baskerville"/>
              </a:rPr>
              <a:t>Vorvoreanu, M., Zhang, L., Huang, Y.-H., Hilderbrand, C., Steine-Hanson, Z., Burnett, M. (2019). From Gender Biases to Gender-Inclusive Design: An Empirical Investigation. In CHI ’19: Proceedings of the 2019 CHI Conference on Human Factors in Computing Systems.</a:t>
            </a:r>
            <a:endParaRPr sz="1000">
              <a:latin typeface="Libre Baskerville"/>
              <a:ea typeface="Libre Baskerville"/>
              <a:cs typeface="Libre Baskerville"/>
              <a:sym typeface="Libre Baskerville"/>
            </a:endParaRPr>
          </a:p>
          <a:p>
            <a:pPr marL="0" lvl="0" indent="0" algn="l" rtl="0">
              <a:spcBef>
                <a:spcPts val="800"/>
              </a:spcBef>
              <a:spcAft>
                <a:spcPts val="0"/>
              </a:spcAft>
              <a:buNone/>
            </a:pPr>
            <a:r>
              <a:rPr lang="en-GB" sz="1000">
                <a:latin typeface="Libre Baskerville"/>
                <a:ea typeface="Libre Baskerville"/>
                <a:cs typeface="Libre Baskerville"/>
                <a:sym typeface="Libre Baskerville"/>
              </a:rPr>
              <a:t>Paton-Romero, J. D., Block, S., Ayala, C., Jaccheri, L. (2023). Gender Equality in Information Technology Processes: A Systematic Mapping Study. Lecture Notes in Networks and Systems.</a:t>
            </a:r>
            <a:endParaRPr sz="1000" b="1">
              <a:latin typeface="Libre Baskerville"/>
              <a:ea typeface="Libre Baskerville"/>
              <a:cs typeface="Libre Baskerville"/>
              <a:sym typeface="Libre Baskerville"/>
            </a:endParaRPr>
          </a:p>
          <a:p>
            <a:pPr marL="0" lvl="0" indent="0" algn="l" rtl="0">
              <a:spcBef>
                <a:spcPts val="1200"/>
              </a:spcBef>
              <a:spcAft>
                <a:spcPts val="0"/>
              </a:spcAft>
              <a:buNone/>
            </a:pPr>
            <a:endParaRPr sz="1000" b="1">
              <a:latin typeface="Libre Baskerville"/>
              <a:ea typeface="Libre Baskerville"/>
              <a:cs typeface="Libre Baskerville"/>
              <a:sym typeface="Libre Baskerville"/>
            </a:endParaRPr>
          </a:p>
          <a:p>
            <a:pPr marL="0" lvl="0" indent="0" algn="l" rtl="0">
              <a:spcBef>
                <a:spcPts val="800"/>
              </a:spcBef>
              <a:spcAft>
                <a:spcPts val="0"/>
              </a:spcAft>
              <a:buNone/>
            </a:pPr>
            <a:endParaRPr/>
          </a:p>
        </p:txBody>
      </p:sp>
      <p:sp>
        <p:nvSpPr>
          <p:cNvPr id="526" name="Google Shape;526;p77"/>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GB"/>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78"/>
          <p:cNvSpPr txBox="1"/>
          <p:nvPr/>
        </p:nvSpPr>
        <p:spPr>
          <a:xfrm>
            <a:off x="110000" y="3730900"/>
            <a:ext cx="6921600" cy="1453509"/>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None/>
            </a:pPr>
            <a:r>
              <a:rPr lang="el-GR" b="1" dirty="0" err="1">
                <a:solidFill>
                  <a:srgbClr val="0D453A"/>
                </a:solidFill>
                <a:latin typeface="+mn-lt"/>
                <a:ea typeface="Libre Baskerville"/>
                <a:cs typeface="Libre Baskerville"/>
                <a:sym typeface="Libre Baskerville"/>
              </a:rPr>
              <a:t>Παρατ</a:t>
            </a:r>
            <a:r>
              <a:rPr lang="en-GB" b="1" dirty="0" err="1">
                <a:solidFill>
                  <a:srgbClr val="0D453A"/>
                </a:solidFill>
                <a:latin typeface="+mn-lt"/>
                <a:ea typeface="Libre Baskerville"/>
                <a:cs typeface="Libre Baskerville"/>
                <a:sym typeface="Libre Baskerville"/>
              </a:rPr>
              <a:t>ή</a:t>
            </a:r>
            <a:r>
              <a:rPr lang="el-GR" b="1" dirty="0" err="1">
                <a:solidFill>
                  <a:srgbClr val="0D453A"/>
                </a:solidFill>
                <a:latin typeface="+mn-lt"/>
                <a:ea typeface="Libre Baskerville"/>
                <a:cs typeface="Libre Baskerville"/>
                <a:sym typeface="Libre Baskerville"/>
              </a:rPr>
              <a:t>ρηση</a:t>
            </a:r>
            <a:endParaRPr b="1" dirty="0">
              <a:solidFill>
                <a:srgbClr val="0D453A"/>
              </a:solidFill>
              <a:latin typeface="+mn-lt"/>
              <a:ea typeface="Libre Baskerville"/>
              <a:cs typeface="Libre Baskerville"/>
              <a:sym typeface="Libre Baskerville"/>
            </a:endParaRPr>
          </a:p>
          <a:p>
            <a:pPr marL="0" lvl="0" indent="0" algn="just" rtl="0">
              <a:lnSpc>
                <a:spcPct val="107916"/>
              </a:lnSpc>
              <a:spcBef>
                <a:spcPts val="800"/>
              </a:spcBef>
              <a:spcAft>
                <a:spcPts val="800"/>
              </a:spcAft>
              <a:buNone/>
            </a:pPr>
            <a:r>
              <a:rPr lang="el-GR" sz="1000" dirty="0">
                <a:solidFill>
                  <a:schemeClr val="dk1"/>
                </a:solidFill>
                <a:latin typeface="+mn-lt"/>
                <a:ea typeface="Libre Baskerville"/>
                <a:cs typeface="Libre Baskerville"/>
                <a:sym typeface="Libre Baskerville"/>
              </a:rPr>
              <a:t>Οι πληροφορίες και οι απόψεις που εκτίθενται σε αυτή τη δημοσίευση είναι του συγγραφέα(ων) και δεν αντικατοπτρίζουν απαραίτητα την επίσημη γνώμη της Ευρωπαϊκής Επιτροπής. Η Επιτροπή δεν εγγυάται την ακρίβεια των δεδομένων που περιλαμβάνονται σε αυτή τη μελέτη. Ούτε η Επιτροπή ούτε οποιοδήποτε πρόσωπο που ενεργεί για λογαριασμό της Επιτροπής μπορεί να θεωρηθεί υπεύθυνο για τη χρήση, η οποία μπορεί να γίνει, των πληροφοριών που περιέχονται σε αυτήν.</a:t>
            </a:r>
            <a:endParaRPr sz="1800" dirty="0">
              <a:solidFill>
                <a:srgbClr val="595959"/>
              </a:solidFill>
              <a:latin typeface="+mn-lt"/>
              <a:ea typeface="Libre Baskerville"/>
              <a:cs typeface="Libre Baskerville"/>
              <a:sym typeface="Libre Baskerville"/>
            </a:endParaRPr>
          </a:p>
        </p:txBody>
      </p:sp>
      <p:pic>
        <p:nvPicPr>
          <p:cNvPr id="532" name="Google Shape;532;p78"/>
          <p:cNvPicPr preferRelativeResize="0"/>
          <p:nvPr/>
        </p:nvPicPr>
        <p:blipFill rotWithShape="1">
          <a:blip r:embed="rId3">
            <a:alphaModFix/>
          </a:blip>
          <a:srcRect/>
          <a:stretch/>
        </p:blipFill>
        <p:spPr>
          <a:xfrm>
            <a:off x="486578" y="422933"/>
            <a:ext cx="3611004" cy="2850285"/>
          </a:xfrm>
          <a:prstGeom prst="rect">
            <a:avLst/>
          </a:prstGeom>
          <a:noFill/>
          <a:ln>
            <a:noFill/>
          </a:ln>
        </p:spPr>
      </p:pic>
      <p:pic>
        <p:nvPicPr>
          <p:cNvPr id="533" name="Google Shape;533;p78"/>
          <p:cNvPicPr preferRelativeResize="0"/>
          <p:nvPr/>
        </p:nvPicPr>
        <p:blipFill>
          <a:blip r:embed="rId4">
            <a:alphaModFix/>
          </a:blip>
          <a:stretch>
            <a:fillRect/>
          </a:stretch>
        </p:blipFill>
        <p:spPr>
          <a:xfrm>
            <a:off x="4401257" y="950050"/>
            <a:ext cx="2200275" cy="1971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1"/>
          <p:cNvSpPr txBox="1">
            <a:spLocks noGrp="1"/>
          </p:cNvSpPr>
          <p:nvPr>
            <p:ph type="title"/>
          </p:nvPr>
        </p:nvSpPr>
        <p:spPr>
          <a:xfrm>
            <a:off x="628650" y="1910403"/>
            <a:ext cx="7886700" cy="15393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100000"/>
              </a:lnSpc>
              <a:spcBef>
                <a:spcPts val="0"/>
              </a:spcBef>
              <a:spcAft>
                <a:spcPts val="0"/>
              </a:spcAft>
              <a:buClr>
                <a:schemeClr val="dk1"/>
              </a:buClr>
              <a:buSzPct val="30555"/>
              <a:buFont typeface="Arial"/>
              <a:buNone/>
            </a:pPr>
            <a:r>
              <a:rPr lang="el-GR" sz="3600" dirty="0">
                <a:latin typeface="+mn-lt"/>
                <a:ea typeface="Libre Baskerville"/>
                <a:cs typeface="Libre Baskerville"/>
                <a:sym typeface="Libre Baskerville"/>
              </a:rPr>
              <a:t>Ποιες είναι οι βασικές έννοιες που πρέπει να κατανοήσετε πριν από τη δημιουργία ενός προγράμματος καθοδήγησης</a:t>
            </a:r>
            <a:endParaRPr dirty="0">
              <a:latin typeface="+mn-lt"/>
              <a:ea typeface="Libre Baskerville"/>
              <a:cs typeface="Libre Baskerville"/>
              <a:sym typeface="Libre Baskerville"/>
            </a:endParaRPr>
          </a:p>
        </p:txBody>
      </p:sp>
      <p:sp>
        <p:nvSpPr>
          <p:cNvPr id="189" name="Google Shape;189;p31"/>
          <p:cNvSpPr txBox="1"/>
          <p:nvPr/>
        </p:nvSpPr>
        <p:spPr>
          <a:xfrm flipH="1">
            <a:off x="-152400" y="60475"/>
            <a:ext cx="7701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800" b="1">
                <a:solidFill>
                  <a:schemeClr val="dk2"/>
                </a:solidFill>
              </a:rPr>
              <a:t>1</a:t>
            </a:r>
            <a:endParaRPr sz="8800" b="1">
              <a:solidFill>
                <a:schemeClr val="dk2"/>
              </a:solidFill>
            </a:endParaRPr>
          </a:p>
        </p:txBody>
      </p:sp>
      <p:sp>
        <p:nvSpPr>
          <p:cNvPr id="190" name="Google Shape;190;p31"/>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GB"/>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2"/>
          <p:cNvSpPr/>
          <p:nvPr/>
        </p:nvSpPr>
        <p:spPr>
          <a:xfrm>
            <a:off x="198600" y="381300"/>
            <a:ext cx="8746800" cy="43809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8" name="Google Shape;198;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7</a:t>
            </a:fld>
            <a:endParaRPr/>
          </a:p>
        </p:txBody>
      </p:sp>
      <p:sp>
        <p:nvSpPr>
          <p:cNvPr id="8" name="Google Shape;195;p32">
            <a:extLst>
              <a:ext uri="{FF2B5EF4-FFF2-40B4-BE49-F238E27FC236}">
                <a16:creationId xmlns:a16="http://schemas.microsoft.com/office/drawing/2014/main" id="{63E47483-1492-F607-0D9F-784478DA72D9}"/>
              </a:ext>
            </a:extLst>
          </p:cNvPr>
          <p:cNvSpPr txBox="1">
            <a:spLocks/>
          </p:cNvSpPr>
          <p:nvPr/>
        </p:nvSpPr>
        <p:spPr>
          <a:xfrm>
            <a:off x="2421209" y="604425"/>
            <a:ext cx="4301582"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l-GR" b="1">
                <a:latin typeface="+mn-lt"/>
                <a:ea typeface="Libre Baskerville"/>
                <a:cs typeface="Libre Baskerville"/>
                <a:sym typeface="Libre Baskerville"/>
              </a:rPr>
              <a:t>Τι είναι η καθοδήγηση</a:t>
            </a:r>
            <a:endParaRPr lang="el-GR" b="1" dirty="0">
              <a:latin typeface="+mn-lt"/>
              <a:ea typeface="Libre Baskerville"/>
              <a:cs typeface="Libre Baskerville"/>
              <a:sym typeface="Libre Baskerville"/>
            </a:endParaRPr>
          </a:p>
        </p:txBody>
      </p:sp>
      <p:sp>
        <p:nvSpPr>
          <p:cNvPr id="9" name="Google Shape;196;p32">
            <a:extLst>
              <a:ext uri="{FF2B5EF4-FFF2-40B4-BE49-F238E27FC236}">
                <a16:creationId xmlns:a16="http://schemas.microsoft.com/office/drawing/2014/main" id="{F8A5CAFC-5E75-2C6B-B8B1-CCFBAE9152D9}"/>
              </a:ext>
            </a:extLst>
          </p:cNvPr>
          <p:cNvSpPr txBox="1">
            <a:spLocks/>
          </p:cNvSpPr>
          <p:nvPr/>
        </p:nvSpPr>
        <p:spPr>
          <a:xfrm>
            <a:off x="858600" y="1400400"/>
            <a:ext cx="7426800" cy="39096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just">
              <a:buFont typeface="Arial"/>
              <a:buNone/>
            </a:pPr>
            <a:r>
              <a:rPr lang="el-GR" sz="1400"/>
              <a:t>Υπάρχουν πολλοί ορισμοί. Για παράδειγμα, η καθοδήγηση θεωρείται συχνά ότι είναι «μια σχέση μεταξύ ενός πιο </a:t>
            </a:r>
            <a:r>
              <a:rPr lang="el-GR" sz="1400" b="1"/>
              <a:t>έμπειρου μέντορα </a:t>
            </a:r>
            <a:r>
              <a:rPr lang="el-GR" sz="1400"/>
              <a:t>και ενός τυπικά νεότερου, </a:t>
            </a:r>
            <a:r>
              <a:rPr lang="el-GR" sz="1400" b="1"/>
              <a:t>λιγότερο έμπειρου προστατευόμενου</a:t>
            </a:r>
            <a:r>
              <a:rPr lang="el-GR" sz="1400"/>
              <a:t> με σκοπό να βοηθήσει και να αναπτύξει την καριέρα του προστατευόμενου». Για τον προστατευόμενο χρησιμοποιούμε συχνά τον όρο </a:t>
            </a:r>
            <a:r>
              <a:rPr lang="el-GR" sz="1400" b="1"/>
              <a:t>καθοδηγούμενος</a:t>
            </a:r>
            <a:r>
              <a:rPr lang="el-GR" sz="1400"/>
              <a:t>. </a:t>
            </a:r>
          </a:p>
          <a:p>
            <a:pPr marL="0" indent="0" algn="just">
              <a:buFont typeface="Arial"/>
              <a:buNone/>
            </a:pPr>
            <a:endParaRPr lang="el-GR" sz="1400"/>
          </a:p>
          <a:p>
            <a:pPr marL="0" indent="0" algn="just">
              <a:buFont typeface="Arial"/>
              <a:buNone/>
            </a:pPr>
            <a:r>
              <a:rPr lang="el-GR" sz="1400"/>
              <a:t>Η καθοδήγηση, ωστόσο, μπορεί επίσης να εξεταστεί ευρύτερα: η καθοδήγηση από ομότμους έχει επίσης αποδειχθεί ότι λειτουργεί καλά, καθώς ο μέντορας είναι πιο συγγενής έχοντας μικρότερη διαφορά ηλικίας. </a:t>
            </a:r>
          </a:p>
          <a:p>
            <a:pPr marL="0" indent="0" algn="just">
              <a:buFont typeface="Arial"/>
              <a:buNone/>
            </a:pPr>
            <a:endParaRPr lang="el-GR" sz="1400"/>
          </a:p>
          <a:p>
            <a:pPr marL="0" indent="0" algn="just">
              <a:buFont typeface="Arial"/>
              <a:buNone/>
            </a:pPr>
            <a:r>
              <a:rPr lang="el-GR" sz="1400"/>
              <a:t>Η ουσία της καθοδήγησης είναι να </a:t>
            </a:r>
            <a:r>
              <a:rPr lang="el-GR" sz="1400" b="1"/>
              <a:t>προσφέρει υποστήριξη στον καθοδηγούμενο στην προσωπική και επαγγελματική εξέλιξη</a:t>
            </a:r>
            <a:r>
              <a:rPr lang="el-GR" sz="1400"/>
              <a:t>, και ως εκ τούτου, είναι συνήθως μια σειρά από καθοδηγούμενες συνομιλίες.</a:t>
            </a:r>
            <a:endParaRPr lang="el-GR" sz="1400" dirty="0">
              <a:solidFill>
                <a:schemeClr val="dk1"/>
              </a:solidFill>
              <a:latin typeface="+mn-lt"/>
              <a:ea typeface="Libre Baskerville"/>
              <a:cs typeface="Libre Baskerville"/>
              <a:sym typeface="Libre Baskervill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5"/>
          <p:cNvSpPr/>
          <p:nvPr/>
        </p:nvSpPr>
        <p:spPr>
          <a:xfrm>
            <a:off x="72900" y="381150"/>
            <a:ext cx="8748000" cy="43812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1" name="Google Shape;221;p35"/>
          <p:cNvSpPr txBox="1">
            <a:spLocks noGrp="1"/>
          </p:cNvSpPr>
          <p:nvPr>
            <p:ph type="title"/>
          </p:nvPr>
        </p:nvSpPr>
        <p:spPr>
          <a:xfrm>
            <a:off x="1073427" y="633600"/>
            <a:ext cx="7164124"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l-GR" b="1" dirty="0">
                <a:latin typeface="+mn-lt"/>
                <a:ea typeface="Libre Baskerville"/>
                <a:cs typeface="Libre Baskerville"/>
                <a:sym typeface="Libre Baskerville"/>
              </a:rPr>
              <a:t>Ποιος είναι ο ρόλος σας ως καθοδηγητής</a:t>
            </a:r>
            <a:endParaRPr b="1" dirty="0">
              <a:latin typeface="+mn-lt"/>
              <a:ea typeface="Libre Baskerville"/>
              <a:cs typeface="Libre Baskerville"/>
              <a:sym typeface="Libre Baskerville"/>
            </a:endParaRPr>
          </a:p>
        </p:txBody>
      </p:sp>
      <p:sp>
        <p:nvSpPr>
          <p:cNvPr id="222" name="Google Shape;222;p35"/>
          <p:cNvSpPr txBox="1">
            <a:spLocks noGrp="1"/>
          </p:cNvSpPr>
          <p:nvPr>
            <p:ph type="body" idx="1"/>
          </p:nvPr>
        </p:nvSpPr>
        <p:spPr>
          <a:xfrm>
            <a:off x="733500" y="1400400"/>
            <a:ext cx="7426800" cy="3909600"/>
          </a:xfrm>
          <a:prstGeom prst="rect">
            <a:avLst/>
          </a:prstGeom>
        </p:spPr>
        <p:txBody>
          <a:bodyPr spcFirstLastPara="1" wrap="square" lIns="91425" tIns="91425" rIns="91425" bIns="91425" anchor="t" anchorCtr="0">
            <a:normAutofit/>
          </a:bodyPr>
          <a:lstStyle/>
          <a:p>
            <a:pPr marL="0" lvl="0" indent="0" algn="just" rtl="0">
              <a:spcBef>
                <a:spcPts val="1200"/>
              </a:spcBef>
              <a:spcAft>
                <a:spcPts val="1200"/>
              </a:spcAft>
              <a:buNone/>
            </a:pPr>
            <a:r>
              <a:rPr lang="el-GR" sz="1600" dirty="0">
                <a:solidFill>
                  <a:schemeClr val="tx1"/>
                </a:solidFill>
              </a:rPr>
              <a:t>Ως μέντορας, δεν είστε επόπτης, αλλά </a:t>
            </a:r>
            <a:r>
              <a:rPr lang="el-GR" sz="1600" b="1" dirty="0">
                <a:solidFill>
                  <a:schemeClr val="tx1"/>
                </a:solidFill>
              </a:rPr>
              <a:t>σύμβουλος ή </a:t>
            </a:r>
            <a:r>
              <a:rPr lang="el-GR" sz="1600" b="1" dirty="0" err="1">
                <a:solidFill>
                  <a:schemeClr val="tx1"/>
                </a:solidFill>
              </a:rPr>
              <a:t>διευκολυντής</a:t>
            </a:r>
            <a:r>
              <a:rPr lang="el-GR" sz="1600" dirty="0">
                <a:solidFill>
                  <a:schemeClr val="tx1"/>
                </a:solidFill>
              </a:rPr>
              <a:t>. </a:t>
            </a:r>
          </a:p>
          <a:p>
            <a:pPr marL="0" lvl="0" indent="0" algn="just" rtl="0">
              <a:spcBef>
                <a:spcPts val="1200"/>
              </a:spcBef>
              <a:spcAft>
                <a:spcPts val="1200"/>
              </a:spcAft>
              <a:buNone/>
            </a:pPr>
            <a:r>
              <a:rPr lang="el-GR" sz="1600" dirty="0">
                <a:solidFill>
                  <a:schemeClr val="tx1"/>
                </a:solidFill>
              </a:rPr>
              <a:t>Ο ρόλος σας είναι να μάθετε για τις </a:t>
            </a:r>
            <a:r>
              <a:rPr lang="el-GR" sz="1600" b="1" dirty="0">
                <a:solidFill>
                  <a:schemeClr val="tx1"/>
                </a:solidFill>
              </a:rPr>
              <a:t>ανάγκες του καθοδηγούμενου</a:t>
            </a:r>
            <a:r>
              <a:rPr lang="el-GR" sz="1600" dirty="0">
                <a:solidFill>
                  <a:schemeClr val="tx1"/>
                </a:solidFill>
              </a:rPr>
              <a:t>, που μπορεί να είναι η εξέλιξη της σταδιοδρομίας, η συναισθηματική υποστήριξη, η πρακτική βοήθεια κ.λπ., και να </a:t>
            </a:r>
            <a:r>
              <a:rPr lang="el-GR" sz="1600" b="1" dirty="0">
                <a:solidFill>
                  <a:schemeClr val="tx1"/>
                </a:solidFill>
              </a:rPr>
              <a:t>προσπαθήσετε να παρέχετε αυτή τη βοήθεια </a:t>
            </a:r>
            <a:r>
              <a:rPr lang="el-GR" sz="1600" dirty="0">
                <a:solidFill>
                  <a:schemeClr val="tx1"/>
                </a:solidFill>
              </a:rPr>
              <a:t>στον καθοδηγούμενο για να αναπτυχθεί. </a:t>
            </a:r>
          </a:p>
          <a:p>
            <a:pPr marL="0" lvl="0" indent="0" algn="just" rtl="0">
              <a:spcBef>
                <a:spcPts val="1200"/>
              </a:spcBef>
              <a:spcAft>
                <a:spcPts val="1200"/>
              </a:spcAft>
              <a:buNone/>
            </a:pPr>
            <a:r>
              <a:rPr lang="el-GR" sz="1600" dirty="0">
                <a:solidFill>
                  <a:schemeClr val="tx1"/>
                </a:solidFill>
              </a:rPr>
              <a:t>Καθώς η καθοδήγηση είναι συχνά μια σειρά από συνομιλίες, είναι συχνά καλύτερο να εφαρμόσετε μια </a:t>
            </a:r>
            <a:r>
              <a:rPr lang="el-GR" sz="1600" b="1" dirty="0">
                <a:solidFill>
                  <a:schemeClr val="tx1"/>
                </a:solidFill>
              </a:rPr>
              <a:t>νοοτροπία καθοδήγησης</a:t>
            </a:r>
            <a:r>
              <a:rPr lang="el-GR" sz="1600" dirty="0">
                <a:solidFill>
                  <a:schemeClr val="tx1"/>
                </a:solidFill>
              </a:rPr>
              <a:t>, π.χ. να καθοδηγήσετε και να βοηθήσετε τον καθοδηγούμενο σας </a:t>
            </a:r>
            <a:r>
              <a:rPr lang="el-GR" sz="1600" b="1" dirty="0">
                <a:solidFill>
                  <a:schemeClr val="tx1"/>
                </a:solidFill>
              </a:rPr>
              <a:t>να βρει τη λύση ο ίδιος</a:t>
            </a:r>
            <a:r>
              <a:rPr lang="el-GR" sz="1600" dirty="0">
                <a:solidFill>
                  <a:schemeClr val="tx1"/>
                </a:solidFill>
              </a:rPr>
              <a:t>, αντί να του δώσει τη λύση.</a:t>
            </a:r>
            <a:endParaRPr sz="1600" dirty="0">
              <a:solidFill>
                <a:schemeClr val="tx1"/>
              </a:solidFill>
              <a:latin typeface="+mn-lt"/>
              <a:ea typeface="Libre Baskerville"/>
              <a:cs typeface="Libre Baskerville"/>
              <a:sym typeface="Libre Baskerville"/>
            </a:endParaRPr>
          </a:p>
        </p:txBody>
      </p:sp>
      <p:sp>
        <p:nvSpPr>
          <p:cNvPr id="223" name="Google Shape;223;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p:nvPr/>
        </p:nvSpPr>
        <p:spPr>
          <a:xfrm>
            <a:off x="198000" y="381150"/>
            <a:ext cx="8748000" cy="43812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3" name="Google Shape;203;p33"/>
          <p:cNvSpPr txBox="1">
            <a:spLocks noGrp="1"/>
          </p:cNvSpPr>
          <p:nvPr>
            <p:ph type="title"/>
          </p:nvPr>
        </p:nvSpPr>
        <p:spPr>
          <a:xfrm>
            <a:off x="485030" y="633600"/>
            <a:ext cx="8110329"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l-GR" b="1" dirty="0">
                <a:latin typeface="+mn-lt"/>
                <a:ea typeface="Libre Baskerville"/>
                <a:cs typeface="Libre Baskerville"/>
                <a:sym typeface="Libre Baskerville"/>
              </a:rPr>
              <a:t>Ποιοι είναι οι καθοδηγητές και οι καθοδηγούμενοι</a:t>
            </a:r>
            <a:r>
              <a:rPr lang="en-US" b="1" dirty="0">
                <a:latin typeface="+mn-lt"/>
                <a:ea typeface="Libre Baskerville"/>
                <a:cs typeface="Libre Baskerville"/>
                <a:sym typeface="Libre Baskerville"/>
              </a:rPr>
              <a:t>;</a:t>
            </a:r>
            <a:endParaRPr b="1" dirty="0">
              <a:latin typeface="+mn-lt"/>
              <a:ea typeface="Libre Baskerville"/>
              <a:cs typeface="Libre Baskerville"/>
              <a:sym typeface="Libre Baskerville"/>
            </a:endParaRPr>
          </a:p>
        </p:txBody>
      </p:sp>
      <p:sp>
        <p:nvSpPr>
          <p:cNvPr id="204" name="Google Shape;204;p33"/>
          <p:cNvSpPr txBox="1">
            <a:spLocks noGrp="1"/>
          </p:cNvSpPr>
          <p:nvPr>
            <p:ph type="body" idx="1"/>
          </p:nvPr>
        </p:nvSpPr>
        <p:spPr>
          <a:xfrm>
            <a:off x="661200" y="1248000"/>
            <a:ext cx="3999900" cy="3416400"/>
          </a:xfrm>
          <a:prstGeom prst="rect">
            <a:avLst/>
          </a:prstGeom>
        </p:spPr>
        <p:txBody>
          <a:bodyPr spcFirstLastPara="1" wrap="square" lIns="91425" tIns="91425" rIns="91425" bIns="91425" anchor="t" anchorCtr="0">
            <a:normAutofit fontScale="92500"/>
          </a:bodyPr>
          <a:lstStyle/>
          <a:p>
            <a:pPr marL="0" lvl="0" indent="0" algn="just" rtl="0">
              <a:spcBef>
                <a:spcPts val="0"/>
              </a:spcBef>
              <a:spcAft>
                <a:spcPts val="0"/>
              </a:spcAft>
              <a:buNone/>
            </a:pPr>
            <a:r>
              <a:rPr lang="el-GR" b="1" dirty="0">
                <a:solidFill>
                  <a:schemeClr val="dk1"/>
                </a:solidFill>
                <a:latin typeface="+mn-lt"/>
                <a:ea typeface="Libre Baskerville"/>
                <a:cs typeface="Libre Baskerville"/>
                <a:sym typeface="Libre Baskerville"/>
              </a:rPr>
              <a:t>Καθοδηγητές μπορεί  να είναι </a:t>
            </a:r>
            <a:r>
              <a:rPr lang="en-GB" b="1" dirty="0">
                <a:solidFill>
                  <a:schemeClr val="dk1"/>
                </a:solidFill>
                <a:latin typeface="+mn-lt"/>
                <a:ea typeface="Libre Baskerville"/>
                <a:cs typeface="Libre Baskerville"/>
                <a:sym typeface="Libre Baskerville"/>
              </a:rPr>
              <a:t>:</a:t>
            </a:r>
            <a:endParaRPr b="1" dirty="0">
              <a:solidFill>
                <a:schemeClr val="dk1"/>
              </a:solidFill>
              <a:latin typeface="+mn-lt"/>
              <a:ea typeface="Libre Baskerville"/>
              <a:cs typeface="Libre Baskerville"/>
              <a:sym typeface="Libre Baskerville"/>
            </a:endParaRPr>
          </a:p>
          <a:p>
            <a:pPr marL="457200" lvl="0" indent="-317500" algn="just" rtl="0">
              <a:spcBef>
                <a:spcPts val="1200"/>
              </a:spcBef>
              <a:spcAft>
                <a:spcPts val="0"/>
              </a:spcAft>
              <a:buClr>
                <a:schemeClr val="dk1"/>
              </a:buClr>
              <a:buSzPts val="1400"/>
              <a:buFont typeface="Libre Baskerville"/>
              <a:buChar char="-"/>
            </a:pPr>
            <a:r>
              <a:rPr lang="el-GR" dirty="0">
                <a:solidFill>
                  <a:schemeClr val="dk1"/>
                </a:solidFill>
                <a:latin typeface="+mn-lt"/>
                <a:ea typeface="Libre Baskerville"/>
                <a:cs typeface="Libre Baskerville"/>
                <a:sym typeface="Libre Baskerville"/>
              </a:rPr>
              <a:t>Καθηγητές</a:t>
            </a:r>
            <a:endParaRPr dirty="0">
              <a:solidFill>
                <a:schemeClr val="dk1"/>
              </a:solidFill>
              <a:latin typeface="+mn-lt"/>
              <a:ea typeface="Libre Baskerville"/>
              <a:cs typeface="Libre Baskerville"/>
              <a:sym typeface="Libre Baskerville"/>
            </a:endParaRPr>
          </a:p>
          <a:p>
            <a:pPr marL="457200" lvl="0" indent="-317500" algn="just" rtl="0">
              <a:spcBef>
                <a:spcPts val="0"/>
              </a:spcBef>
              <a:spcAft>
                <a:spcPts val="0"/>
              </a:spcAft>
              <a:buClr>
                <a:schemeClr val="dk1"/>
              </a:buClr>
              <a:buSzPts val="1400"/>
              <a:buFont typeface="Libre Baskerville"/>
              <a:buChar char="-"/>
            </a:pPr>
            <a:r>
              <a:rPr lang="el-GR" dirty="0">
                <a:solidFill>
                  <a:schemeClr val="dk1"/>
                </a:solidFill>
                <a:latin typeface="+mn-lt"/>
                <a:ea typeface="Libre Baskerville"/>
                <a:cs typeface="Libre Baskerville"/>
                <a:sym typeface="Libre Baskerville"/>
              </a:rPr>
              <a:t>Ειδικοί του τομέα</a:t>
            </a:r>
            <a:endParaRPr dirty="0">
              <a:solidFill>
                <a:schemeClr val="dk1"/>
              </a:solidFill>
              <a:latin typeface="+mn-lt"/>
              <a:ea typeface="Libre Baskerville"/>
              <a:cs typeface="Libre Baskerville"/>
              <a:sym typeface="Libre Baskerville"/>
            </a:endParaRPr>
          </a:p>
          <a:p>
            <a:pPr marL="457200" lvl="0" indent="-317500" algn="just" rtl="0">
              <a:spcBef>
                <a:spcPts val="0"/>
              </a:spcBef>
              <a:spcAft>
                <a:spcPts val="0"/>
              </a:spcAft>
              <a:buClr>
                <a:schemeClr val="dk1"/>
              </a:buClr>
              <a:buSzPts val="1400"/>
              <a:buFont typeface="Libre Baskerville"/>
              <a:buChar char="-"/>
            </a:pPr>
            <a:r>
              <a:rPr lang="el-GR" dirty="0">
                <a:solidFill>
                  <a:schemeClr val="dk1"/>
                </a:solidFill>
                <a:latin typeface="+mn-lt"/>
                <a:ea typeface="Libre Baskerville"/>
                <a:cs typeface="Libre Baskerville"/>
                <a:sym typeface="Libre Baskerville"/>
              </a:rPr>
              <a:t>Εργαζόμενοι στην βιομηχανία σε </a:t>
            </a:r>
            <a:r>
              <a:rPr lang="el-GR" dirty="0" err="1">
                <a:solidFill>
                  <a:schemeClr val="dk1"/>
                </a:solidFill>
                <a:latin typeface="+mn-lt"/>
                <a:ea typeface="Libre Baskerville"/>
                <a:cs typeface="Libre Baskerville"/>
                <a:sym typeface="Libre Baskerville"/>
              </a:rPr>
              <a:t>υνηλές</a:t>
            </a:r>
            <a:r>
              <a:rPr lang="el-GR" dirty="0">
                <a:solidFill>
                  <a:schemeClr val="dk1"/>
                </a:solidFill>
                <a:latin typeface="+mn-lt"/>
                <a:ea typeface="Libre Baskerville"/>
                <a:cs typeface="Libre Baskerville"/>
                <a:sym typeface="Libre Baskerville"/>
              </a:rPr>
              <a:t> θέσεις</a:t>
            </a:r>
            <a:endParaRPr dirty="0">
              <a:solidFill>
                <a:schemeClr val="dk1"/>
              </a:solidFill>
              <a:latin typeface="+mn-lt"/>
              <a:ea typeface="Libre Baskerville"/>
              <a:cs typeface="Libre Baskerville"/>
              <a:sym typeface="Libre Baskerville"/>
            </a:endParaRPr>
          </a:p>
          <a:p>
            <a:pPr marL="457200" lvl="0" indent="-317500" algn="just" rtl="0">
              <a:spcBef>
                <a:spcPts val="0"/>
              </a:spcBef>
              <a:spcAft>
                <a:spcPts val="0"/>
              </a:spcAft>
              <a:buClr>
                <a:schemeClr val="dk1"/>
              </a:buClr>
              <a:buSzPts val="1400"/>
              <a:buFont typeface="Libre Baskerville"/>
              <a:buChar char="-"/>
            </a:pPr>
            <a:r>
              <a:rPr lang="el-GR" dirty="0">
                <a:solidFill>
                  <a:schemeClr val="dk1"/>
                </a:solidFill>
                <a:latin typeface="+mn-lt"/>
                <a:ea typeface="Libre Baskerville"/>
                <a:cs typeface="Libre Baskerville"/>
                <a:sym typeface="Libre Baskerville"/>
              </a:rPr>
              <a:t>Φοιτητές </a:t>
            </a:r>
          </a:p>
          <a:p>
            <a:pPr marL="457200" lvl="0" indent="-317500" algn="just" rtl="0">
              <a:spcBef>
                <a:spcPts val="0"/>
              </a:spcBef>
              <a:spcAft>
                <a:spcPts val="0"/>
              </a:spcAft>
              <a:buClr>
                <a:schemeClr val="dk1"/>
              </a:buClr>
              <a:buSzPts val="1400"/>
              <a:buFont typeface="Libre Baskerville"/>
              <a:buChar char="-"/>
            </a:pPr>
            <a:r>
              <a:rPr lang="el-GR" dirty="0">
                <a:solidFill>
                  <a:schemeClr val="dk1"/>
                </a:solidFill>
                <a:latin typeface="+mn-lt"/>
                <a:ea typeface="Libre Baskerville"/>
                <a:cs typeface="Libre Baskerville"/>
                <a:sym typeface="Libre Baskerville"/>
              </a:rPr>
              <a:t>Διδακτορικοί φοιτητές</a:t>
            </a:r>
            <a:endParaRPr dirty="0">
              <a:solidFill>
                <a:schemeClr val="dk1"/>
              </a:solidFill>
              <a:latin typeface="+mn-lt"/>
              <a:ea typeface="Libre Baskerville"/>
              <a:cs typeface="Libre Baskerville"/>
              <a:sym typeface="Libre Baskerville"/>
            </a:endParaRPr>
          </a:p>
          <a:p>
            <a:pPr marL="457200" lvl="0" indent="-317500" algn="just" rtl="0">
              <a:spcBef>
                <a:spcPts val="0"/>
              </a:spcBef>
              <a:spcAft>
                <a:spcPts val="0"/>
              </a:spcAft>
              <a:buClr>
                <a:schemeClr val="dk1"/>
              </a:buClr>
              <a:buSzPts val="1400"/>
              <a:buFont typeface="Libre Baskerville"/>
              <a:buChar char="-"/>
            </a:pPr>
            <a:r>
              <a:rPr lang="el-GR" dirty="0">
                <a:solidFill>
                  <a:schemeClr val="dk1"/>
                </a:solidFill>
                <a:latin typeface="+mn-lt"/>
                <a:ea typeface="Libre Baskerville"/>
                <a:cs typeface="Libre Baskerville"/>
                <a:sym typeface="Libre Baskerville"/>
              </a:rPr>
              <a:t>Ομότιμοι</a:t>
            </a:r>
            <a:endParaRPr dirty="0">
              <a:solidFill>
                <a:schemeClr val="dk1"/>
              </a:solidFill>
              <a:latin typeface="+mn-lt"/>
              <a:ea typeface="Libre Baskerville"/>
              <a:cs typeface="Libre Baskerville"/>
              <a:sym typeface="Libre Baskerville"/>
            </a:endParaRPr>
          </a:p>
          <a:p>
            <a:pPr marL="0" lvl="0" indent="0" algn="just" rtl="0">
              <a:spcBef>
                <a:spcPts val="1200"/>
              </a:spcBef>
              <a:spcAft>
                <a:spcPts val="1200"/>
              </a:spcAft>
              <a:buNone/>
            </a:pPr>
            <a:r>
              <a:rPr lang="el-GR" dirty="0">
                <a:solidFill>
                  <a:schemeClr val="tx1"/>
                </a:solidFill>
              </a:rPr>
              <a:t>Ένας μέντορας δεν χρειάζεται να έχει την ίδια ακριβώς εμπειρία με τον καθοδηγούμενο. Ο ρόλος τους είναι να διευκολύνουν τον καθοδηγούμενο, επαγγελματικά ή/και προσωπικά.</a:t>
            </a:r>
            <a:endParaRPr dirty="0">
              <a:solidFill>
                <a:schemeClr val="tx1"/>
              </a:solidFill>
              <a:latin typeface="+mn-lt"/>
              <a:ea typeface="Libre Baskerville"/>
              <a:cs typeface="Libre Baskerville"/>
              <a:sym typeface="Libre Baskerville"/>
            </a:endParaRPr>
          </a:p>
        </p:txBody>
      </p:sp>
      <p:sp>
        <p:nvSpPr>
          <p:cNvPr id="205" name="Google Shape;205;p33"/>
          <p:cNvSpPr txBox="1">
            <a:spLocks noGrp="1"/>
          </p:cNvSpPr>
          <p:nvPr>
            <p:ph type="body" idx="2"/>
          </p:nvPr>
        </p:nvSpPr>
        <p:spPr>
          <a:xfrm>
            <a:off x="4824800" y="1248000"/>
            <a:ext cx="3999900" cy="3416400"/>
          </a:xfrm>
          <a:prstGeom prst="rect">
            <a:avLst/>
          </a:prstGeom>
        </p:spPr>
        <p:txBody>
          <a:bodyPr spcFirstLastPara="1" wrap="square" lIns="91425" tIns="91425" rIns="91425" bIns="91425" anchor="t" anchorCtr="0">
            <a:normAutofit fontScale="92500" lnSpcReduction="10000"/>
          </a:bodyPr>
          <a:lstStyle/>
          <a:p>
            <a:pPr marL="0" lvl="0" indent="0" algn="just" rtl="0">
              <a:spcBef>
                <a:spcPts val="0"/>
              </a:spcBef>
              <a:spcAft>
                <a:spcPts val="0"/>
              </a:spcAft>
              <a:buNone/>
            </a:pPr>
            <a:r>
              <a:rPr lang="el-GR" b="1" dirty="0">
                <a:solidFill>
                  <a:schemeClr val="dk1"/>
                </a:solidFill>
                <a:latin typeface="+mn-lt"/>
                <a:ea typeface="Libre Baskerville"/>
                <a:cs typeface="Libre Baskerville"/>
                <a:sym typeface="Libre Baskerville"/>
              </a:rPr>
              <a:t>Καθοδηγούμενοι μπορεί να είναι </a:t>
            </a:r>
            <a:r>
              <a:rPr lang="en-GB" b="1" dirty="0">
                <a:solidFill>
                  <a:schemeClr val="dk1"/>
                </a:solidFill>
                <a:latin typeface="+mn-lt"/>
                <a:ea typeface="Libre Baskerville"/>
                <a:cs typeface="Libre Baskerville"/>
                <a:sym typeface="Libre Baskerville"/>
              </a:rPr>
              <a:t>…</a:t>
            </a:r>
            <a:r>
              <a:rPr lang="el-GR" b="1" dirty="0">
                <a:solidFill>
                  <a:schemeClr val="dk1"/>
                </a:solidFill>
                <a:latin typeface="+mn-lt"/>
                <a:ea typeface="Libre Baskerville"/>
                <a:cs typeface="Libre Baskerville"/>
                <a:sym typeface="Libre Baskerville"/>
              </a:rPr>
              <a:t>ο καθένας</a:t>
            </a:r>
            <a:r>
              <a:rPr lang="en-GB" dirty="0">
                <a:solidFill>
                  <a:schemeClr val="dk1"/>
                </a:solidFill>
                <a:latin typeface="+mn-lt"/>
                <a:ea typeface="Libre Baskerville"/>
                <a:cs typeface="Libre Baskerville"/>
                <a:sym typeface="Libre Baskerville"/>
              </a:rPr>
              <a:t>! But are often people early in their career or making a career change:</a:t>
            </a:r>
            <a:endParaRPr b="1" dirty="0">
              <a:solidFill>
                <a:schemeClr val="dk1"/>
              </a:solidFill>
              <a:latin typeface="+mn-lt"/>
              <a:ea typeface="Libre Baskerville"/>
              <a:cs typeface="Libre Baskerville"/>
              <a:sym typeface="Libre Baskerville"/>
            </a:endParaRPr>
          </a:p>
          <a:p>
            <a:pPr marL="457200" lvl="0" indent="-317500" algn="just" rtl="0">
              <a:spcBef>
                <a:spcPts val="1200"/>
              </a:spcBef>
              <a:spcAft>
                <a:spcPts val="0"/>
              </a:spcAft>
              <a:buClr>
                <a:schemeClr val="dk1"/>
              </a:buClr>
              <a:buSzPts val="1400"/>
              <a:buFont typeface="Libre Baskerville"/>
              <a:buChar char="-"/>
            </a:pPr>
            <a:r>
              <a:rPr lang="el-GR" dirty="0">
                <a:solidFill>
                  <a:schemeClr val="dk1"/>
                </a:solidFill>
                <a:latin typeface="+mn-lt"/>
                <a:ea typeface="Libre Baskerville"/>
                <a:cs typeface="Libre Baskerville"/>
                <a:sym typeface="Libre Baskerville"/>
              </a:rPr>
              <a:t>Φοιτητές</a:t>
            </a:r>
            <a:endParaRPr dirty="0">
              <a:solidFill>
                <a:schemeClr val="dk1"/>
              </a:solidFill>
              <a:latin typeface="+mn-lt"/>
              <a:ea typeface="Libre Baskerville"/>
              <a:cs typeface="Libre Baskerville"/>
              <a:sym typeface="Libre Baskerville"/>
            </a:endParaRPr>
          </a:p>
          <a:p>
            <a:pPr marL="457200" lvl="0" indent="-317500" algn="just" rtl="0">
              <a:spcBef>
                <a:spcPts val="0"/>
              </a:spcBef>
              <a:spcAft>
                <a:spcPts val="0"/>
              </a:spcAft>
              <a:buClr>
                <a:schemeClr val="dk1"/>
              </a:buClr>
              <a:buSzPts val="1400"/>
              <a:buFont typeface="Libre Baskerville"/>
              <a:buChar char="-"/>
            </a:pPr>
            <a:r>
              <a:rPr lang="el-GR" dirty="0">
                <a:solidFill>
                  <a:schemeClr val="dk1"/>
                </a:solidFill>
                <a:latin typeface="+mn-lt"/>
                <a:ea typeface="Libre Baskerville"/>
                <a:cs typeface="Libre Baskerville"/>
                <a:sym typeface="Libre Baskerville"/>
              </a:rPr>
              <a:t>Απόφοιτοι φοιτητές</a:t>
            </a:r>
            <a:endParaRPr dirty="0">
              <a:solidFill>
                <a:schemeClr val="dk1"/>
              </a:solidFill>
              <a:latin typeface="+mn-lt"/>
              <a:ea typeface="Libre Baskerville"/>
              <a:cs typeface="Libre Baskerville"/>
              <a:sym typeface="Libre Baskerville"/>
            </a:endParaRPr>
          </a:p>
          <a:p>
            <a:pPr marL="457200" lvl="0" indent="-317500" algn="just" rtl="0">
              <a:spcBef>
                <a:spcPts val="0"/>
              </a:spcBef>
              <a:spcAft>
                <a:spcPts val="0"/>
              </a:spcAft>
              <a:buClr>
                <a:schemeClr val="dk1"/>
              </a:buClr>
              <a:buSzPts val="1400"/>
              <a:buFont typeface="Libre Baskerville"/>
              <a:buChar char="-"/>
            </a:pPr>
            <a:r>
              <a:rPr lang="el-GR" dirty="0">
                <a:solidFill>
                  <a:schemeClr val="dk1"/>
                </a:solidFill>
                <a:latin typeface="+mn-lt"/>
                <a:ea typeface="Libre Baskerville"/>
                <a:cs typeface="Libre Baskerville"/>
                <a:sym typeface="Libre Baskerville"/>
              </a:rPr>
              <a:t>Διδακτορικοί φοιτητές </a:t>
            </a:r>
          </a:p>
          <a:p>
            <a:pPr marL="457200" lvl="0" indent="-317500" algn="just" rtl="0">
              <a:spcBef>
                <a:spcPts val="0"/>
              </a:spcBef>
              <a:spcAft>
                <a:spcPts val="0"/>
              </a:spcAft>
              <a:buClr>
                <a:schemeClr val="dk1"/>
              </a:buClr>
              <a:buSzPts val="1400"/>
              <a:buFont typeface="Libre Baskerville"/>
              <a:buChar char="-"/>
            </a:pPr>
            <a:r>
              <a:rPr lang="el-GR" dirty="0">
                <a:solidFill>
                  <a:schemeClr val="dk1"/>
                </a:solidFill>
                <a:latin typeface="+mn-lt"/>
                <a:ea typeface="Libre Baskerville"/>
                <a:cs typeface="Libre Baskerville"/>
                <a:sym typeface="Libre Baskerville"/>
              </a:rPr>
              <a:t>Καθηγητές </a:t>
            </a:r>
          </a:p>
          <a:p>
            <a:pPr marL="457200" lvl="0" indent="-317500" algn="just" rtl="0">
              <a:spcBef>
                <a:spcPts val="0"/>
              </a:spcBef>
              <a:spcAft>
                <a:spcPts val="0"/>
              </a:spcAft>
              <a:buClr>
                <a:schemeClr val="dk1"/>
              </a:buClr>
              <a:buSzPts val="1400"/>
              <a:buFont typeface="Libre Baskerville"/>
              <a:buChar char="-"/>
            </a:pPr>
            <a:r>
              <a:rPr lang="el-GR" dirty="0">
                <a:solidFill>
                  <a:schemeClr val="dk1"/>
                </a:solidFill>
                <a:latin typeface="+mn-lt"/>
                <a:ea typeface="Libre Baskerville"/>
                <a:cs typeface="Libre Baskerville"/>
                <a:sym typeface="Libre Baskerville"/>
              </a:rPr>
              <a:t>Εργαζόμενοι στην βιομηχανία</a:t>
            </a:r>
            <a:endParaRPr dirty="0">
              <a:solidFill>
                <a:schemeClr val="dk1"/>
              </a:solidFill>
              <a:latin typeface="+mn-lt"/>
              <a:ea typeface="Libre Baskerville"/>
              <a:cs typeface="Libre Baskerville"/>
              <a:sym typeface="Libre Baskerville"/>
            </a:endParaRPr>
          </a:p>
          <a:p>
            <a:pPr marL="457200" lvl="0" indent="-317500" algn="just" rtl="0">
              <a:spcBef>
                <a:spcPts val="0"/>
              </a:spcBef>
              <a:spcAft>
                <a:spcPts val="0"/>
              </a:spcAft>
              <a:buClr>
                <a:schemeClr val="dk1"/>
              </a:buClr>
              <a:buSzPts val="1400"/>
              <a:buFont typeface="Libre Baskerville"/>
              <a:buChar char="-"/>
            </a:pPr>
            <a:r>
              <a:rPr lang="el-GR" dirty="0">
                <a:solidFill>
                  <a:schemeClr val="dk1"/>
                </a:solidFill>
                <a:latin typeface="+mn-lt"/>
                <a:ea typeface="Libre Baskerville"/>
                <a:cs typeface="Libre Baskerville"/>
                <a:sym typeface="Libre Baskerville"/>
              </a:rPr>
              <a:t>Ομότιμοι</a:t>
            </a:r>
            <a:endParaRPr dirty="0">
              <a:solidFill>
                <a:schemeClr val="dk1"/>
              </a:solidFill>
              <a:latin typeface="+mn-lt"/>
              <a:ea typeface="Libre Baskerville"/>
              <a:cs typeface="Libre Baskerville"/>
              <a:sym typeface="Libre Baskerville"/>
            </a:endParaRPr>
          </a:p>
          <a:p>
            <a:pPr marL="0" lvl="0" indent="0" algn="just" rtl="0">
              <a:spcBef>
                <a:spcPts val="1200"/>
              </a:spcBef>
              <a:spcAft>
                <a:spcPts val="1200"/>
              </a:spcAft>
              <a:buNone/>
            </a:pPr>
            <a:r>
              <a:rPr lang="el-GR" dirty="0">
                <a:solidFill>
                  <a:schemeClr val="tx1"/>
                </a:solidFill>
              </a:rPr>
              <a:t>Ο καθένας μπορεί να είναι καθοδηγούμενος και μπορεί να επωφεληθεί από την καθοδήγηση. Είναι πολύτιμο να λαμβάνετε σχόλια και καθοδήγηση από άλλο άτομο.</a:t>
            </a:r>
            <a:endParaRPr dirty="0">
              <a:solidFill>
                <a:schemeClr val="tx1"/>
              </a:solidFill>
              <a:latin typeface="+mn-lt"/>
              <a:ea typeface="Libre Baskerville"/>
              <a:cs typeface="Libre Baskerville"/>
              <a:sym typeface="Libre Baskerville"/>
            </a:endParaRPr>
          </a:p>
        </p:txBody>
      </p:sp>
      <p:sp>
        <p:nvSpPr>
          <p:cNvPr id="206" name="Google Shape;206;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4157</Words>
  <Application>Microsoft Macintosh PowerPoint</Application>
  <PresentationFormat>On-screen Show (16:9)</PresentationFormat>
  <Paragraphs>233</Paragraphs>
  <Slides>53</Slides>
  <Notes>53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53</vt:i4>
      </vt:variant>
    </vt:vector>
  </HeadingPairs>
  <TitlesOfParts>
    <vt:vector size="59" baseType="lpstr">
      <vt:lpstr>Arial</vt:lpstr>
      <vt:lpstr>Montserrat</vt:lpstr>
      <vt:lpstr>Calibri</vt:lpstr>
      <vt:lpstr>Libre Baskerville</vt:lpstr>
      <vt:lpstr>Simple Light</vt:lpstr>
      <vt:lpstr>Office Theme</vt:lpstr>
      <vt:lpstr>Οδηγός για τη δημιουργία ενός προγράμματος καθοδήγησης για γυναίκες στο STEM</vt:lpstr>
      <vt:lpstr>PowerPoint Presentation</vt:lpstr>
      <vt:lpstr>Αυτός ο οδηγός δημιουργήθηκε για το προσωπικό του πανεπιστημίου που ενδιαφέρεται να δημιουργήσει ή να ξεκινήσει εκ νέου ένα πρόγραμμα καθοδήγησης για γυναίκες, ειδικά φοιτητές, σε ανδροκρατούμενους τομείς STEM. Σχεδιάστηκε στο πλαίσιο του έργου Women STEM Up, ειδικά για τα συνεργαζόμενα πανεπιστήμια μας, αλλά ο καθένας μπορεί να το χρησιμοποιήσει.  Η καθοδήγηση έχει βρεθεί ότι είναι ένας βασικός παράγοντας επιτυχίας για τις περιθωριοποιημένες ομάδες στο STEM. Ειδικά για τις γυναίκες, έχει αποδειχθεί ότι λειτουργεί ως μοχλός για την είσοδο και την παραμονή σε πεδία STEM.  Η καθοδήγηση μπορεί να χρησιμοποιηθεί τόσο για την πρόσληψη όσο και για τη διατήρηση γυναικών σε ολόκληρο τον κύκλο εκπαίδευσης και σταδιοδρομίας.</vt:lpstr>
      <vt:lpstr>Πίνακας Περιεχομένων</vt:lpstr>
      <vt:lpstr>Τι θα μάθετε με αυτόν τον οδηγό</vt:lpstr>
      <vt:lpstr>Ποιες είναι οι βασικές έννοιες που πρέπει να κατανοήσετε πριν από τη δημιουργία ενός προγράμματος καθοδήγησης</vt:lpstr>
      <vt:lpstr>PowerPoint Presentation</vt:lpstr>
      <vt:lpstr>Ποιος είναι ο ρόλος σας ως καθοδηγητής</vt:lpstr>
      <vt:lpstr>Ποιοι είναι οι καθοδηγητές και οι καθοδηγούμενοι;</vt:lpstr>
      <vt:lpstr>Καθοδηγητές και Πρότυπα</vt:lpstr>
      <vt:lpstr>PowerPoint Presentation</vt:lpstr>
      <vt:lpstr>Πώς θέτετε και επικοινωνείτε με επιτυχία προσδοκίες σχετικά με το πρόγραμμα καθοδήγησης σας</vt:lpstr>
      <vt:lpstr>Οργάνωση προσδοκιών</vt:lpstr>
      <vt:lpstr>Γιατί είναι σημαντικό</vt:lpstr>
      <vt:lpstr>Σημείωση : Για να υποστηρίξουμε αυτόν τον οδηγό, δημιουργήσαμε μια σειρά εκπαιδευτικών βίντεο για να σας βοηθήσουμε να εξετάσετε τις διάφορες πτυχές της δημιουργίας ενός προγράμματος καθοδήγησης για γυναίκες στην εκπαίδευση STEM. Αυτά τα βίντεο συνδέονται σε αυτόν τον οδηγό, με το πρώτο να βρίσκεται στην επόμενη διαφάνεια!</vt:lpstr>
      <vt:lpstr>PowerPoint Presentation</vt:lpstr>
      <vt:lpstr>Ποιες είναι μερικές μέθοδοι για να αντιστοιχίσετε τους καθοδηγητές με τους καθοδηγοπυμενους για να αυξήσετε τις πιθανότητες επιτυχίας;</vt:lpstr>
      <vt:lpstr>Κύρια σημεία που πρέπει να ληφθούν υπόψη</vt:lpstr>
      <vt:lpstr>PowerPoint Presentation</vt:lpstr>
      <vt:lpstr>PowerPoint Presentation</vt:lpstr>
      <vt:lpstr>Για πόσο καιρό και πόσο συχνά πρέπει να συναντώνται οι καθοδηγητές και οι καθοδηγούμενοι;</vt:lpstr>
      <vt:lpstr>Κύρια σημεία που πρέπει να ληφθούν υπόψη</vt:lpstr>
      <vt:lpstr>PowerPoint Presentation</vt:lpstr>
      <vt:lpstr>PowerPoint Presentation</vt:lpstr>
      <vt:lpstr>What are the benefits of individual vs group mentoring?</vt:lpstr>
      <vt:lpstr>Κύρια σημεία που πρέπει να ληφθούν υπόψη</vt:lpstr>
      <vt:lpstr>PowerPoint Presentation</vt:lpstr>
      <vt:lpstr>PowerPoint Presentation</vt:lpstr>
      <vt:lpstr>Ποια είναι τα πλεονεκτήματα της διαδικτυακής καθοδήγησης έναντι της καθοδήγησης πρόσωπο με πρόσωπο? </vt:lpstr>
      <vt:lpstr>Κύρια σημεία που πρέπει να ληφθούν υπόψη</vt:lpstr>
      <vt:lpstr>PowerPoint Presentation</vt:lpstr>
      <vt:lpstr>PowerPoint Presentation</vt:lpstr>
      <vt:lpstr>Ποιες ιδιότητες πρέπει να έχει ένας καθοδηγητής?</vt:lpstr>
      <vt:lpstr>Κύρια σημεία που πρέπει να ληφθούν υπόψη</vt:lpstr>
      <vt:lpstr>PowerPoint Presentation</vt:lpstr>
      <vt:lpstr>PowerPoint Presentation</vt:lpstr>
      <vt:lpstr>What are the benefits of running a mentoring program? </vt:lpstr>
      <vt:lpstr>Γιατί είναι ωφέλιμο</vt:lpstr>
      <vt:lpstr>PowerPoint Presentation</vt:lpstr>
      <vt:lpstr>Τι λένε οι καθοδηγούμενοι και οι καθοδηγητές για την εμπειρία τους;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Αυτός ο οδηγός δημιουργήθηκε με βάση την επιστημονική έρευνα που περιλαμβάνει συστηματικές ανασκοπήσεις βιβλιογραφίας και συνεντεύξεις σε ομάδες εστίασης, μαζί με πρακτικές καθοδήγησης των εταίρων, στο πλαίσιο του έργου Erasmus+ Women STEM Up. Δείτε τις παραπομπές στις επόμενες σελίδες.</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MAGKLAVERA STAVROULA</cp:lastModifiedBy>
  <cp:revision>19</cp:revision>
  <dcterms:modified xsi:type="dcterms:W3CDTF">2025-03-05T11:43:56Z</dcterms:modified>
</cp:coreProperties>
</file>