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Lst>
  <p:sldSz cy="5143500" cx="9144000"/>
  <p:notesSz cx="6858000" cy="9144000"/>
  <p:embeddedFontLst>
    <p:embeddedFont>
      <p:font typeface="Montserrat"/>
      <p:regular r:id="rId53"/>
      <p:bold r:id="rId54"/>
      <p:italic r:id="rId55"/>
      <p:boldItalic r:id="rId56"/>
    </p:embeddedFont>
    <p:embeddedFont>
      <p:font typeface="Libre Baskerville"/>
      <p:regular r:id="rId57"/>
      <p:bold r:id="rId58"/>
      <p: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60" roundtripDataSignature="AMtx7mhFlpxi59CBOtVvIESJiFHnCGJ3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customschemas.google.com/relationships/presentationmetadata" Target="meta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font" Target="fonts/Montserrat-regular.fntdata"/><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Montserrat-italic.fntdata"/><Relationship Id="rId10" Type="http://schemas.openxmlformats.org/officeDocument/2006/relationships/slide" Target="slides/slide4.xml"/><Relationship Id="rId54" Type="http://schemas.openxmlformats.org/officeDocument/2006/relationships/font" Target="fonts/Montserrat-bold.fntdata"/><Relationship Id="rId13" Type="http://schemas.openxmlformats.org/officeDocument/2006/relationships/slide" Target="slides/slide7.xml"/><Relationship Id="rId57" Type="http://schemas.openxmlformats.org/officeDocument/2006/relationships/font" Target="fonts/LibreBaskerville-regular.fntdata"/><Relationship Id="rId12" Type="http://schemas.openxmlformats.org/officeDocument/2006/relationships/slide" Target="slides/slide6.xml"/><Relationship Id="rId56" Type="http://schemas.openxmlformats.org/officeDocument/2006/relationships/font" Target="fonts/Montserrat-boldItalic.fntdata"/><Relationship Id="rId15" Type="http://schemas.openxmlformats.org/officeDocument/2006/relationships/slide" Target="slides/slide9.xml"/><Relationship Id="rId59" Type="http://schemas.openxmlformats.org/officeDocument/2006/relationships/font" Target="fonts/LibreBaskerville-italic.fntdata"/><Relationship Id="rId14" Type="http://schemas.openxmlformats.org/officeDocument/2006/relationships/slide" Target="slides/slide8.xml"/><Relationship Id="rId58" Type="http://schemas.openxmlformats.org/officeDocument/2006/relationships/font" Target="fonts/LibreBaskerville-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 name="Google Shape;14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6" name="Google Shape;22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3" name="Google Shape;23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5" name="Google Shape;26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2" name="Google Shape;27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4" name="Google Shape;29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1" name="Google Shape;30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4: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3" name="Google Shape;32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0" name="Google Shape;33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 name="Google Shape;337;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8: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2" name="Google Shape;35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9: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9" name="Google Shape;35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3" name="Google Shape;16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4" name="Google Shape;374;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3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1" name="Google Shape;381;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33: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8" name="Google Shape;38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5" name="Google Shape;395;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3" name="Google Shape;403;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3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0" name="Google Shape;410;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3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7" name="Google Shape;417;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4" name="Google Shape;424;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2" name="Google Shape;432;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4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9" name="Google Shape;439;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6" name="Google Shape;446;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4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4" name="Google Shape;454;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0" name="Google Shape;460;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6" name="Google Shape;466;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2" name="Google Shape;472;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46: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8" name="Google Shape;478;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5: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7" name="Google Shape;17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4.jpg"/><Relationship Id="rId4" Type="http://schemas.openxmlformats.org/officeDocument/2006/relationships/image" Target="../media/image8.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2.jp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jp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48"/>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 name="Google Shape;14;p48"/>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5" name="Google Shape;15;p4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 name="Google Shape;16;p4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p4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pic>
        <p:nvPicPr>
          <p:cNvPr id="18" name="Google Shape;18;p48"/>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19" name="Google Shape;19;p48"/>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20" name="Google Shape;20;p48"/>
          <p:cNvPicPr preferRelativeResize="0"/>
          <p:nvPr/>
        </p:nvPicPr>
        <p:blipFill rotWithShape="1">
          <a:blip r:embed="rId4">
            <a:alphaModFix/>
          </a:blip>
          <a:srcRect b="0" l="0" r="0" t="0"/>
          <a:stretch/>
        </p:blipFill>
        <p:spPr>
          <a:xfrm>
            <a:off x="0" y="-15446"/>
            <a:ext cx="9144000" cy="5143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7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7" name="Google Shape;77;p70"/>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 name="Google Shape;78;p7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9" name="Google Shape;79;p7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0" name="Google Shape;80;p7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1" name="Shape 81"/>
        <p:cNvGrpSpPr/>
        <p:nvPr/>
      </p:nvGrpSpPr>
      <p:grpSpPr>
        <a:xfrm>
          <a:off x="0" y="0"/>
          <a:ext cx="0" cy="0"/>
          <a:chOff x="0" y="0"/>
          <a:chExt cx="0" cy="0"/>
        </a:xfrm>
      </p:grpSpPr>
      <p:sp>
        <p:nvSpPr>
          <p:cNvPr id="82" name="Google Shape;82;p71"/>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3" name="Google Shape;83;p71"/>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4" name="Google Shape;84;p7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5" name="Google Shape;85;p7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6" name="Google Shape;86;p7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1" name="Shape 91"/>
        <p:cNvGrpSpPr/>
        <p:nvPr/>
      </p:nvGrpSpPr>
      <p:grpSpPr>
        <a:xfrm>
          <a:off x="0" y="0"/>
          <a:ext cx="0" cy="0"/>
          <a:chOff x="0" y="0"/>
          <a:chExt cx="0" cy="0"/>
        </a:xfrm>
      </p:grpSpPr>
      <p:sp>
        <p:nvSpPr>
          <p:cNvPr id="92" name="Google Shape;92;p5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93" name="Google Shape;93;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4" name="Shape 94"/>
        <p:cNvGrpSpPr/>
        <p:nvPr/>
      </p:nvGrpSpPr>
      <p:grpSpPr>
        <a:xfrm>
          <a:off x="0" y="0"/>
          <a:ext cx="0" cy="0"/>
          <a:chOff x="0" y="0"/>
          <a:chExt cx="0" cy="0"/>
        </a:xfrm>
      </p:grpSpPr>
      <p:sp>
        <p:nvSpPr>
          <p:cNvPr id="95" name="Google Shape;95;p5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6" name="Google Shape;96;p5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97" name="Google Shape;97;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8" name="Shape 98"/>
        <p:cNvGrpSpPr/>
        <p:nvPr/>
      </p:nvGrpSpPr>
      <p:grpSpPr>
        <a:xfrm>
          <a:off x="0" y="0"/>
          <a:ext cx="0" cy="0"/>
          <a:chOff x="0" y="0"/>
          <a:chExt cx="0" cy="0"/>
        </a:xfrm>
      </p:grpSpPr>
      <p:sp>
        <p:nvSpPr>
          <p:cNvPr id="99" name="Google Shape;99;p5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0" name="Google Shape;100;p5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1200"/>
              </a:spcBef>
              <a:spcAft>
                <a:spcPts val="0"/>
              </a:spcAft>
              <a:buClr>
                <a:schemeClr val="dk1"/>
              </a:buClr>
              <a:buSzPts val="1400"/>
              <a:buChar char="○"/>
              <a:defRPr/>
            </a:lvl2pPr>
            <a:lvl3pPr indent="-317500" lvl="2" marL="1371600" algn="l">
              <a:lnSpc>
                <a:spcPct val="90000"/>
              </a:lnSpc>
              <a:spcBef>
                <a:spcPts val="1200"/>
              </a:spcBef>
              <a:spcAft>
                <a:spcPts val="0"/>
              </a:spcAft>
              <a:buClr>
                <a:schemeClr val="dk1"/>
              </a:buClr>
              <a:buSzPts val="1400"/>
              <a:buChar char="■"/>
              <a:defRPr/>
            </a:lvl3pPr>
            <a:lvl4pPr indent="-317500" lvl="3" marL="1828800" algn="l">
              <a:lnSpc>
                <a:spcPct val="90000"/>
              </a:lnSpc>
              <a:spcBef>
                <a:spcPts val="1200"/>
              </a:spcBef>
              <a:spcAft>
                <a:spcPts val="0"/>
              </a:spcAft>
              <a:buClr>
                <a:schemeClr val="dk1"/>
              </a:buClr>
              <a:buSzPts val="1400"/>
              <a:buChar char="●"/>
              <a:defRPr/>
            </a:lvl4pPr>
            <a:lvl5pPr indent="-317500" lvl="4" marL="2286000" algn="l">
              <a:lnSpc>
                <a:spcPct val="90000"/>
              </a:lnSpc>
              <a:spcBef>
                <a:spcPts val="1200"/>
              </a:spcBef>
              <a:spcAft>
                <a:spcPts val="0"/>
              </a:spcAft>
              <a:buClr>
                <a:schemeClr val="dk1"/>
              </a:buClr>
              <a:buSzPts val="1400"/>
              <a:buChar char="○"/>
              <a:defRPr/>
            </a:lvl5pPr>
            <a:lvl6pPr indent="-317500" lvl="5" marL="2743200" algn="l">
              <a:lnSpc>
                <a:spcPct val="90000"/>
              </a:lnSpc>
              <a:spcBef>
                <a:spcPts val="1200"/>
              </a:spcBef>
              <a:spcAft>
                <a:spcPts val="0"/>
              </a:spcAft>
              <a:buClr>
                <a:schemeClr val="dk1"/>
              </a:buClr>
              <a:buSzPts val="1400"/>
              <a:buChar char="■"/>
              <a:defRPr/>
            </a:lvl6pPr>
            <a:lvl7pPr indent="-317500" lvl="6" marL="3200400" algn="l">
              <a:lnSpc>
                <a:spcPct val="90000"/>
              </a:lnSpc>
              <a:spcBef>
                <a:spcPts val="1200"/>
              </a:spcBef>
              <a:spcAft>
                <a:spcPts val="0"/>
              </a:spcAft>
              <a:buClr>
                <a:schemeClr val="dk1"/>
              </a:buClr>
              <a:buSzPts val="1400"/>
              <a:buChar char="●"/>
              <a:defRPr/>
            </a:lvl7pPr>
            <a:lvl8pPr indent="-317500" lvl="7" marL="3657600" algn="l">
              <a:lnSpc>
                <a:spcPct val="90000"/>
              </a:lnSpc>
              <a:spcBef>
                <a:spcPts val="1200"/>
              </a:spcBef>
              <a:spcAft>
                <a:spcPts val="0"/>
              </a:spcAft>
              <a:buClr>
                <a:schemeClr val="dk1"/>
              </a:buClr>
              <a:buSzPts val="1400"/>
              <a:buChar char="○"/>
              <a:defRPr/>
            </a:lvl8pPr>
            <a:lvl9pPr indent="-317500" lvl="8" marL="4114800" algn="l">
              <a:lnSpc>
                <a:spcPct val="90000"/>
              </a:lnSpc>
              <a:spcBef>
                <a:spcPts val="1200"/>
              </a:spcBef>
              <a:spcAft>
                <a:spcPts val="1200"/>
              </a:spcAft>
              <a:buClr>
                <a:schemeClr val="dk1"/>
              </a:buClr>
              <a:buSzPts val="1400"/>
              <a:buChar char="■"/>
              <a:defRPr/>
            </a:lvl9pPr>
          </a:lstStyle>
          <a:p/>
        </p:txBody>
      </p:sp>
      <p:sp>
        <p:nvSpPr>
          <p:cNvPr id="101" name="Google Shape;101;p5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02" name="Google Shape;102;p5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03" name="Google Shape;103;p5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GR"/>
              <a:t>‹#›</a:t>
            </a:fld>
            <a:endParaRPr/>
          </a:p>
        </p:txBody>
      </p:sp>
      <p:pic>
        <p:nvPicPr>
          <p:cNvPr id="104" name="Google Shape;104;p53"/>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105" name="Google Shape;105;p53"/>
          <p:cNvPicPr preferRelativeResize="0"/>
          <p:nvPr/>
        </p:nvPicPr>
        <p:blipFill rotWithShape="1">
          <a:blip r:embed="rId3">
            <a:alphaModFix/>
          </a:blip>
          <a:srcRect b="0" l="0" r="0" t="0"/>
          <a:stretch/>
        </p:blipFill>
        <p:spPr>
          <a:xfrm>
            <a:off x="0" y="4648795"/>
            <a:ext cx="494078" cy="510778"/>
          </a:xfrm>
          <a:prstGeom prst="rect">
            <a:avLst/>
          </a:prstGeom>
          <a:noFill/>
          <a:ln>
            <a:noFill/>
          </a:ln>
        </p:spPr>
      </p:pic>
      <p:pic>
        <p:nvPicPr>
          <p:cNvPr id="106" name="Google Shape;106;p53"/>
          <p:cNvPicPr preferRelativeResize="0"/>
          <p:nvPr/>
        </p:nvPicPr>
        <p:blipFill rotWithShape="1">
          <a:blip r:embed="rId4">
            <a:alphaModFix/>
          </a:blip>
          <a:srcRect b="0" l="0" r="0" t="0"/>
          <a:stretch/>
        </p:blipFill>
        <p:spPr>
          <a:xfrm>
            <a:off x="8569652" y="4648795"/>
            <a:ext cx="592448" cy="47672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7" name="Shape 107"/>
        <p:cNvGrpSpPr/>
        <p:nvPr/>
      </p:nvGrpSpPr>
      <p:grpSpPr>
        <a:xfrm>
          <a:off x="0" y="0"/>
          <a:ext cx="0" cy="0"/>
          <a:chOff x="0" y="0"/>
          <a:chExt cx="0" cy="0"/>
        </a:xfrm>
      </p:grpSpPr>
      <p:sp>
        <p:nvSpPr>
          <p:cNvPr id="108" name="Google Shape;108;p5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9" name="Google Shape;109;p54"/>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10" name="Google Shape;110;p54"/>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11" name="Google Shape;111;p5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2" name="Shape 112"/>
        <p:cNvGrpSpPr/>
        <p:nvPr/>
      </p:nvGrpSpPr>
      <p:grpSpPr>
        <a:xfrm>
          <a:off x="0" y="0"/>
          <a:ext cx="0" cy="0"/>
          <a:chOff x="0" y="0"/>
          <a:chExt cx="0" cy="0"/>
        </a:xfrm>
      </p:grpSpPr>
      <p:sp>
        <p:nvSpPr>
          <p:cNvPr id="113" name="Google Shape;113;p5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4" name="Google Shape;114;p5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5" name="Google Shape;115;p5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6" name="Shape 116"/>
        <p:cNvGrpSpPr/>
        <p:nvPr/>
      </p:nvGrpSpPr>
      <p:grpSpPr>
        <a:xfrm>
          <a:off x="0" y="0"/>
          <a:ext cx="0" cy="0"/>
          <a:chOff x="0" y="0"/>
          <a:chExt cx="0" cy="0"/>
        </a:xfrm>
      </p:grpSpPr>
      <p:sp>
        <p:nvSpPr>
          <p:cNvPr id="117" name="Google Shape;117;p5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18" name="Google Shape;118;p5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9" name="Shape 119"/>
        <p:cNvGrpSpPr/>
        <p:nvPr/>
      </p:nvGrpSpPr>
      <p:grpSpPr>
        <a:xfrm>
          <a:off x="0" y="0"/>
          <a:ext cx="0" cy="0"/>
          <a:chOff x="0" y="0"/>
          <a:chExt cx="0" cy="0"/>
        </a:xfrm>
      </p:grpSpPr>
      <p:sp>
        <p:nvSpPr>
          <p:cNvPr id="120" name="Google Shape;120;p5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1" name="Google Shape;121;p5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2" name="Shape 122"/>
        <p:cNvGrpSpPr/>
        <p:nvPr/>
      </p:nvGrpSpPr>
      <p:grpSpPr>
        <a:xfrm>
          <a:off x="0" y="0"/>
          <a:ext cx="0" cy="0"/>
          <a:chOff x="0" y="0"/>
          <a:chExt cx="0" cy="0"/>
        </a:xfrm>
      </p:grpSpPr>
      <p:sp>
        <p:nvSpPr>
          <p:cNvPr id="123" name="Google Shape;123;p5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24" name="Google Shape;124;p5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125" name="Google Shape;125;p5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 name="Google Shape;23;p5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4" name="Google Shape;24;p5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5" name="Google Shape;25;p5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6" name="Google Shape;26;p5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pic>
        <p:nvPicPr>
          <p:cNvPr id="27" name="Google Shape;27;p51"/>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28" name="Google Shape;28;p51"/>
          <p:cNvPicPr preferRelativeResize="0"/>
          <p:nvPr/>
        </p:nvPicPr>
        <p:blipFill rotWithShape="1">
          <a:blip r:embed="rId3">
            <a:alphaModFix/>
          </a:blip>
          <a:srcRect b="0" l="0" r="0" t="0"/>
          <a:stretch/>
        </p:blipFill>
        <p:spPr>
          <a:xfrm>
            <a:off x="0" y="4648795"/>
            <a:ext cx="494078" cy="510778"/>
          </a:xfrm>
          <a:prstGeom prst="rect">
            <a:avLst/>
          </a:prstGeom>
          <a:noFill/>
          <a:ln>
            <a:noFill/>
          </a:ln>
        </p:spPr>
      </p:pic>
      <p:pic>
        <p:nvPicPr>
          <p:cNvPr id="29" name="Google Shape;29;p51"/>
          <p:cNvPicPr preferRelativeResize="0"/>
          <p:nvPr/>
        </p:nvPicPr>
        <p:blipFill rotWithShape="1">
          <a:blip r:embed="rId4">
            <a:alphaModFix/>
          </a:blip>
          <a:srcRect b="0" l="0" r="0" t="0"/>
          <a:stretch/>
        </p:blipFill>
        <p:spPr>
          <a:xfrm>
            <a:off x="8569652" y="4648795"/>
            <a:ext cx="592448" cy="47672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6" name="Shape 126"/>
        <p:cNvGrpSpPr/>
        <p:nvPr/>
      </p:nvGrpSpPr>
      <p:grpSpPr>
        <a:xfrm>
          <a:off x="0" y="0"/>
          <a:ext cx="0" cy="0"/>
          <a:chOff x="0" y="0"/>
          <a:chExt cx="0" cy="0"/>
        </a:xfrm>
      </p:grpSpPr>
      <p:sp>
        <p:nvSpPr>
          <p:cNvPr id="127" name="Google Shape;127;p6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6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29" name="Google Shape;129;p6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30" name="Google Shape;130;p6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31" name="Google Shape;131;p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2" name="Shape 132"/>
        <p:cNvGrpSpPr/>
        <p:nvPr/>
      </p:nvGrpSpPr>
      <p:grpSpPr>
        <a:xfrm>
          <a:off x="0" y="0"/>
          <a:ext cx="0" cy="0"/>
          <a:chOff x="0" y="0"/>
          <a:chExt cx="0" cy="0"/>
        </a:xfrm>
      </p:grpSpPr>
      <p:sp>
        <p:nvSpPr>
          <p:cNvPr id="133" name="Google Shape;133;p6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134" name="Google Shape;134;p6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5" name="Shape 135"/>
        <p:cNvGrpSpPr/>
        <p:nvPr/>
      </p:nvGrpSpPr>
      <p:grpSpPr>
        <a:xfrm>
          <a:off x="0" y="0"/>
          <a:ext cx="0" cy="0"/>
          <a:chOff x="0" y="0"/>
          <a:chExt cx="0" cy="0"/>
        </a:xfrm>
      </p:grpSpPr>
      <p:sp>
        <p:nvSpPr>
          <p:cNvPr id="136" name="Google Shape;136;p6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37" name="Google Shape;137;p6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138" name="Google Shape;138;p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9" name="Shape 139"/>
        <p:cNvGrpSpPr/>
        <p:nvPr/>
      </p:nvGrpSpPr>
      <p:grpSpPr>
        <a:xfrm>
          <a:off x="0" y="0"/>
          <a:ext cx="0" cy="0"/>
          <a:chOff x="0" y="0"/>
          <a:chExt cx="0" cy="0"/>
        </a:xfrm>
      </p:grpSpPr>
      <p:sp>
        <p:nvSpPr>
          <p:cNvPr id="140" name="Google Shape;140;p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 name="Shape 30"/>
        <p:cNvGrpSpPr/>
        <p:nvPr/>
      </p:nvGrpSpPr>
      <p:grpSpPr>
        <a:xfrm>
          <a:off x="0" y="0"/>
          <a:ext cx="0" cy="0"/>
          <a:chOff x="0" y="0"/>
          <a:chExt cx="0" cy="0"/>
        </a:xfrm>
      </p:grpSpPr>
      <p:sp>
        <p:nvSpPr>
          <p:cNvPr id="31" name="Google Shape;31;p5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 name="Google Shape;32;p5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3" name="Google Shape;33;p5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64"/>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 name="Google Shape;36;p64"/>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37" name="Google Shape;37;p6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8" name="Google Shape;38;p6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9" name="Google Shape;39;p6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6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2" name="Google Shape;42;p6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3" name="Google Shape;43;p6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4" name="Google Shape;44;p6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5" name="Google Shape;45;p6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6" name="Google Shape;46;p6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66"/>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 name="Google Shape;49;p66"/>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50" name="Google Shape;50;p66"/>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1" name="Google Shape;51;p66"/>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52" name="Google Shape;52;p66"/>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53" name="Google Shape;53;p6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4" name="Google Shape;54;p6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5" name="Google Shape;55;p6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6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8" name="Google Shape;58;p6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9" name="Google Shape;59;p6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0" name="Google Shape;60;p6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68"/>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3" name="Google Shape;63;p68"/>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64" name="Google Shape;64;p68"/>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5" name="Google Shape;65;p6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6" name="Google Shape;66;p6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7" name="Google Shape;67;p6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69"/>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p69"/>
          <p:cNvSpPr/>
          <p:nvPr>
            <p:ph idx="2" type="pic"/>
          </p:nvPr>
        </p:nvSpPr>
        <p:spPr>
          <a:xfrm>
            <a:off x="3887391" y="740569"/>
            <a:ext cx="4629300" cy="3655200"/>
          </a:xfrm>
          <a:prstGeom prst="rect">
            <a:avLst/>
          </a:prstGeom>
          <a:noFill/>
          <a:ln>
            <a:noFill/>
          </a:ln>
        </p:spPr>
      </p:sp>
      <p:sp>
        <p:nvSpPr>
          <p:cNvPr id="71" name="Google Shape;71;p69"/>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72" name="Google Shape;72;p6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3" name="Google Shape;73;p6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4" name="Google Shape;74;p6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1.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p4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 name="Google Shape;8;p4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9" name="Google Shape;9;p4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10" name="Google Shape;10;p4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l-GR"/>
              <a:t>‹#›</a:t>
            </a:fld>
            <a:endParaRPr/>
          </a:p>
        </p:txBody>
      </p:sp>
      <p:pic>
        <p:nvPicPr>
          <p:cNvPr id="11" name="Google Shape;11;p47"/>
          <p:cNvPicPr preferRelativeResize="0"/>
          <p:nvPr/>
        </p:nvPicPr>
        <p:blipFill rotWithShape="1">
          <a:blip r:embed="rId1">
            <a:alphaModFix/>
          </a:blip>
          <a:srcRect b="0" l="0" r="0" t="0"/>
          <a:stretch/>
        </p:blipFill>
        <p:spPr>
          <a:xfrm>
            <a:off x="0" y="0"/>
            <a:ext cx="9144000"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87" name="Shape 87"/>
        <p:cNvGrpSpPr/>
        <p:nvPr/>
      </p:nvGrpSpPr>
      <p:grpSpPr>
        <a:xfrm>
          <a:off x="0" y="0"/>
          <a:ext cx="0" cy="0"/>
          <a:chOff x="0" y="0"/>
          <a:chExt cx="0" cy="0"/>
        </a:xfrm>
      </p:grpSpPr>
      <p:sp>
        <p:nvSpPr>
          <p:cNvPr id="88" name="Google Shape;88;p4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89" name="Google Shape;89;p4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90" name="Google Shape;90;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GR"/>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12.png"/><Relationship Id="rId5" Type="http://schemas.openxmlformats.org/officeDocument/2006/relationships/image" Target="../media/image15.png"/><Relationship Id="rId6" Type="http://schemas.openxmlformats.org/officeDocument/2006/relationships/image" Target="../media/image22.png"/><Relationship Id="rId7" Type="http://schemas.openxmlformats.org/officeDocument/2006/relationships/image" Target="../media/image11.png"/><Relationship Id="rId8"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hyperlink" Target="https://women-stem-up.eu/mentoring/" TargetMode="External"/><Relationship Id="rId4" Type="http://schemas.openxmlformats.org/officeDocument/2006/relationships/hyperlink" Target="https://women-stem-up.eu/leadership-inspiration-academy-and-mentoring-program/" TargetMode="External"/><Relationship Id="rId5" Type="http://schemas.openxmlformats.org/officeDocument/2006/relationships/hyperlink" Target="https://eugain.eu/wp-content/uploads/2024/04/EUGAIN_Booklet_Best_Practices_From_BSc-MSc_to_PhD.pdf" TargetMode="External"/><Relationship Id="rId6" Type="http://schemas.openxmlformats.org/officeDocument/2006/relationships/hyperlink" Target="https://eugain.eu/wp-content/uploads/2024/04/EUGAIN_Booklet_Mentoring_Career_Development.pdf" TargetMode="External"/><Relationship Id="rId7" Type="http://schemas.openxmlformats.org/officeDocument/2006/relationships/hyperlink" Target="https://www.careergirls.org/role-models/" TargetMode="External"/><Relationship Id="rId8" Type="http://schemas.openxmlformats.org/officeDocument/2006/relationships/hyperlink" Target="https://www.linkedin.com/learning/search?keywords=MENTORING"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1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hyperlink" Target="http://www.youtube.com/watch?v=jmNNef8LVbs" TargetMode="Externa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
          <p:cNvSpPr txBox="1"/>
          <p:nvPr>
            <p:ph type="ctrTitle"/>
          </p:nvPr>
        </p:nvSpPr>
        <p:spPr>
          <a:xfrm>
            <a:off x="383675" y="1402675"/>
            <a:ext cx="6636000" cy="1849800"/>
          </a:xfrm>
          <a:prstGeom prst="rect">
            <a:avLst/>
          </a:prstGeom>
          <a:noFill/>
          <a:ln>
            <a:noFill/>
          </a:ln>
        </p:spPr>
        <p:txBody>
          <a:bodyPr anchorCtr="0" anchor="b" bIns="34275" lIns="68575" spcFirstLastPara="1" rIns="68575" wrap="square" tIns="34275">
            <a:normAutofit/>
          </a:bodyPr>
          <a:lstStyle/>
          <a:p>
            <a:pPr indent="0" lvl="0" marL="0" rtl="0" algn="ctr">
              <a:lnSpc>
                <a:spcPct val="100000"/>
              </a:lnSpc>
              <a:spcBef>
                <a:spcPts val="0"/>
              </a:spcBef>
              <a:spcAft>
                <a:spcPts val="0"/>
              </a:spcAft>
              <a:buClr>
                <a:schemeClr val="dk1"/>
              </a:buClr>
              <a:buSzPts val="1100"/>
              <a:buFont typeface="Arial"/>
              <a:buNone/>
            </a:pPr>
            <a:r>
              <a:rPr lang="el-GR" sz="5200">
                <a:latin typeface="Arial"/>
                <a:ea typeface="Arial"/>
                <a:cs typeface="Arial"/>
                <a:sym typeface="Arial"/>
              </a:rPr>
              <a:t>Εκπαιδευτικό υλικό για καθοδηγητές</a:t>
            </a:r>
            <a:endParaRPr sz="5200">
              <a:latin typeface="Arial"/>
              <a:ea typeface="Arial"/>
              <a:cs typeface="Arial"/>
              <a:sym typeface="Arial"/>
            </a:endParaRPr>
          </a:p>
        </p:txBody>
      </p:sp>
      <p:pic>
        <p:nvPicPr>
          <p:cNvPr id="146" name="Google Shape;146;p1"/>
          <p:cNvPicPr preferRelativeResize="0"/>
          <p:nvPr/>
        </p:nvPicPr>
        <p:blipFill rotWithShape="1">
          <a:blip r:embed="rId3">
            <a:alphaModFix/>
          </a:blip>
          <a:srcRect b="0" l="0" r="0" t="0"/>
          <a:stretch/>
        </p:blipFill>
        <p:spPr>
          <a:xfrm>
            <a:off x="1287309" y="4119476"/>
            <a:ext cx="1694792" cy="609075"/>
          </a:xfrm>
          <a:prstGeom prst="rect">
            <a:avLst/>
          </a:prstGeom>
          <a:noFill/>
          <a:ln>
            <a:noFill/>
          </a:ln>
        </p:spPr>
      </p:pic>
      <p:pic>
        <p:nvPicPr>
          <p:cNvPr id="147" name="Google Shape;147;p1"/>
          <p:cNvPicPr preferRelativeResize="0"/>
          <p:nvPr/>
        </p:nvPicPr>
        <p:blipFill rotWithShape="1">
          <a:blip r:embed="rId4">
            <a:alphaModFix/>
          </a:blip>
          <a:srcRect b="0" l="0" r="0" t="0"/>
          <a:stretch/>
        </p:blipFill>
        <p:spPr>
          <a:xfrm>
            <a:off x="3058812" y="4112418"/>
            <a:ext cx="876300" cy="590550"/>
          </a:xfrm>
          <a:prstGeom prst="rect">
            <a:avLst/>
          </a:prstGeom>
          <a:noFill/>
          <a:ln>
            <a:noFill/>
          </a:ln>
        </p:spPr>
      </p:pic>
      <p:pic>
        <p:nvPicPr>
          <p:cNvPr id="148" name="Google Shape;148;p1"/>
          <p:cNvPicPr preferRelativeResize="0"/>
          <p:nvPr/>
        </p:nvPicPr>
        <p:blipFill rotWithShape="1">
          <a:blip r:embed="rId5">
            <a:alphaModFix/>
          </a:blip>
          <a:srcRect b="0" l="0" r="0" t="0"/>
          <a:stretch/>
        </p:blipFill>
        <p:spPr>
          <a:xfrm>
            <a:off x="6327675" y="4346542"/>
            <a:ext cx="1222324" cy="427082"/>
          </a:xfrm>
          <a:prstGeom prst="rect">
            <a:avLst/>
          </a:prstGeom>
          <a:noFill/>
          <a:ln>
            <a:noFill/>
          </a:ln>
        </p:spPr>
      </p:pic>
      <p:pic>
        <p:nvPicPr>
          <p:cNvPr id="149" name="Google Shape;149;p1"/>
          <p:cNvPicPr preferRelativeResize="0"/>
          <p:nvPr/>
        </p:nvPicPr>
        <p:blipFill rotWithShape="1">
          <a:blip r:embed="rId6">
            <a:alphaModFix/>
          </a:blip>
          <a:srcRect b="0" l="0" r="0" t="0"/>
          <a:stretch/>
        </p:blipFill>
        <p:spPr>
          <a:xfrm>
            <a:off x="5503023" y="4148516"/>
            <a:ext cx="876301" cy="716107"/>
          </a:xfrm>
          <a:prstGeom prst="rect">
            <a:avLst/>
          </a:prstGeom>
          <a:noFill/>
          <a:ln>
            <a:noFill/>
          </a:ln>
        </p:spPr>
      </p:pic>
      <p:pic>
        <p:nvPicPr>
          <p:cNvPr id="150" name="Google Shape;150;p1"/>
          <p:cNvPicPr preferRelativeResize="0"/>
          <p:nvPr/>
        </p:nvPicPr>
        <p:blipFill rotWithShape="1">
          <a:blip r:embed="rId7">
            <a:alphaModFix/>
          </a:blip>
          <a:srcRect b="0" l="0" r="0" t="0"/>
          <a:stretch/>
        </p:blipFill>
        <p:spPr>
          <a:xfrm>
            <a:off x="4197863" y="4270223"/>
            <a:ext cx="1222337" cy="427350"/>
          </a:xfrm>
          <a:prstGeom prst="rect">
            <a:avLst/>
          </a:prstGeom>
          <a:noFill/>
          <a:ln>
            <a:noFill/>
          </a:ln>
        </p:spPr>
      </p:pic>
      <p:pic>
        <p:nvPicPr>
          <p:cNvPr id="151" name="Google Shape;151;p1"/>
          <p:cNvPicPr preferRelativeResize="0"/>
          <p:nvPr/>
        </p:nvPicPr>
        <p:blipFill rotWithShape="1">
          <a:blip r:embed="rId8">
            <a:alphaModFix/>
          </a:blip>
          <a:srcRect b="0" l="0" r="0" t="0"/>
          <a:stretch/>
        </p:blipFill>
        <p:spPr>
          <a:xfrm>
            <a:off x="76200" y="4036213"/>
            <a:ext cx="1112800" cy="997200"/>
          </a:xfrm>
          <a:prstGeom prst="rect">
            <a:avLst/>
          </a:prstGeom>
          <a:noFill/>
          <a:ln>
            <a:noFill/>
          </a:ln>
        </p:spPr>
      </p:pic>
      <p:sp>
        <p:nvSpPr>
          <p:cNvPr id="152" name="Google Shape;152;p1"/>
          <p:cNvSpPr txBox="1"/>
          <p:nvPr/>
        </p:nvSpPr>
        <p:spPr>
          <a:xfrm>
            <a:off x="2065375" y="4880950"/>
            <a:ext cx="5487300" cy="357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1" i="0" lang="el-GR" sz="800" u="none" cap="none" strike="noStrike">
                <a:solidFill>
                  <a:srgbClr val="000000"/>
                </a:solidFill>
                <a:highlight>
                  <a:srgbClr val="F0EADE"/>
                </a:highlight>
                <a:latin typeface="Montserrat"/>
                <a:ea typeface="Montserrat"/>
                <a:cs typeface="Montserrat"/>
                <a:sym typeface="Montserrat"/>
              </a:rPr>
              <a:t>Women STEM UP</a:t>
            </a:r>
            <a:r>
              <a:rPr b="0" i="0" lang="el-GR" sz="800" u="none" cap="none" strike="noStrike">
                <a:solidFill>
                  <a:srgbClr val="000000"/>
                </a:solidFill>
                <a:highlight>
                  <a:srgbClr val="F0EADE"/>
                </a:highlight>
                <a:latin typeface="Montserrat"/>
                <a:ea typeface="Montserrat"/>
                <a:cs typeface="Montserrat"/>
                <a:sym typeface="Montserrat"/>
              </a:rPr>
              <a:t> Project Number: </a:t>
            </a:r>
            <a:r>
              <a:rPr b="1" i="0" lang="el-GR" sz="800" u="none" cap="none" strike="noStrike">
                <a:solidFill>
                  <a:srgbClr val="000000"/>
                </a:solidFill>
                <a:highlight>
                  <a:srgbClr val="F0EADE"/>
                </a:highlight>
                <a:latin typeface="Montserrat"/>
                <a:ea typeface="Montserrat"/>
                <a:cs typeface="Montserrat"/>
                <a:sym typeface="Montserrat"/>
              </a:rPr>
              <a:t>2022-1-SE01-KA220-HED-00008623</a:t>
            </a:r>
            <a:endParaRPr b="0" i="0" sz="2000" u="none" cap="none" strike="noStrike">
              <a:solidFill>
                <a:srgbClr val="000000"/>
              </a:solidFill>
              <a:highlight>
                <a:srgbClr val="F0EADE"/>
              </a:highlight>
              <a:latin typeface="Calibri"/>
              <a:ea typeface="Calibri"/>
              <a:cs typeface="Calibri"/>
              <a:sym typeface="Calibri"/>
            </a:endParaRPr>
          </a:p>
        </p:txBody>
      </p:sp>
      <p:pic>
        <p:nvPicPr>
          <p:cNvPr id="153" name="Google Shape;153;p1"/>
          <p:cNvPicPr preferRelativeResize="0"/>
          <p:nvPr/>
        </p:nvPicPr>
        <p:blipFill rotWithShape="1">
          <a:blip r:embed="rId9">
            <a:alphaModFix/>
          </a:blip>
          <a:srcRect b="0" l="0" r="0" t="0"/>
          <a:stretch/>
        </p:blipFill>
        <p:spPr>
          <a:xfrm>
            <a:off x="7705525" y="3897950"/>
            <a:ext cx="1438476" cy="11354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0"/>
          <p:cNvSpPr/>
          <p:nvPr/>
        </p:nvSpPr>
        <p:spPr>
          <a:xfrm>
            <a:off x="72900" y="381150"/>
            <a:ext cx="8748000" cy="438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10"/>
          <p:cNvSpPr txBox="1"/>
          <p:nvPr>
            <p:ph type="title"/>
          </p:nvPr>
        </p:nvSpPr>
        <p:spPr>
          <a:xfrm>
            <a:off x="1073427" y="633600"/>
            <a:ext cx="7164124"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b="1" lang="el-GR">
                <a:latin typeface="Arial"/>
                <a:ea typeface="Arial"/>
                <a:cs typeface="Arial"/>
                <a:sym typeface="Arial"/>
              </a:rPr>
              <a:t>Ποιος είναι ο ρόλος σας ως καθοδηγητής</a:t>
            </a:r>
            <a:endParaRPr b="1">
              <a:latin typeface="Arial"/>
              <a:ea typeface="Arial"/>
              <a:cs typeface="Arial"/>
              <a:sym typeface="Arial"/>
            </a:endParaRPr>
          </a:p>
        </p:txBody>
      </p:sp>
      <p:sp>
        <p:nvSpPr>
          <p:cNvPr id="222" name="Google Shape;222;p10"/>
          <p:cNvSpPr txBox="1"/>
          <p:nvPr>
            <p:ph idx="1" type="body"/>
          </p:nvPr>
        </p:nvSpPr>
        <p:spPr>
          <a:xfrm>
            <a:off x="733500" y="1400400"/>
            <a:ext cx="7426800" cy="3909600"/>
          </a:xfrm>
          <a:prstGeom prst="rect">
            <a:avLst/>
          </a:prstGeom>
          <a:noFill/>
          <a:ln>
            <a:noFill/>
          </a:ln>
        </p:spPr>
        <p:txBody>
          <a:bodyPr anchorCtr="0" anchor="t" bIns="91425" lIns="91425" spcFirstLastPara="1" rIns="91425" wrap="square" tIns="91425">
            <a:normAutofit/>
          </a:bodyPr>
          <a:lstStyle/>
          <a:p>
            <a:pPr indent="0" lvl="0" marL="0" rtl="0" algn="just">
              <a:lnSpc>
                <a:spcPct val="115000"/>
              </a:lnSpc>
              <a:spcBef>
                <a:spcPts val="1200"/>
              </a:spcBef>
              <a:spcAft>
                <a:spcPts val="0"/>
              </a:spcAft>
              <a:buSzPts val="1800"/>
              <a:buNone/>
            </a:pPr>
            <a:r>
              <a:rPr lang="el-GR" sz="1600">
                <a:solidFill>
                  <a:schemeClr val="dk1"/>
                </a:solidFill>
              </a:rPr>
              <a:t>Ως μέντορας, δεν είστε επόπτης, αλλά </a:t>
            </a:r>
            <a:r>
              <a:rPr b="1" lang="el-GR" sz="1600">
                <a:solidFill>
                  <a:schemeClr val="dk1"/>
                </a:solidFill>
              </a:rPr>
              <a:t>σύμβουλος ή διευκολυντής</a:t>
            </a:r>
            <a:r>
              <a:rPr lang="el-GR" sz="1600">
                <a:solidFill>
                  <a:schemeClr val="dk1"/>
                </a:solidFill>
              </a:rPr>
              <a:t>. </a:t>
            </a:r>
            <a:endParaRPr/>
          </a:p>
          <a:p>
            <a:pPr indent="0" lvl="0" marL="0" rtl="0" algn="just">
              <a:lnSpc>
                <a:spcPct val="115000"/>
              </a:lnSpc>
              <a:spcBef>
                <a:spcPts val="2400"/>
              </a:spcBef>
              <a:spcAft>
                <a:spcPts val="0"/>
              </a:spcAft>
              <a:buSzPts val="1800"/>
              <a:buNone/>
            </a:pPr>
            <a:r>
              <a:rPr lang="el-GR" sz="1600">
                <a:solidFill>
                  <a:schemeClr val="dk1"/>
                </a:solidFill>
              </a:rPr>
              <a:t>Ο ρόλος σας είναι να μάθετε για τις </a:t>
            </a:r>
            <a:r>
              <a:rPr b="1" lang="el-GR" sz="1600">
                <a:solidFill>
                  <a:schemeClr val="dk1"/>
                </a:solidFill>
              </a:rPr>
              <a:t>ανάγκες του καθοδηγούμενου</a:t>
            </a:r>
            <a:r>
              <a:rPr lang="el-GR" sz="1600">
                <a:solidFill>
                  <a:schemeClr val="dk1"/>
                </a:solidFill>
              </a:rPr>
              <a:t>, που μπορεί να είναι η εξέλιξη της σταδιοδρομίας, η συναισθηματική υποστήριξη, η πρακτική βοήθεια κ.λπ., και να </a:t>
            </a:r>
            <a:r>
              <a:rPr b="1" lang="el-GR" sz="1600">
                <a:solidFill>
                  <a:schemeClr val="dk1"/>
                </a:solidFill>
              </a:rPr>
              <a:t>προσπαθήσετε να παρέχετε αυτή τη βοήθεια </a:t>
            </a:r>
            <a:r>
              <a:rPr lang="el-GR" sz="1600">
                <a:solidFill>
                  <a:schemeClr val="dk1"/>
                </a:solidFill>
              </a:rPr>
              <a:t>στον καθοδηγούμενο για να αναπτυχθεί. </a:t>
            </a:r>
            <a:endParaRPr/>
          </a:p>
          <a:p>
            <a:pPr indent="0" lvl="0" marL="0" rtl="0" algn="just">
              <a:lnSpc>
                <a:spcPct val="115000"/>
              </a:lnSpc>
              <a:spcBef>
                <a:spcPts val="2400"/>
              </a:spcBef>
              <a:spcAft>
                <a:spcPts val="1200"/>
              </a:spcAft>
              <a:buSzPts val="1800"/>
              <a:buNone/>
            </a:pPr>
            <a:r>
              <a:rPr lang="el-GR" sz="1600">
                <a:solidFill>
                  <a:schemeClr val="dk1"/>
                </a:solidFill>
              </a:rPr>
              <a:t>Καθώς η καθοδήγηση είναι συχνά μια σειρά από συνομιλίες, είναι συχνά καλύτερο να εφαρμόσετε μια </a:t>
            </a:r>
            <a:r>
              <a:rPr b="1" lang="el-GR" sz="1600">
                <a:solidFill>
                  <a:schemeClr val="dk1"/>
                </a:solidFill>
              </a:rPr>
              <a:t>νοοτροπία καθοδήγησης</a:t>
            </a:r>
            <a:r>
              <a:rPr lang="el-GR" sz="1600">
                <a:solidFill>
                  <a:schemeClr val="dk1"/>
                </a:solidFill>
              </a:rPr>
              <a:t>, π.χ. να καθοδηγήσετε και να βοηθήσετε τον καθοδηγούμενο σας </a:t>
            </a:r>
            <a:r>
              <a:rPr b="1" lang="el-GR" sz="1600">
                <a:solidFill>
                  <a:schemeClr val="dk1"/>
                </a:solidFill>
              </a:rPr>
              <a:t>να βρει τη λύση ο ίδιος</a:t>
            </a:r>
            <a:r>
              <a:rPr lang="el-GR" sz="1600">
                <a:solidFill>
                  <a:schemeClr val="dk1"/>
                </a:solidFill>
              </a:rPr>
              <a:t>, αντί να του δώσει τη λύση.</a:t>
            </a:r>
            <a:endParaRPr sz="1600">
              <a:solidFill>
                <a:schemeClr val="dk1"/>
              </a:solidFill>
              <a:latin typeface="Arial"/>
              <a:ea typeface="Arial"/>
              <a:cs typeface="Arial"/>
              <a:sym typeface="Arial"/>
            </a:endParaRPr>
          </a:p>
        </p:txBody>
      </p:sp>
      <p:sp>
        <p:nvSpPr>
          <p:cNvPr id="223" name="Google Shape;22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l-GR"/>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1"/>
          <p:cNvSpPr txBox="1"/>
          <p:nvPr/>
        </p:nvSpPr>
        <p:spPr>
          <a:xfrm>
            <a:off x="137525" y="2079150"/>
            <a:ext cx="4350000" cy="985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l-GR" sz="2600">
                <a:solidFill>
                  <a:schemeClr val="dk1"/>
                </a:solidFill>
              </a:rPr>
              <a:t>Μαρτυρία</a:t>
            </a:r>
            <a:endParaRPr b="1" sz="2600">
              <a:solidFill>
                <a:schemeClr val="dk1"/>
              </a:solidFill>
            </a:endParaRPr>
          </a:p>
          <a:p>
            <a:pPr indent="0" lvl="0" marL="0" marR="0" rtl="0" algn="l">
              <a:lnSpc>
                <a:spcPct val="100000"/>
              </a:lnSpc>
              <a:spcBef>
                <a:spcPts val="0"/>
              </a:spcBef>
              <a:spcAft>
                <a:spcPts val="0"/>
              </a:spcAft>
              <a:buClr>
                <a:srgbClr val="000000"/>
              </a:buClr>
              <a:buSzPts val="2600"/>
              <a:buFont typeface="Arial"/>
              <a:buNone/>
            </a:pPr>
            <a:r>
              <a:rPr b="1" i="0" lang="el-GR" sz="2600" u="none" cap="none" strike="noStrike">
                <a:solidFill>
                  <a:schemeClr val="dk1"/>
                </a:solidFill>
                <a:latin typeface="Arial"/>
                <a:ea typeface="Arial"/>
                <a:cs typeface="Arial"/>
                <a:sym typeface="Arial"/>
              </a:rPr>
              <a:t>καθοδηγητή</a:t>
            </a:r>
            <a:endParaRPr b="1" i="0" sz="1200" u="none" cap="none" strike="noStrike">
              <a:solidFill>
                <a:srgbClr val="0D453A"/>
              </a:solidFill>
              <a:latin typeface="Arial"/>
              <a:ea typeface="Arial"/>
              <a:cs typeface="Arial"/>
              <a:sym typeface="Arial"/>
            </a:endParaRPr>
          </a:p>
        </p:txBody>
      </p:sp>
      <p:pic>
        <p:nvPicPr>
          <p:cNvPr id="229" name="Google Shape;229;p11"/>
          <p:cNvPicPr preferRelativeResize="0"/>
          <p:nvPr/>
        </p:nvPicPr>
        <p:blipFill rotWithShape="1">
          <a:blip r:embed="rId3">
            <a:alphaModFix/>
          </a:blip>
          <a:srcRect b="0" l="0" r="0" t="0"/>
          <a:stretch/>
        </p:blipFill>
        <p:spPr>
          <a:xfrm>
            <a:off x="2891999" y="198782"/>
            <a:ext cx="6252001" cy="5241049"/>
          </a:xfrm>
          <a:prstGeom prst="rect">
            <a:avLst/>
          </a:prstGeom>
          <a:noFill/>
          <a:ln>
            <a:noFill/>
          </a:ln>
        </p:spPr>
      </p:pic>
      <p:sp>
        <p:nvSpPr>
          <p:cNvPr id="230" name="Google Shape;230;p1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l-GR"/>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2"/>
          <p:cNvSpPr txBox="1"/>
          <p:nvPr>
            <p:ph type="title"/>
          </p:nvPr>
        </p:nvSpPr>
        <p:spPr>
          <a:xfrm>
            <a:off x="152400" y="2130450"/>
            <a:ext cx="8694600" cy="1329600"/>
          </a:xfrm>
          <a:prstGeom prst="rect">
            <a:avLst/>
          </a:prstGeom>
          <a:noFill/>
          <a:ln>
            <a:noFill/>
          </a:ln>
        </p:spPr>
        <p:txBody>
          <a:bodyPr anchorCtr="0" anchor="ctr" bIns="34275" lIns="68575" spcFirstLastPara="1" rIns="68575" wrap="square" tIns="34275">
            <a:normAutofit/>
          </a:bodyPr>
          <a:lstStyle/>
          <a:p>
            <a:pPr indent="0" lvl="0" marL="0" rtl="0" algn="ctr">
              <a:lnSpc>
                <a:spcPct val="100000"/>
              </a:lnSpc>
              <a:spcBef>
                <a:spcPts val="0"/>
              </a:spcBef>
              <a:spcAft>
                <a:spcPts val="0"/>
              </a:spcAft>
              <a:buClr>
                <a:schemeClr val="dk1"/>
              </a:buClr>
              <a:buSzPts val="1100"/>
              <a:buFont typeface="Arial"/>
              <a:buNone/>
            </a:pPr>
            <a:r>
              <a:rPr lang="el-GR" sz="3600">
                <a:latin typeface="Arial"/>
                <a:ea typeface="Arial"/>
                <a:cs typeface="Arial"/>
                <a:sym typeface="Arial"/>
              </a:rPr>
              <a:t>Ποιες ιδιότητες πρέπει να έχετε ως καθοδηγητής</a:t>
            </a:r>
            <a:endParaRPr sz="3600">
              <a:latin typeface="Arial"/>
              <a:ea typeface="Arial"/>
              <a:cs typeface="Arial"/>
              <a:sym typeface="Arial"/>
            </a:endParaRPr>
          </a:p>
        </p:txBody>
      </p:sp>
      <p:sp>
        <p:nvSpPr>
          <p:cNvPr id="236" name="Google Shape;236;p12"/>
          <p:cNvSpPr txBox="1"/>
          <p:nvPr/>
        </p:nvSpPr>
        <p:spPr>
          <a:xfrm flipH="1">
            <a:off x="-152400" y="60475"/>
            <a:ext cx="770100" cy="153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800"/>
              <a:buFont typeface="Arial"/>
              <a:buNone/>
            </a:pPr>
            <a:r>
              <a:rPr b="1" i="0" lang="el-GR" sz="8800" u="none" cap="none" strike="noStrike">
                <a:solidFill>
                  <a:schemeClr val="dk2"/>
                </a:solidFill>
                <a:latin typeface="Arial"/>
                <a:ea typeface="Arial"/>
                <a:cs typeface="Arial"/>
                <a:sym typeface="Arial"/>
              </a:rPr>
              <a:t>2</a:t>
            </a:r>
            <a:endParaRPr b="1" i="0" sz="8800" u="none" cap="none" strike="noStrike">
              <a:solidFill>
                <a:schemeClr val="dk2"/>
              </a:solidFill>
              <a:latin typeface="Arial"/>
              <a:ea typeface="Arial"/>
              <a:cs typeface="Arial"/>
              <a:sym typeface="Arial"/>
            </a:endParaRPr>
          </a:p>
        </p:txBody>
      </p:sp>
      <p:sp>
        <p:nvSpPr>
          <p:cNvPr id="237" name="Google Shape;237;p1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l-GR"/>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3"/>
          <p:cNvSpPr txBox="1"/>
          <p:nvPr>
            <p:ph idx="1" type="body"/>
          </p:nvPr>
        </p:nvSpPr>
        <p:spPr>
          <a:xfrm>
            <a:off x="311700" y="2312700"/>
            <a:ext cx="8709600" cy="127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SzPts val="1800"/>
              <a:buNone/>
            </a:pPr>
            <a:r>
              <a:rPr b="1" lang="el-GR" sz="2200">
                <a:solidFill>
                  <a:schemeClr val="dk1"/>
                </a:solidFill>
                <a:latin typeface="Arial"/>
                <a:ea typeface="Arial"/>
                <a:cs typeface="Arial"/>
                <a:sym typeface="Arial"/>
              </a:rPr>
              <a:t>Η επιτυχία της καθοδήγησης εξαρτάται σε μεγάλο βαθμό από την ικανότητά σας να συνδέεστε, να υποστηρίζετε και να καθοδηγείτε τον καθοδηγούμενο σας.</a:t>
            </a:r>
            <a:endParaRPr b="1" sz="2200">
              <a:solidFill>
                <a:schemeClr val="dk1"/>
              </a:solidFill>
              <a:latin typeface="Arial"/>
              <a:ea typeface="Arial"/>
              <a:cs typeface="Arial"/>
              <a:sym typeface="Arial"/>
            </a:endParaRPr>
          </a:p>
        </p:txBody>
      </p:sp>
      <p:sp>
        <p:nvSpPr>
          <p:cNvPr id="243" name="Google Shape;24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l-GR"/>
              <a:t>‹#›</a:t>
            </a:fld>
            <a:endParaRPr/>
          </a:p>
        </p:txBody>
      </p:sp>
      <p:sp>
        <p:nvSpPr>
          <p:cNvPr id="244" name="Google Shape;244;p13"/>
          <p:cNvSpPr/>
          <p:nvPr/>
        </p:nvSpPr>
        <p:spPr>
          <a:xfrm>
            <a:off x="-572475" y="199643"/>
            <a:ext cx="1925400" cy="1756500"/>
          </a:xfrm>
          <a:prstGeom prst="ellipse">
            <a:avLst/>
          </a:prstGeom>
          <a:solidFill>
            <a:srgbClr val="FFA3B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13"/>
          <p:cNvSpPr txBox="1"/>
          <p:nvPr>
            <p:ph type="title"/>
          </p:nvPr>
        </p:nvSpPr>
        <p:spPr>
          <a:xfrm>
            <a:off x="152400" y="6862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l-GR">
                <a:latin typeface="Arial"/>
                <a:ea typeface="Arial"/>
                <a:cs typeface="Arial"/>
                <a:sym typeface="Arial"/>
              </a:rPr>
              <a:t>Σημείωση!</a:t>
            </a:r>
            <a:endParaRPr b="1">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4"/>
          <p:cNvSpPr/>
          <p:nvPr/>
        </p:nvSpPr>
        <p:spPr>
          <a:xfrm>
            <a:off x="198000" y="381150"/>
            <a:ext cx="8748000" cy="438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14"/>
          <p:cNvSpPr txBox="1"/>
          <p:nvPr>
            <p:ph idx="1" type="body"/>
          </p:nvPr>
        </p:nvSpPr>
        <p:spPr>
          <a:xfrm>
            <a:off x="311700" y="968400"/>
            <a:ext cx="8520600" cy="3206700"/>
          </a:xfrm>
          <a:prstGeom prst="rect">
            <a:avLst/>
          </a:prstGeom>
          <a:noFill/>
          <a:ln>
            <a:noFill/>
          </a:ln>
        </p:spPr>
        <p:txBody>
          <a:bodyPr anchorCtr="0" anchor="t" bIns="91425" lIns="91425" spcFirstLastPara="1" rIns="91425" wrap="square" tIns="91425">
            <a:noAutofit/>
          </a:bodyPr>
          <a:lstStyle/>
          <a:p>
            <a:pPr indent="-317500" lvl="0" marL="457200" rtl="0" algn="just">
              <a:lnSpc>
                <a:spcPct val="105000"/>
              </a:lnSpc>
              <a:spcBef>
                <a:spcPts val="1000"/>
              </a:spcBef>
              <a:spcAft>
                <a:spcPts val="0"/>
              </a:spcAft>
              <a:buClr>
                <a:schemeClr val="dk1"/>
              </a:buClr>
              <a:buSzPts val="1400"/>
              <a:buFont typeface="Libre Baskerville"/>
              <a:buChar char="●"/>
            </a:pPr>
            <a:r>
              <a:rPr lang="el-GR" sz="1200">
                <a:solidFill>
                  <a:schemeClr val="dk1"/>
                </a:solidFill>
                <a:latin typeface="Arial"/>
                <a:ea typeface="Arial"/>
                <a:cs typeface="Arial"/>
                <a:sym typeface="Arial"/>
              </a:rPr>
              <a:t>Να είστε </a:t>
            </a:r>
            <a:r>
              <a:rPr b="1" lang="el-GR" sz="1200">
                <a:solidFill>
                  <a:schemeClr val="dk1"/>
                </a:solidFill>
                <a:latin typeface="Arial"/>
                <a:ea typeface="Arial"/>
                <a:cs typeface="Arial"/>
                <a:sym typeface="Arial"/>
              </a:rPr>
              <a:t>ενσυναίσθητοι και υποστηρικτικοί</a:t>
            </a:r>
            <a:r>
              <a:rPr lang="el-GR" sz="1200">
                <a:solidFill>
                  <a:schemeClr val="dk1"/>
                </a:solidFill>
                <a:latin typeface="Arial"/>
                <a:ea typeface="Arial"/>
                <a:cs typeface="Arial"/>
                <a:sym typeface="Arial"/>
              </a:rPr>
              <a:t>. Επειδή δίνετε καθοδήγηση σε ένα πρόγραμμα καθοδήγησης για την υποστήριξη των γυναικών στο STEM, πρέπει να </a:t>
            </a:r>
            <a:r>
              <a:rPr b="1" lang="el-GR" sz="1200">
                <a:solidFill>
                  <a:schemeClr val="dk1"/>
                </a:solidFill>
                <a:latin typeface="Arial"/>
                <a:ea typeface="Arial"/>
                <a:cs typeface="Arial"/>
                <a:sym typeface="Arial"/>
              </a:rPr>
              <a:t>κατανοήσετε τις ανάγκες και τις προκλήσεις των γυναικών στο πεδίο</a:t>
            </a:r>
            <a:r>
              <a:rPr lang="el-GR" sz="1200">
                <a:solidFill>
                  <a:schemeClr val="dk1"/>
                </a:solidFill>
                <a:latin typeface="Arial"/>
                <a:ea typeface="Arial"/>
                <a:cs typeface="Arial"/>
                <a:sym typeface="Arial"/>
              </a:rPr>
              <a:t>, ενώ παράλληλα να είστε ανοιχτοί στο να ακούσετε τις </a:t>
            </a:r>
            <a:r>
              <a:rPr b="1" lang="el-GR" sz="1200">
                <a:solidFill>
                  <a:schemeClr val="dk1"/>
                </a:solidFill>
                <a:latin typeface="Arial"/>
                <a:ea typeface="Arial"/>
                <a:cs typeface="Arial"/>
                <a:sym typeface="Arial"/>
              </a:rPr>
              <a:t>συγκεκριμένες εμπειρίες και ανάγκες αυτής της συγκεκριμένης καθοδηγούμενης</a:t>
            </a:r>
            <a:r>
              <a:rPr lang="el-GR" sz="1200">
                <a:solidFill>
                  <a:schemeClr val="dk1"/>
                </a:solidFill>
                <a:latin typeface="Arial"/>
                <a:ea typeface="Arial"/>
                <a:cs typeface="Arial"/>
                <a:sym typeface="Arial"/>
              </a:rPr>
              <a:t>.</a:t>
            </a:r>
            <a:endParaRPr/>
          </a:p>
          <a:p>
            <a:pPr indent="-317500" lvl="0" marL="457200" rtl="0" algn="just">
              <a:lnSpc>
                <a:spcPct val="105000"/>
              </a:lnSpc>
              <a:spcBef>
                <a:spcPts val="2000"/>
              </a:spcBef>
              <a:spcAft>
                <a:spcPts val="0"/>
              </a:spcAft>
              <a:buClr>
                <a:schemeClr val="dk1"/>
              </a:buClr>
              <a:buSzPts val="1400"/>
              <a:buFont typeface="Libre Baskerville"/>
              <a:buChar char="●"/>
            </a:pPr>
            <a:r>
              <a:rPr lang="el-GR" sz="1200">
                <a:solidFill>
                  <a:schemeClr val="dk1"/>
                </a:solidFill>
                <a:latin typeface="Arial"/>
                <a:ea typeface="Arial"/>
                <a:cs typeface="Arial"/>
                <a:sym typeface="Arial"/>
              </a:rPr>
              <a:t>Να είστε </a:t>
            </a:r>
            <a:r>
              <a:rPr b="1" lang="el-GR" sz="1200">
                <a:solidFill>
                  <a:schemeClr val="dk1"/>
                </a:solidFill>
                <a:latin typeface="Arial"/>
                <a:ea typeface="Arial"/>
                <a:cs typeface="Arial"/>
                <a:sym typeface="Arial"/>
              </a:rPr>
              <a:t>περιεκτικοί</a:t>
            </a:r>
            <a:r>
              <a:rPr lang="el-GR" sz="1200">
                <a:solidFill>
                  <a:schemeClr val="dk1"/>
                </a:solidFill>
                <a:latin typeface="Arial"/>
                <a:ea typeface="Arial"/>
                <a:cs typeface="Arial"/>
                <a:sym typeface="Arial"/>
              </a:rPr>
              <a:t>. Η </a:t>
            </a:r>
            <a:r>
              <a:rPr b="1" lang="el-GR" sz="1200">
                <a:solidFill>
                  <a:schemeClr val="dk1"/>
                </a:solidFill>
                <a:latin typeface="Arial"/>
                <a:ea typeface="Arial"/>
                <a:cs typeface="Arial"/>
                <a:sym typeface="Arial"/>
              </a:rPr>
              <a:t>συμπεριληπτική γλώσσα </a:t>
            </a:r>
            <a:r>
              <a:rPr lang="el-GR" sz="1200">
                <a:solidFill>
                  <a:schemeClr val="dk1"/>
                </a:solidFill>
                <a:latin typeface="Arial"/>
                <a:ea typeface="Arial"/>
                <a:cs typeface="Arial"/>
                <a:sym typeface="Arial"/>
              </a:rPr>
              <a:t>είναι ζωτικής σημασίας. Εάν δεν το έχετε κάνει ακόμη, λάβετε μέρος σε εκπαίδευση για το φύλο/διαφορετικότητα για να αυξήσετε την επίγνωσή σας για τα στερεότυπα και τις προκαταλήψεις σας.</a:t>
            </a:r>
            <a:endParaRPr/>
          </a:p>
          <a:p>
            <a:pPr indent="-317500" lvl="0" marL="457200" rtl="0" algn="just">
              <a:lnSpc>
                <a:spcPct val="105000"/>
              </a:lnSpc>
              <a:spcBef>
                <a:spcPts val="2000"/>
              </a:spcBef>
              <a:spcAft>
                <a:spcPts val="0"/>
              </a:spcAft>
              <a:buClr>
                <a:schemeClr val="dk1"/>
              </a:buClr>
              <a:buSzPts val="1400"/>
              <a:buFont typeface="Libre Baskerville"/>
              <a:buChar char="●"/>
            </a:pPr>
            <a:r>
              <a:rPr lang="el-GR" sz="1200">
                <a:solidFill>
                  <a:schemeClr val="dk1"/>
                </a:solidFill>
                <a:latin typeface="Arial"/>
                <a:ea typeface="Arial"/>
                <a:cs typeface="Arial"/>
                <a:sym typeface="Arial"/>
              </a:rPr>
              <a:t>Να είσαι </a:t>
            </a:r>
            <a:r>
              <a:rPr b="1" lang="el-GR" sz="1200">
                <a:solidFill>
                  <a:schemeClr val="dk1"/>
                </a:solidFill>
                <a:latin typeface="Arial"/>
                <a:ea typeface="Arial"/>
                <a:cs typeface="Arial"/>
                <a:sym typeface="Arial"/>
              </a:rPr>
              <a:t>σχετικοί</a:t>
            </a:r>
            <a:r>
              <a:rPr lang="el-GR" sz="1200">
                <a:solidFill>
                  <a:schemeClr val="dk1"/>
                </a:solidFill>
                <a:latin typeface="Arial"/>
                <a:ea typeface="Arial"/>
                <a:cs typeface="Arial"/>
                <a:sym typeface="Arial"/>
              </a:rPr>
              <a:t>. Μοιραστείτε την προσωπική σας ιστορία, αλλά προσπαθήστε να μην μοιράζεστε υπερβολικά για να μην αποσπάσετε την προσοχή από την εστίαση στον καθοδηγούμενο.</a:t>
            </a:r>
            <a:endParaRPr/>
          </a:p>
          <a:p>
            <a:pPr indent="-317500" lvl="0" marL="457200" rtl="0" algn="just">
              <a:lnSpc>
                <a:spcPct val="105000"/>
              </a:lnSpc>
              <a:spcBef>
                <a:spcPts val="2000"/>
              </a:spcBef>
              <a:spcAft>
                <a:spcPts val="0"/>
              </a:spcAft>
              <a:buClr>
                <a:schemeClr val="dk1"/>
              </a:buClr>
              <a:buSzPts val="1400"/>
              <a:buFont typeface="Libre Baskerville"/>
              <a:buChar char="●"/>
            </a:pPr>
            <a:r>
              <a:rPr lang="el-GR" sz="1200">
                <a:solidFill>
                  <a:schemeClr val="dk1"/>
                </a:solidFill>
                <a:latin typeface="Arial"/>
                <a:ea typeface="Arial"/>
                <a:cs typeface="Arial"/>
                <a:sym typeface="Arial"/>
              </a:rPr>
              <a:t>Να είστε </a:t>
            </a:r>
            <a:r>
              <a:rPr b="1" lang="el-GR" sz="1200">
                <a:solidFill>
                  <a:schemeClr val="dk1"/>
                </a:solidFill>
                <a:latin typeface="Arial"/>
                <a:ea typeface="Arial"/>
                <a:cs typeface="Arial"/>
                <a:sym typeface="Arial"/>
              </a:rPr>
              <a:t>προνοητικοί</a:t>
            </a:r>
            <a:r>
              <a:rPr lang="el-GR" sz="1200">
                <a:solidFill>
                  <a:schemeClr val="dk1"/>
                </a:solidFill>
                <a:latin typeface="Arial"/>
                <a:ea typeface="Arial"/>
                <a:cs typeface="Arial"/>
                <a:sym typeface="Arial"/>
              </a:rPr>
              <a:t>. Εάν πιστεύετε ότι ο καθοδηγούμενος σας θα μπορούσε να επωφεληθεί από τις αναθέσεις, δώστε του καθήκοντα πέρα ​​από τις συνηθισμένες συνομιλίες.</a:t>
            </a:r>
            <a:endParaRPr/>
          </a:p>
          <a:p>
            <a:pPr indent="-317500" lvl="0" marL="457200" rtl="0" algn="just">
              <a:lnSpc>
                <a:spcPct val="105000"/>
              </a:lnSpc>
              <a:spcBef>
                <a:spcPts val="2000"/>
              </a:spcBef>
              <a:spcAft>
                <a:spcPts val="1000"/>
              </a:spcAft>
              <a:buClr>
                <a:schemeClr val="dk1"/>
              </a:buClr>
              <a:buSzPts val="1400"/>
              <a:buFont typeface="Libre Baskerville"/>
              <a:buChar char="●"/>
            </a:pPr>
            <a:r>
              <a:rPr lang="el-GR" sz="1200">
                <a:solidFill>
                  <a:schemeClr val="dk1"/>
                </a:solidFill>
                <a:latin typeface="Arial"/>
                <a:ea typeface="Arial"/>
                <a:cs typeface="Arial"/>
                <a:sym typeface="Arial"/>
              </a:rPr>
              <a:t>Να είστε ανοιχτοί στο να </a:t>
            </a:r>
            <a:r>
              <a:rPr b="1" lang="el-GR" sz="1200">
                <a:solidFill>
                  <a:schemeClr val="dk1"/>
                </a:solidFill>
                <a:latin typeface="Arial"/>
                <a:ea typeface="Arial"/>
                <a:cs typeface="Arial"/>
                <a:sym typeface="Arial"/>
              </a:rPr>
              <a:t>μοιράζεστε τους πόρους </a:t>
            </a:r>
            <a:r>
              <a:rPr lang="el-GR" sz="1200">
                <a:solidFill>
                  <a:schemeClr val="dk1"/>
                </a:solidFill>
                <a:latin typeface="Arial"/>
                <a:ea typeface="Arial"/>
                <a:cs typeface="Arial"/>
                <a:sym typeface="Arial"/>
              </a:rPr>
              <a:t>σας με τον καθοδηγούμενο σας.</a:t>
            </a:r>
            <a:endParaRPr sz="1200">
              <a:solidFill>
                <a:schemeClr val="dk1"/>
              </a:solidFill>
              <a:latin typeface="Arial"/>
              <a:ea typeface="Arial"/>
              <a:cs typeface="Arial"/>
              <a:sym typeface="Arial"/>
            </a:endParaRPr>
          </a:p>
        </p:txBody>
      </p:sp>
      <p:sp>
        <p:nvSpPr>
          <p:cNvPr id="252" name="Google Shape;252;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l-GR"/>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5"/>
          <p:cNvSpPr/>
          <p:nvPr/>
        </p:nvSpPr>
        <p:spPr>
          <a:xfrm>
            <a:off x="198000" y="201150"/>
            <a:ext cx="8748000" cy="474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15"/>
          <p:cNvSpPr txBox="1"/>
          <p:nvPr>
            <p:ph type="title"/>
          </p:nvPr>
        </p:nvSpPr>
        <p:spPr>
          <a:xfrm>
            <a:off x="219300" y="326700"/>
            <a:ext cx="87267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b="1" lang="el-GR">
                <a:latin typeface="Arial"/>
                <a:ea typeface="Arial"/>
                <a:cs typeface="Arial"/>
                <a:sym typeface="Arial"/>
              </a:rPr>
              <a:t>Πολύ σημαντικό: Να είστε συμπεριληπτικοί και με ανοικτό μυαλό</a:t>
            </a:r>
            <a:endParaRPr b="1">
              <a:latin typeface="Arial"/>
              <a:ea typeface="Arial"/>
              <a:cs typeface="Arial"/>
              <a:sym typeface="Arial"/>
            </a:endParaRPr>
          </a:p>
        </p:txBody>
      </p:sp>
      <p:pic>
        <p:nvPicPr>
          <p:cNvPr id="259" name="Google Shape;259;p15"/>
          <p:cNvPicPr preferRelativeResize="0"/>
          <p:nvPr/>
        </p:nvPicPr>
        <p:blipFill rotWithShape="1">
          <a:blip r:embed="rId3">
            <a:alphaModFix/>
          </a:blip>
          <a:srcRect b="0" l="0" r="0" t="0"/>
          <a:stretch/>
        </p:blipFill>
        <p:spPr>
          <a:xfrm>
            <a:off x="5238450" y="1297825"/>
            <a:ext cx="3152175" cy="3161900"/>
          </a:xfrm>
          <a:prstGeom prst="rect">
            <a:avLst/>
          </a:prstGeom>
          <a:noFill/>
          <a:ln>
            <a:noFill/>
          </a:ln>
        </p:spPr>
      </p:pic>
      <p:sp>
        <p:nvSpPr>
          <p:cNvPr id="260" name="Google Shape;260;p15"/>
          <p:cNvSpPr txBox="1"/>
          <p:nvPr>
            <p:ph idx="1" type="body"/>
          </p:nvPr>
        </p:nvSpPr>
        <p:spPr>
          <a:xfrm>
            <a:off x="5567425" y="4459725"/>
            <a:ext cx="2494200" cy="495000"/>
          </a:xfrm>
          <a:prstGeom prst="rect">
            <a:avLst/>
          </a:prstGeom>
          <a:noFill/>
          <a:ln>
            <a:noFill/>
          </a:ln>
        </p:spPr>
        <p:txBody>
          <a:bodyPr anchorCtr="0" anchor="t" bIns="91425" lIns="91425" spcFirstLastPara="1" rIns="91425" wrap="square" tIns="91425">
            <a:normAutofit fontScale="77500" lnSpcReduction="20000"/>
          </a:bodyPr>
          <a:lstStyle/>
          <a:p>
            <a:pPr indent="0" lvl="0" marL="0" rtl="0" algn="ctr">
              <a:lnSpc>
                <a:spcPct val="115000"/>
              </a:lnSpc>
              <a:spcBef>
                <a:spcPts val="0"/>
              </a:spcBef>
              <a:spcAft>
                <a:spcPts val="1200"/>
              </a:spcAft>
              <a:buSzPct val="165898"/>
              <a:buNone/>
            </a:pPr>
            <a:r>
              <a:rPr lang="el-GR" sz="1400">
                <a:latin typeface="Arial"/>
                <a:ea typeface="Arial"/>
                <a:cs typeface="Arial"/>
                <a:sym typeface="Arial"/>
              </a:rPr>
              <a:t>UN’s Διατομειακό Μοντέλο</a:t>
            </a:r>
            <a:endParaRPr sz="1400">
              <a:latin typeface="Arial"/>
              <a:ea typeface="Arial"/>
              <a:cs typeface="Arial"/>
              <a:sym typeface="Arial"/>
            </a:endParaRPr>
          </a:p>
        </p:txBody>
      </p:sp>
      <p:sp>
        <p:nvSpPr>
          <p:cNvPr id="261" name="Google Shape;261;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l-GR"/>
              <a:t>‹#›</a:t>
            </a:fld>
            <a:endParaRPr/>
          </a:p>
        </p:txBody>
      </p:sp>
      <p:sp>
        <p:nvSpPr>
          <p:cNvPr id="262" name="Google Shape;262;p15"/>
          <p:cNvSpPr txBox="1"/>
          <p:nvPr>
            <p:ph idx="1" type="body"/>
          </p:nvPr>
        </p:nvSpPr>
        <p:spPr>
          <a:xfrm>
            <a:off x="614250" y="1400400"/>
            <a:ext cx="3989700" cy="34164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just">
              <a:lnSpc>
                <a:spcPct val="115000"/>
              </a:lnSpc>
              <a:spcBef>
                <a:spcPts val="1200"/>
              </a:spcBef>
              <a:spcAft>
                <a:spcPts val="0"/>
              </a:spcAft>
              <a:buSzPct val="114467"/>
              <a:buNone/>
            </a:pPr>
            <a:r>
              <a:rPr lang="el-GR" sz="1700">
                <a:solidFill>
                  <a:schemeClr val="dk1"/>
                </a:solidFill>
                <a:latin typeface="Arial"/>
                <a:ea typeface="Arial"/>
                <a:cs typeface="Arial"/>
                <a:sym typeface="Arial"/>
              </a:rPr>
              <a:t>Λάβετε υπόψη ότι η ταυτότητα του καθοδηγούμενου σας είναι περίπλοκη, όπως και η δική σας. Η έννοια της </a:t>
            </a:r>
            <a:r>
              <a:rPr b="1" lang="el-GR" sz="1700">
                <a:solidFill>
                  <a:schemeClr val="dk1"/>
                </a:solidFill>
                <a:latin typeface="Arial"/>
                <a:ea typeface="Arial"/>
                <a:cs typeface="Arial"/>
                <a:sym typeface="Arial"/>
              </a:rPr>
              <a:t>διατομεακότητα</a:t>
            </a:r>
            <a:r>
              <a:rPr lang="el-GR" sz="1700">
                <a:solidFill>
                  <a:schemeClr val="dk1"/>
                </a:solidFill>
                <a:latin typeface="Arial"/>
                <a:ea typeface="Arial"/>
                <a:cs typeface="Arial"/>
                <a:sym typeface="Arial"/>
              </a:rPr>
              <a:t>ς, όπως φαίνεται σε αυτό το σχήμα, υπογραμμίζει την ιδέα ότι τα διαφορετικά τμήματα ταυτότητας είναι αλληλένδετα και επηρεάζουν τις εμπειρίες μας.</a:t>
            </a:r>
            <a:endParaRPr/>
          </a:p>
          <a:p>
            <a:pPr indent="0" lvl="0" marL="0" rtl="0" algn="just">
              <a:lnSpc>
                <a:spcPct val="115000"/>
              </a:lnSpc>
              <a:spcBef>
                <a:spcPts val="2400"/>
              </a:spcBef>
              <a:spcAft>
                <a:spcPts val="1200"/>
              </a:spcAft>
              <a:buSzPct val="114467"/>
              <a:buNone/>
            </a:pPr>
            <a:r>
              <a:rPr lang="el-GR" sz="1700">
                <a:solidFill>
                  <a:schemeClr val="dk1"/>
                </a:solidFill>
                <a:latin typeface="Arial"/>
                <a:ea typeface="Arial"/>
                <a:cs typeface="Arial"/>
                <a:sym typeface="Arial"/>
              </a:rPr>
              <a:t>Προσπαθήστε να βρείτε πτυχές στις οποίες εσείς και ο καθοδηγούμενος σας μοιάζετε.</a:t>
            </a:r>
            <a:endParaRPr sz="17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id="267" name="Google Shape;267;p16"/>
          <p:cNvPicPr preferRelativeResize="0"/>
          <p:nvPr/>
        </p:nvPicPr>
        <p:blipFill rotWithShape="1">
          <a:blip r:embed="rId3">
            <a:alphaModFix/>
          </a:blip>
          <a:srcRect b="0" l="0" r="0" t="0"/>
          <a:stretch/>
        </p:blipFill>
        <p:spPr>
          <a:xfrm>
            <a:off x="2967951" y="198783"/>
            <a:ext cx="6176049" cy="5177375"/>
          </a:xfrm>
          <a:prstGeom prst="rect">
            <a:avLst/>
          </a:prstGeom>
          <a:noFill/>
          <a:ln>
            <a:noFill/>
          </a:ln>
        </p:spPr>
      </p:pic>
      <p:sp>
        <p:nvSpPr>
          <p:cNvPr id="268" name="Google Shape;268;p16"/>
          <p:cNvSpPr txBox="1"/>
          <p:nvPr>
            <p:ph idx="12" type="sldNum"/>
          </p:nvPr>
        </p:nvSpPr>
        <p:spPr>
          <a:xfrm>
            <a:off x="7086600" y="4869588"/>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l-GR"/>
              <a:t>‹#›</a:t>
            </a:fld>
            <a:endParaRPr/>
          </a:p>
        </p:txBody>
      </p:sp>
      <p:sp>
        <p:nvSpPr>
          <p:cNvPr id="269" name="Google Shape;269;p16"/>
          <p:cNvSpPr txBox="1"/>
          <p:nvPr/>
        </p:nvSpPr>
        <p:spPr>
          <a:xfrm>
            <a:off x="137525" y="2079150"/>
            <a:ext cx="4350000" cy="985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l-GR" sz="2600">
                <a:solidFill>
                  <a:schemeClr val="dk1"/>
                </a:solidFill>
              </a:rPr>
              <a:t>Μαρτυρία</a:t>
            </a:r>
            <a:endParaRPr b="1" sz="2600">
              <a:solidFill>
                <a:schemeClr val="dk1"/>
              </a:solidFill>
            </a:endParaRPr>
          </a:p>
          <a:p>
            <a:pPr indent="0" lvl="0" marL="0" marR="0" rtl="0" algn="l">
              <a:lnSpc>
                <a:spcPct val="100000"/>
              </a:lnSpc>
              <a:spcBef>
                <a:spcPts val="0"/>
              </a:spcBef>
              <a:spcAft>
                <a:spcPts val="0"/>
              </a:spcAft>
              <a:buClr>
                <a:srgbClr val="000000"/>
              </a:buClr>
              <a:buSzPts val="2600"/>
              <a:buFont typeface="Arial"/>
              <a:buNone/>
            </a:pPr>
            <a:r>
              <a:rPr b="1" i="0" lang="el-GR" sz="2600" u="none" cap="none" strike="noStrike">
                <a:solidFill>
                  <a:schemeClr val="dk1"/>
                </a:solidFill>
                <a:latin typeface="Arial"/>
                <a:ea typeface="Arial"/>
                <a:cs typeface="Arial"/>
                <a:sym typeface="Arial"/>
              </a:rPr>
              <a:t>καθοδηγητή</a:t>
            </a:r>
            <a:endParaRPr b="1" i="0" sz="1200" u="none" cap="none" strike="noStrike">
              <a:solidFill>
                <a:srgbClr val="0D453A"/>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7"/>
          <p:cNvSpPr txBox="1"/>
          <p:nvPr>
            <p:ph type="title"/>
          </p:nvPr>
        </p:nvSpPr>
        <p:spPr>
          <a:xfrm>
            <a:off x="628650" y="1942904"/>
            <a:ext cx="7886700" cy="15393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100000"/>
              </a:lnSpc>
              <a:spcBef>
                <a:spcPts val="0"/>
              </a:spcBef>
              <a:spcAft>
                <a:spcPts val="0"/>
              </a:spcAft>
              <a:buClr>
                <a:schemeClr val="dk1"/>
              </a:buClr>
              <a:buSzPct val="30554"/>
              <a:buFont typeface="Arial"/>
              <a:buNone/>
            </a:pPr>
            <a:r>
              <a:rPr lang="el-GR" sz="3600">
                <a:latin typeface="Arial"/>
                <a:ea typeface="Arial"/>
                <a:cs typeface="Arial"/>
                <a:sym typeface="Arial"/>
              </a:rPr>
              <a:t>Ποιες είναι οι προσδοκίες σας ως μέντορας στο πλαίσιο του προγράμματος καθοδήγησης;</a:t>
            </a:r>
            <a:endParaRPr sz="3600">
              <a:latin typeface="Arial"/>
              <a:ea typeface="Arial"/>
              <a:cs typeface="Arial"/>
              <a:sym typeface="Arial"/>
            </a:endParaRPr>
          </a:p>
        </p:txBody>
      </p:sp>
      <p:sp>
        <p:nvSpPr>
          <p:cNvPr id="275" name="Google Shape;275;p17"/>
          <p:cNvSpPr txBox="1"/>
          <p:nvPr/>
        </p:nvSpPr>
        <p:spPr>
          <a:xfrm flipH="1">
            <a:off x="-152400" y="60475"/>
            <a:ext cx="770100" cy="153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800"/>
              <a:buFont typeface="Arial"/>
              <a:buNone/>
            </a:pPr>
            <a:r>
              <a:rPr b="1" i="0" lang="el-GR" sz="8800" u="none" cap="none" strike="noStrike">
                <a:solidFill>
                  <a:schemeClr val="dk2"/>
                </a:solidFill>
                <a:latin typeface="Arial"/>
                <a:ea typeface="Arial"/>
                <a:cs typeface="Arial"/>
                <a:sym typeface="Arial"/>
              </a:rPr>
              <a:t>3</a:t>
            </a:r>
            <a:endParaRPr b="1" i="0" sz="8800" u="none" cap="none" strike="noStrike">
              <a:solidFill>
                <a:schemeClr val="dk2"/>
              </a:solidFill>
              <a:latin typeface="Arial"/>
              <a:ea typeface="Arial"/>
              <a:cs typeface="Arial"/>
              <a:sym typeface="Arial"/>
            </a:endParaRPr>
          </a:p>
        </p:txBody>
      </p:sp>
      <p:sp>
        <p:nvSpPr>
          <p:cNvPr id="276" name="Google Shape;276;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l-GR"/>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8"/>
          <p:cNvSpPr txBox="1"/>
          <p:nvPr>
            <p:ph idx="1" type="body"/>
          </p:nvPr>
        </p:nvSpPr>
        <p:spPr>
          <a:xfrm>
            <a:off x="311700" y="2205990"/>
            <a:ext cx="8520600" cy="127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l-GR" sz="2400">
                <a:solidFill>
                  <a:srgbClr val="3C4043"/>
                </a:solidFill>
                <a:latin typeface="Arial"/>
                <a:ea typeface="Arial"/>
                <a:cs typeface="Arial"/>
                <a:sym typeface="Arial"/>
              </a:rPr>
              <a:t>Πολλά προγράμματα καθοδήγησης με μεγάλες δυνατότητες καταλήγουν με όχι πολύ καλές κριτικές επειδή οι προσδοκίες δεν έχουν ξεκαθαριστεί εκ των προτέρων.</a:t>
            </a:r>
            <a:endParaRPr b="1" sz="2400">
              <a:latin typeface="Arial"/>
              <a:ea typeface="Arial"/>
              <a:cs typeface="Arial"/>
              <a:sym typeface="Arial"/>
            </a:endParaRPr>
          </a:p>
          <a:p>
            <a:pPr indent="0" lvl="0" marL="0" rtl="0" algn="l">
              <a:lnSpc>
                <a:spcPct val="115000"/>
              </a:lnSpc>
              <a:spcBef>
                <a:spcPts val="1200"/>
              </a:spcBef>
              <a:spcAft>
                <a:spcPts val="0"/>
              </a:spcAft>
              <a:buSzPts val="1800"/>
              <a:buNone/>
            </a:pPr>
            <a:r>
              <a:t/>
            </a:r>
            <a:endParaRPr b="1" sz="2400">
              <a:solidFill>
                <a:srgbClr val="3C4043"/>
              </a:solidFill>
              <a:latin typeface="Arial"/>
              <a:ea typeface="Arial"/>
              <a:cs typeface="Arial"/>
              <a:sym typeface="Arial"/>
            </a:endParaRPr>
          </a:p>
          <a:p>
            <a:pPr indent="0" lvl="0" marL="0" rtl="0" algn="l">
              <a:lnSpc>
                <a:spcPct val="115000"/>
              </a:lnSpc>
              <a:spcBef>
                <a:spcPts val="1200"/>
              </a:spcBef>
              <a:spcAft>
                <a:spcPts val="1200"/>
              </a:spcAft>
              <a:buSzPts val="1800"/>
              <a:buNone/>
            </a:pPr>
            <a:r>
              <a:t/>
            </a:r>
            <a:endParaRPr b="1" sz="2200">
              <a:solidFill>
                <a:schemeClr val="dk1"/>
              </a:solidFill>
              <a:latin typeface="Arial"/>
              <a:ea typeface="Arial"/>
              <a:cs typeface="Arial"/>
              <a:sym typeface="Arial"/>
            </a:endParaRPr>
          </a:p>
        </p:txBody>
      </p:sp>
      <p:sp>
        <p:nvSpPr>
          <p:cNvPr id="282" name="Google Shape;282;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l-GR"/>
              <a:t>‹#›</a:t>
            </a:fld>
            <a:endParaRPr/>
          </a:p>
        </p:txBody>
      </p:sp>
      <p:sp>
        <p:nvSpPr>
          <p:cNvPr id="283" name="Google Shape;283;p18"/>
          <p:cNvSpPr/>
          <p:nvPr/>
        </p:nvSpPr>
        <p:spPr>
          <a:xfrm>
            <a:off x="-572475" y="88325"/>
            <a:ext cx="1925400" cy="1756500"/>
          </a:xfrm>
          <a:prstGeom prst="ellipse">
            <a:avLst/>
          </a:prstGeom>
          <a:solidFill>
            <a:srgbClr val="FFA3B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18"/>
          <p:cNvSpPr txBox="1"/>
          <p:nvPr>
            <p:ph type="title"/>
          </p:nvPr>
        </p:nvSpPr>
        <p:spPr>
          <a:xfrm>
            <a:off x="90550" y="685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l-GR">
                <a:latin typeface="Arial"/>
                <a:ea typeface="Arial"/>
                <a:cs typeface="Arial"/>
                <a:sym typeface="Arial"/>
              </a:rPr>
              <a:t>Σημείωση!</a:t>
            </a:r>
            <a:endParaRPr b="1">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9"/>
          <p:cNvSpPr/>
          <p:nvPr/>
        </p:nvSpPr>
        <p:spPr>
          <a:xfrm>
            <a:off x="198000" y="133475"/>
            <a:ext cx="8748000" cy="474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19"/>
          <p:cNvSpPr txBox="1"/>
          <p:nvPr>
            <p:ph idx="1" type="body"/>
          </p:nvPr>
        </p:nvSpPr>
        <p:spPr>
          <a:xfrm>
            <a:off x="858600" y="443225"/>
            <a:ext cx="7426800" cy="41217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SzPts val="1018"/>
              <a:buNone/>
            </a:pPr>
            <a:r>
              <a:rPr lang="el-GR" sz="1300">
                <a:solidFill>
                  <a:schemeClr val="dk1"/>
                </a:solidFill>
                <a:latin typeface="Arial"/>
                <a:ea typeface="Arial"/>
                <a:cs typeface="Arial"/>
                <a:sym typeface="Arial"/>
              </a:rPr>
              <a:t>Ρωτήστε τους </a:t>
            </a:r>
            <a:r>
              <a:rPr b="1" lang="el-GR" sz="1300">
                <a:solidFill>
                  <a:schemeClr val="dk1"/>
                </a:solidFill>
                <a:latin typeface="Arial"/>
                <a:ea typeface="Arial"/>
                <a:cs typeface="Arial"/>
                <a:sym typeface="Arial"/>
              </a:rPr>
              <a:t>διοργανωτές του προγράμματος καθοδήγησης ποιος είναι ο στόχος και το εύρος </a:t>
            </a:r>
            <a:r>
              <a:rPr lang="el-GR" sz="1300">
                <a:solidFill>
                  <a:schemeClr val="dk1"/>
                </a:solidFill>
                <a:latin typeface="Arial"/>
                <a:ea typeface="Arial"/>
                <a:cs typeface="Arial"/>
                <a:sym typeface="Arial"/>
              </a:rPr>
              <a:t>του συγκεκριμένου προγράμματος καθοδήγησης εάν είναι ασαφές. Συζητήστε τα με τον καθοδηγούμενο σας στην πρώτη συνάντηση. Για να σας υποστηρίξουμε στη διευκρίνιση των στόχων τους, δημιουργήσαμε μια </a:t>
            </a:r>
            <a:r>
              <a:rPr b="1" lang="el-GR" sz="1300">
                <a:solidFill>
                  <a:schemeClr val="dk1"/>
                </a:solidFill>
                <a:latin typeface="Arial"/>
                <a:ea typeface="Arial"/>
                <a:cs typeface="Arial"/>
                <a:sym typeface="Arial"/>
              </a:rPr>
              <a:t>συμφωνία καθοδή</a:t>
            </a:r>
            <a:r>
              <a:rPr lang="el-GR" sz="1300">
                <a:solidFill>
                  <a:schemeClr val="dk1"/>
                </a:solidFill>
                <a:latin typeface="Arial"/>
                <a:ea typeface="Arial"/>
                <a:cs typeface="Arial"/>
                <a:sym typeface="Arial"/>
              </a:rPr>
              <a:t>γησης που μπορείτε να χρησιμοποιήσετε με τον/τους καθοδηγούμενο/ες σας. Μπορείτε να βρείτε το προσχέδιο με δυνατότητα λήψης εδώ.</a:t>
            </a:r>
            <a:endParaRPr/>
          </a:p>
          <a:p>
            <a:pPr indent="0" lvl="0" marL="0" rtl="0" algn="just">
              <a:lnSpc>
                <a:spcPct val="115000"/>
              </a:lnSpc>
              <a:spcBef>
                <a:spcPts val="2400"/>
              </a:spcBef>
              <a:spcAft>
                <a:spcPts val="0"/>
              </a:spcAft>
              <a:buSzPts val="1018"/>
              <a:buNone/>
            </a:pPr>
            <a:r>
              <a:rPr lang="el-GR" sz="1300">
                <a:solidFill>
                  <a:schemeClr val="dk1"/>
                </a:solidFill>
                <a:latin typeface="Arial"/>
                <a:ea typeface="Arial"/>
                <a:cs typeface="Arial"/>
                <a:sym typeface="Arial"/>
              </a:rPr>
              <a:t>Σημειώστε ότι </a:t>
            </a:r>
            <a:r>
              <a:rPr b="1" lang="el-GR" sz="1300">
                <a:solidFill>
                  <a:schemeClr val="dk1"/>
                </a:solidFill>
                <a:latin typeface="Arial"/>
                <a:ea typeface="Arial"/>
                <a:cs typeface="Arial"/>
                <a:sym typeface="Arial"/>
              </a:rPr>
              <a:t>δεν είστε ο προϊστάμενός τους</a:t>
            </a:r>
            <a:r>
              <a:rPr lang="el-GR" sz="1300">
                <a:solidFill>
                  <a:schemeClr val="dk1"/>
                </a:solidFill>
                <a:latin typeface="Arial"/>
                <a:ea typeface="Arial"/>
                <a:cs typeface="Arial"/>
                <a:sym typeface="Arial"/>
              </a:rPr>
              <a:t>: δεν χρειάζεται να έχετε απόλυτα αντίστοιχες επαγγελματικές ικανότητες. Δεν πρόκειται για κοινές εκδόσεις ή για συγκεκριμένο έργο.</a:t>
            </a:r>
            <a:endParaRPr/>
          </a:p>
          <a:p>
            <a:pPr indent="0" lvl="0" marL="0" rtl="0" algn="just">
              <a:lnSpc>
                <a:spcPct val="115000"/>
              </a:lnSpc>
              <a:spcBef>
                <a:spcPts val="2400"/>
              </a:spcBef>
              <a:spcAft>
                <a:spcPts val="0"/>
              </a:spcAft>
              <a:buSzPts val="1018"/>
              <a:buNone/>
            </a:pPr>
            <a:r>
              <a:rPr lang="el-GR" sz="1300">
                <a:solidFill>
                  <a:schemeClr val="dk1"/>
                </a:solidFill>
                <a:latin typeface="Arial"/>
                <a:ea typeface="Arial"/>
                <a:cs typeface="Arial"/>
                <a:sym typeface="Arial"/>
              </a:rPr>
              <a:t>Πάντα να ξεκινάτε ρωτώντας τον καθοδηγούμενο σας σε τι </a:t>
            </a:r>
            <a:r>
              <a:rPr b="1" lang="el-GR" sz="1300">
                <a:solidFill>
                  <a:schemeClr val="dk1"/>
                </a:solidFill>
                <a:latin typeface="Arial"/>
                <a:ea typeface="Arial"/>
                <a:cs typeface="Arial"/>
                <a:sym typeface="Arial"/>
              </a:rPr>
              <a:t>χρειάζεται υποστήριξη</a:t>
            </a:r>
            <a:r>
              <a:rPr lang="el-GR" sz="1300">
                <a:solidFill>
                  <a:schemeClr val="dk1"/>
                </a:solidFill>
                <a:latin typeface="Arial"/>
                <a:ea typeface="Arial"/>
                <a:cs typeface="Arial"/>
                <a:sym typeface="Arial"/>
              </a:rPr>
              <a:t>, από δημιουργία προφίλ, συναισθηματική υποστήριξη ή επαγγελματικές συμβουλές και προσπαθήστε να το παρέχετε. Τις περισσότερες φορές αυτό σημαίνει καθοδήγηση συνομιλιών και περιστασιακά συγκεκριμένες αναθέσεις.</a:t>
            </a:r>
            <a:endParaRPr/>
          </a:p>
          <a:p>
            <a:pPr indent="0" lvl="0" marL="0" rtl="0" algn="just">
              <a:lnSpc>
                <a:spcPct val="115000"/>
              </a:lnSpc>
              <a:spcBef>
                <a:spcPts val="2400"/>
              </a:spcBef>
              <a:spcAft>
                <a:spcPts val="1200"/>
              </a:spcAft>
              <a:buSzPts val="1018"/>
              <a:buNone/>
            </a:pPr>
            <a:r>
              <a:rPr lang="el-GR" sz="1300">
                <a:solidFill>
                  <a:schemeClr val="dk1"/>
                </a:solidFill>
                <a:latin typeface="Arial"/>
                <a:ea typeface="Arial"/>
                <a:cs typeface="Arial"/>
                <a:sym typeface="Arial"/>
              </a:rPr>
              <a:t>Ζητήστε </a:t>
            </a:r>
            <a:r>
              <a:rPr b="1" lang="el-GR" sz="1300">
                <a:solidFill>
                  <a:schemeClr val="dk1"/>
                </a:solidFill>
                <a:latin typeface="Arial"/>
                <a:ea typeface="Arial"/>
                <a:cs typeface="Arial"/>
                <a:sym typeface="Arial"/>
              </a:rPr>
              <a:t>τακτικά σχόλια</a:t>
            </a:r>
            <a:r>
              <a:rPr lang="el-GR" sz="1300">
                <a:solidFill>
                  <a:schemeClr val="dk1"/>
                </a:solidFill>
                <a:latin typeface="Arial"/>
                <a:ea typeface="Arial"/>
                <a:cs typeface="Arial"/>
                <a:sym typeface="Arial"/>
              </a:rPr>
              <a:t>, ώστε να μπορείτε να αλλάξετε πορεία έτσι ώστε να ανταποκριθείτε στις προσδοκίες τους.</a:t>
            </a:r>
            <a:endParaRPr sz="1300">
              <a:solidFill>
                <a:schemeClr val="dk1"/>
              </a:solidFill>
              <a:latin typeface="Arial"/>
              <a:ea typeface="Arial"/>
              <a:cs typeface="Arial"/>
              <a:sym typeface="Arial"/>
            </a:endParaRPr>
          </a:p>
        </p:txBody>
      </p:sp>
      <p:sp>
        <p:nvSpPr>
          <p:cNvPr id="291" name="Google Shape;291;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l-GR"/>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
          <p:cNvSpPr/>
          <p:nvPr/>
        </p:nvSpPr>
        <p:spPr>
          <a:xfrm>
            <a:off x="198000" y="381150"/>
            <a:ext cx="8748000" cy="438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2"/>
          <p:cNvSpPr txBox="1"/>
          <p:nvPr>
            <p:ph type="title"/>
          </p:nvPr>
        </p:nvSpPr>
        <p:spPr>
          <a:xfrm>
            <a:off x="858600" y="1375950"/>
            <a:ext cx="7426800" cy="2391600"/>
          </a:xfrm>
          <a:prstGeom prst="rect">
            <a:avLst/>
          </a:prstGeom>
          <a:noFill/>
          <a:ln>
            <a:noFill/>
          </a:ln>
        </p:spPr>
        <p:txBody>
          <a:bodyPr anchorCtr="0" anchor="ctr" bIns="91425" lIns="91425" spcFirstLastPara="1" rIns="91425" wrap="square" tIns="91425">
            <a:noAutofit/>
          </a:bodyPr>
          <a:lstStyle/>
          <a:p>
            <a:pPr indent="0" lvl="0" marL="0" rtl="0" algn="just">
              <a:lnSpc>
                <a:spcPct val="100000"/>
              </a:lnSpc>
              <a:spcBef>
                <a:spcPts val="0"/>
              </a:spcBef>
              <a:spcAft>
                <a:spcPts val="0"/>
              </a:spcAft>
              <a:buSzPts val="990"/>
              <a:buNone/>
            </a:pPr>
            <a:r>
              <a:rPr lang="el-GR" sz="1600">
                <a:latin typeface="Arial"/>
                <a:ea typeface="Arial"/>
                <a:cs typeface="Arial"/>
                <a:sym typeface="Arial"/>
              </a:rPr>
              <a:t>Ο οδηγός δημιουργήθηκε για να βοηθήσει στην εκπαίδευση των καθοδηγητών  που συμμετέχουν ή ενδιαφέρονται στην υποστήριξη των γυναικών στους τομείς STEM. </a:t>
            </a:r>
            <a:br>
              <a:rPr lang="el-GR" sz="1600">
                <a:latin typeface="Arial"/>
                <a:ea typeface="Arial"/>
                <a:cs typeface="Arial"/>
                <a:sym typeface="Arial"/>
              </a:rPr>
            </a:br>
            <a:br>
              <a:rPr lang="el-GR" sz="1600">
                <a:latin typeface="Arial"/>
                <a:ea typeface="Arial"/>
                <a:cs typeface="Arial"/>
                <a:sym typeface="Arial"/>
              </a:rPr>
            </a:br>
            <a:r>
              <a:rPr lang="el-GR" sz="1600">
                <a:latin typeface="Arial"/>
                <a:ea typeface="Arial"/>
                <a:cs typeface="Arial"/>
                <a:sym typeface="Arial"/>
              </a:rPr>
              <a:t>Εχει αποδειχθεί ότι η καθοδήγηση είναι ένας βασικός παράγοντας επιτυχίας για τις περιθωριοποιημένες ομάδες στο STEM. Ειδικά για τις γυναίκες, έχει αποδειχθεί ότι αυξάνει τον αριθμό που εισέρχονται και μένουν στα πεδία STEM. </a:t>
            </a:r>
            <a:br>
              <a:rPr lang="el-GR" sz="1600">
                <a:latin typeface="Arial"/>
                <a:ea typeface="Arial"/>
                <a:cs typeface="Arial"/>
                <a:sym typeface="Arial"/>
              </a:rPr>
            </a:br>
            <a:br>
              <a:rPr lang="el-GR" sz="1600">
                <a:latin typeface="Arial"/>
                <a:ea typeface="Arial"/>
                <a:cs typeface="Arial"/>
                <a:sym typeface="Arial"/>
              </a:rPr>
            </a:br>
            <a:r>
              <a:rPr lang="el-GR" sz="1600">
                <a:latin typeface="Arial"/>
                <a:ea typeface="Arial"/>
                <a:cs typeface="Arial"/>
                <a:sym typeface="Arial"/>
              </a:rPr>
              <a:t>Η καθοδήγηση μπορεί να χρησιμοποιηθεί τόσο για την πρόσληψη γυναικών όσο και για τη διατήρησή τους, σε όλη την εκπαιδευτική και επαγγελματική πορεία.</a:t>
            </a:r>
            <a:endParaRPr sz="1600">
              <a:latin typeface="Arial"/>
              <a:ea typeface="Arial"/>
              <a:cs typeface="Arial"/>
              <a:sym typeface="Arial"/>
            </a:endParaRPr>
          </a:p>
        </p:txBody>
      </p:sp>
      <p:sp>
        <p:nvSpPr>
          <p:cNvPr id="160" name="Google Shape;160;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b="1" lang="el-GR"/>
              <a:t>‹#›</a:t>
            </a:fld>
            <a:endParaRPr b="1"/>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id="296" name="Google Shape;296;p20"/>
          <p:cNvPicPr preferRelativeResize="0"/>
          <p:nvPr/>
        </p:nvPicPr>
        <p:blipFill rotWithShape="1">
          <a:blip r:embed="rId3">
            <a:alphaModFix/>
          </a:blip>
          <a:srcRect b="0" l="0" r="0" t="0"/>
          <a:stretch/>
        </p:blipFill>
        <p:spPr>
          <a:xfrm>
            <a:off x="3008353" y="0"/>
            <a:ext cx="6135648" cy="5143501"/>
          </a:xfrm>
          <a:prstGeom prst="rect">
            <a:avLst/>
          </a:prstGeom>
          <a:noFill/>
          <a:ln>
            <a:noFill/>
          </a:ln>
        </p:spPr>
      </p:pic>
      <p:sp>
        <p:nvSpPr>
          <p:cNvPr id="297" name="Google Shape;297;p20"/>
          <p:cNvSpPr txBox="1"/>
          <p:nvPr>
            <p:ph idx="12" type="sldNum"/>
          </p:nvPr>
        </p:nvSpPr>
        <p:spPr>
          <a:xfrm>
            <a:off x="7086600" y="4842988"/>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l-GR"/>
              <a:t>‹#›</a:t>
            </a:fld>
            <a:endParaRPr/>
          </a:p>
        </p:txBody>
      </p:sp>
      <p:sp>
        <p:nvSpPr>
          <p:cNvPr id="298" name="Google Shape;298;p20"/>
          <p:cNvSpPr txBox="1"/>
          <p:nvPr/>
        </p:nvSpPr>
        <p:spPr>
          <a:xfrm>
            <a:off x="137525" y="2079150"/>
            <a:ext cx="4350000" cy="985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l-GR" sz="2600">
                <a:solidFill>
                  <a:schemeClr val="dk1"/>
                </a:solidFill>
              </a:rPr>
              <a:t>Μαρτυρία</a:t>
            </a:r>
            <a:endParaRPr b="1" sz="2600">
              <a:solidFill>
                <a:schemeClr val="dk1"/>
              </a:solidFill>
            </a:endParaRPr>
          </a:p>
          <a:p>
            <a:pPr indent="0" lvl="0" marL="0" marR="0" rtl="0" algn="l">
              <a:lnSpc>
                <a:spcPct val="100000"/>
              </a:lnSpc>
              <a:spcBef>
                <a:spcPts val="0"/>
              </a:spcBef>
              <a:spcAft>
                <a:spcPts val="0"/>
              </a:spcAft>
              <a:buClr>
                <a:srgbClr val="000000"/>
              </a:buClr>
              <a:buSzPts val="2600"/>
              <a:buFont typeface="Arial"/>
              <a:buNone/>
            </a:pPr>
            <a:r>
              <a:rPr b="1" i="0" lang="el-GR" sz="2600" u="none" cap="none" strike="noStrike">
                <a:solidFill>
                  <a:schemeClr val="dk1"/>
                </a:solidFill>
                <a:latin typeface="Arial"/>
                <a:ea typeface="Arial"/>
                <a:cs typeface="Arial"/>
                <a:sym typeface="Arial"/>
              </a:rPr>
              <a:t>καθοδηγητή</a:t>
            </a:r>
            <a:endParaRPr b="1" i="0" sz="1200" u="none" cap="none" strike="noStrike">
              <a:solidFill>
                <a:srgbClr val="0D453A"/>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1"/>
          <p:cNvSpPr txBox="1"/>
          <p:nvPr>
            <p:ph type="title"/>
          </p:nvPr>
        </p:nvSpPr>
        <p:spPr>
          <a:xfrm>
            <a:off x="326075" y="1906952"/>
            <a:ext cx="8328300" cy="1329600"/>
          </a:xfrm>
          <a:prstGeom prst="rect">
            <a:avLst/>
          </a:prstGeom>
          <a:noFill/>
          <a:ln>
            <a:noFill/>
          </a:ln>
        </p:spPr>
        <p:txBody>
          <a:bodyPr anchorCtr="0" anchor="ctr" bIns="34275" lIns="68575" spcFirstLastPara="1" rIns="68575" wrap="square" tIns="34275">
            <a:normAutofit fontScale="90000"/>
          </a:bodyPr>
          <a:lstStyle/>
          <a:p>
            <a:pPr indent="0" lvl="0" marL="0" rtl="0" algn="ctr">
              <a:lnSpc>
                <a:spcPct val="100000"/>
              </a:lnSpc>
              <a:spcBef>
                <a:spcPts val="0"/>
              </a:spcBef>
              <a:spcAft>
                <a:spcPts val="0"/>
              </a:spcAft>
              <a:buClr>
                <a:schemeClr val="dk1"/>
              </a:buClr>
              <a:buSzPct val="33950"/>
              <a:buFont typeface="Arial"/>
              <a:buNone/>
            </a:pPr>
            <a:r>
              <a:rPr lang="el-GR" sz="3600">
                <a:latin typeface="Arial"/>
                <a:ea typeface="Arial"/>
                <a:cs typeface="Arial"/>
                <a:sym typeface="Arial"/>
              </a:rPr>
              <a:t>Πώς μπορείτε να αξιοποιήσετε στο έπακρο την αντιστοίχιση μέντορα-καθοδηγούμενου;</a:t>
            </a:r>
            <a:endParaRPr sz="3600">
              <a:latin typeface="Arial"/>
              <a:ea typeface="Arial"/>
              <a:cs typeface="Arial"/>
              <a:sym typeface="Arial"/>
            </a:endParaRPr>
          </a:p>
        </p:txBody>
      </p:sp>
      <p:sp>
        <p:nvSpPr>
          <p:cNvPr id="304" name="Google Shape;304;p21"/>
          <p:cNvSpPr txBox="1"/>
          <p:nvPr/>
        </p:nvSpPr>
        <p:spPr>
          <a:xfrm flipH="1">
            <a:off x="-152400" y="60475"/>
            <a:ext cx="770100" cy="153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800"/>
              <a:buFont typeface="Arial"/>
              <a:buNone/>
            </a:pPr>
            <a:r>
              <a:rPr b="1" i="0" lang="el-GR" sz="8800" u="none" cap="none" strike="noStrike">
                <a:solidFill>
                  <a:schemeClr val="dk2"/>
                </a:solidFill>
                <a:latin typeface="Arial"/>
                <a:ea typeface="Arial"/>
                <a:cs typeface="Arial"/>
                <a:sym typeface="Arial"/>
              </a:rPr>
              <a:t>4</a:t>
            </a:r>
            <a:endParaRPr b="1" i="0" sz="8800" u="none" cap="none" strike="noStrike">
              <a:solidFill>
                <a:schemeClr val="dk2"/>
              </a:solidFill>
              <a:latin typeface="Arial"/>
              <a:ea typeface="Arial"/>
              <a:cs typeface="Arial"/>
              <a:sym typeface="Arial"/>
            </a:endParaRPr>
          </a:p>
        </p:txBody>
      </p:sp>
      <p:sp>
        <p:nvSpPr>
          <p:cNvPr id="305" name="Google Shape;305;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l-GR"/>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2"/>
          <p:cNvSpPr txBox="1"/>
          <p:nvPr>
            <p:ph idx="1" type="body"/>
          </p:nvPr>
        </p:nvSpPr>
        <p:spPr>
          <a:xfrm>
            <a:off x="311700" y="2312700"/>
            <a:ext cx="8520600" cy="153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SzPts val="1800"/>
              <a:buNone/>
            </a:pPr>
            <a:r>
              <a:rPr b="1" lang="el-GR" sz="2400">
                <a:solidFill>
                  <a:schemeClr val="dk1"/>
                </a:solidFill>
              </a:rPr>
              <a:t>Η αντιστοίχιση μπορεί να είναι δύσκολη και μπορεί να μην έχετε τον απόλυτο έλεγχο με ποιους θα συνδυάσετε. Είναι πάντα μια διαδικασία μάθησης: αξιοποιήστε την στο έπακρο, αντί να προσπαθείτε να είστε τέλειοι.</a:t>
            </a:r>
            <a:endParaRPr b="1" sz="2200">
              <a:solidFill>
                <a:schemeClr val="dk1"/>
              </a:solidFill>
              <a:latin typeface="Libre Baskerville"/>
              <a:ea typeface="Libre Baskerville"/>
              <a:cs typeface="Libre Baskerville"/>
              <a:sym typeface="Libre Baskerville"/>
            </a:endParaRPr>
          </a:p>
        </p:txBody>
      </p:sp>
      <p:sp>
        <p:nvSpPr>
          <p:cNvPr id="311" name="Google Shape;311;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l-GR"/>
              <a:t>‹#›</a:t>
            </a:fld>
            <a:endParaRPr/>
          </a:p>
        </p:txBody>
      </p:sp>
      <p:sp>
        <p:nvSpPr>
          <p:cNvPr id="312" name="Google Shape;312;p22"/>
          <p:cNvSpPr/>
          <p:nvPr/>
        </p:nvSpPr>
        <p:spPr>
          <a:xfrm>
            <a:off x="-648675" y="88325"/>
            <a:ext cx="1925400" cy="1756500"/>
          </a:xfrm>
          <a:prstGeom prst="ellipse">
            <a:avLst/>
          </a:prstGeom>
          <a:solidFill>
            <a:srgbClr val="FFA3B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22"/>
          <p:cNvSpPr txBox="1"/>
          <p:nvPr>
            <p:ph type="title"/>
          </p:nvPr>
        </p:nvSpPr>
        <p:spPr>
          <a:xfrm>
            <a:off x="119150" y="6865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l-GR">
                <a:latin typeface="Arial"/>
                <a:ea typeface="Arial"/>
                <a:cs typeface="Arial"/>
                <a:sym typeface="Arial"/>
              </a:rPr>
              <a:t>Σημείωση!</a:t>
            </a:r>
            <a:endParaRPr b="1">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3"/>
          <p:cNvSpPr/>
          <p:nvPr/>
        </p:nvSpPr>
        <p:spPr>
          <a:xfrm>
            <a:off x="198000" y="201150"/>
            <a:ext cx="8748000" cy="474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23"/>
          <p:cNvSpPr txBox="1"/>
          <p:nvPr>
            <p:ph idx="1" type="body"/>
          </p:nvPr>
        </p:nvSpPr>
        <p:spPr>
          <a:xfrm>
            <a:off x="858600" y="753625"/>
            <a:ext cx="7426800" cy="3909600"/>
          </a:xfrm>
          <a:prstGeom prst="rect">
            <a:avLst/>
          </a:prstGeom>
          <a:noFill/>
          <a:ln>
            <a:noFill/>
          </a:ln>
        </p:spPr>
        <p:txBody>
          <a:bodyPr anchorCtr="0" anchor="t" bIns="91425" lIns="91425" spcFirstLastPara="1" rIns="91425" wrap="square" tIns="91425">
            <a:normAutofit lnSpcReduction="10000"/>
          </a:bodyPr>
          <a:lstStyle/>
          <a:p>
            <a:pPr indent="0" lvl="0" marL="0" rtl="0" algn="just">
              <a:lnSpc>
                <a:spcPct val="115000"/>
              </a:lnSpc>
              <a:spcBef>
                <a:spcPts val="1200"/>
              </a:spcBef>
              <a:spcAft>
                <a:spcPts val="0"/>
              </a:spcAft>
              <a:buSzPts val="1800"/>
              <a:buNone/>
            </a:pPr>
            <a:r>
              <a:rPr lang="el-GR" sz="1400">
                <a:solidFill>
                  <a:schemeClr val="dk1"/>
                </a:solidFill>
              </a:rPr>
              <a:t>Η καθοδήγηση είναι μια πρακτική δεξιότητα, όχι μια θεωρητική, και εξαρτάται σε μεγάλο βαθμό από το ποιον θα καταλήξετε να καθοδηγήσετε. </a:t>
            </a:r>
            <a:endParaRPr/>
          </a:p>
          <a:p>
            <a:pPr indent="0" lvl="0" marL="0" rtl="0" algn="just">
              <a:lnSpc>
                <a:spcPct val="115000"/>
              </a:lnSpc>
              <a:spcBef>
                <a:spcPts val="2400"/>
              </a:spcBef>
              <a:spcAft>
                <a:spcPts val="0"/>
              </a:spcAft>
              <a:buSzPts val="1800"/>
              <a:buNone/>
            </a:pPr>
            <a:r>
              <a:rPr lang="el-GR" sz="1400">
                <a:solidFill>
                  <a:schemeClr val="dk1"/>
                </a:solidFill>
              </a:rPr>
              <a:t>Παρόλο που οι διοργανωτές του προγράμματος καθοδήγησης θα κάνουν ό,τι καλύτερο μπορούν για να </a:t>
            </a:r>
            <a:r>
              <a:rPr b="1" lang="el-GR" sz="1400">
                <a:solidFill>
                  <a:schemeClr val="dk1"/>
                </a:solidFill>
              </a:rPr>
              <a:t>βελτιστοποιήσουν τη διαδικασία αντιστοίχισης</a:t>
            </a:r>
            <a:r>
              <a:rPr lang="el-GR" sz="1400">
                <a:solidFill>
                  <a:schemeClr val="dk1"/>
                </a:solidFill>
              </a:rPr>
              <a:t>, μπορεί και πάλι να αισθάνεστε ότι δεν κατέληξε σε έναν ιδανικό αποτέλεσμα. </a:t>
            </a:r>
            <a:endParaRPr/>
          </a:p>
          <a:p>
            <a:pPr indent="0" lvl="0" marL="0" rtl="0" algn="just">
              <a:lnSpc>
                <a:spcPct val="115000"/>
              </a:lnSpc>
              <a:spcBef>
                <a:spcPts val="2400"/>
              </a:spcBef>
              <a:spcAft>
                <a:spcPts val="0"/>
              </a:spcAft>
              <a:buSzPts val="1800"/>
              <a:buNone/>
            </a:pPr>
            <a:r>
              <a:rPr lang="el-GR" sz="1400">
                <a:solidFill>
                  <a:schemeClr val="dk1"/>
                </a:solidFill>
              </a:rPr>
              <a:t>Είναι εντάξει να διαφέρεις από τον καθοδηγητή σου! Μπορεί ακόμη και να είναι χρήσιμο. </a:t>
            </a:r>
            <a:r>
              <a:rPr b="1" lang="el-GR" sz="1400">
                <a:solidFill>
                  <a:schemeClr val="dk1"/>
                </a:solidFill>
              </a:rPr>
              <a:t>Δεν χρειάζεται να έχετε επαγγελματική εξειδίκευση στον τομέα του καθοδηγούμενου</a:t>
            </a:r>
            <a:r>
              <a:rPr lang="el-GR" sz="1400">
                <a:solidFill>
                  <a:schemeClr val="dk1"/>
                </a:solidFill>
              </a:rPr>
              <a:t>. Μπορεί επίσης να είστε </a:t>
            </a:r>
            <a:r>
              <a:rPr b="1" lang="el-GR" sz="1400">
                <a:solidFill>
                  <a:schemeClr val="dk1"/>
                </a:solidFill>
              </a:rPr>
              <a:t>διαφορετικές προσωπικότητες</a:t>
            </a:r>
            <a:r>
              <a:rPr lang="el-GR" sz="1400">
                <a:solidFill>
                  <a:schemeClr val="dk1"/>
                </a:solidFill>
              </a:rPr>
              <a:t>, αλλά σημειώστε ότι μπορείτε πάντα να βρείτε τρόπους να σχετιστείτε και να συνδεθείτε. </a:t>
            </a:r>
            <a:endParaRPr/>
          </a:p>
          <a:p>
            <a:pPr indent="0" lvl="0" marL="0" rtl="0" algn="just">
              <a:lnSpc>
                <a:spcPct val="115000"/>
              </a:lnSpc>
              <a:spcBef>
                <a:spcPts val="2400"/>
              </a:spcBef>
              <a:spcAft>
                <a:spcPts val="1200"/>
              </a:spcAft>
              <a:buSzPts val="1800"/>
              <a:buNone/>
            </a:pPr>
            <a:r>
              <a:rPr lang="el-GR" sz="1400">
                <a:solidFill>
                  <a:schemeClr val="dk1"/>
                </a:solidFill>
              </a:rPr>
              <a:t>Είναι σημαντικό να είστε ανοιχτοί στο να μάθετε για τις </a:t>
            </a:r>
            <a:r>
              <a:rPr b="1" lang="el-GR" sz="1400">
                <a:solidFill>
                  <a:schemeClr val="dk1"/>
                </a:solidFill>
              </a:rPr>
              <a:t>ανάγκες του καθοδηγούμενου σ</a:t>
            </a:r>
            <a:r>
              <a:rPr lang="el-GR" sz="1400">
                <a:solidFill>
                  <a:schemeClr val="dk1"/>
                </a:solidFill>
              </a:rPr>
              <a:t>ας, τόσο όσον αφορά την εστίαση όσο και τους τύπους δραστηριότητας.</a:t>
            </a:r>
            <a:endParaRPr sz="1400">
              <a:solidFill>
                <a:schemeClr val="dk1"/>
              </a:solidFill>
              <a:latin typeface="Libre Baskerville"/>
              <a:ea typeface="Libre Baskerville"/>
              <a:cs typeface="Libre Baskerville"/>
              <a:sym typeface="Libre Baskerville"/>
            </a:endParaRPr>
          </a:p>
        </p:txBody>
      </p:sp>
      <p:sp>
        <p:nvSpPr>
          <p:cNvPr id="320" name="Google Shape;320;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l-GR"/>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pic>
        <p:nvPicPr>
          <p:cNvPr id="325" name="Google Shape;325;p24"/>
          <p:cNvPicPr preferRelativeResize="0"/>
          <p:nvPr/>
        </p:nvPicPr>
        <p:blipFill rotWithShape="1">
          <a:blip r:embed="rId3">
            <a:alphaModFix/>
          </a:blip>
          <a:srcRect b="0" l="0" r="0" t="0"/>
          <a:stretch/>
        </p:blipFill>
        <p:spPr>
          <a:xfrm>
            <a:off x="3008362" y="0"/>
            <a:ext cx="6135639" cy="5143501"/>
          </a:xfrm>
          <a:prstGeom prst="rect">
            <a:avLst/>
          </a:prstGeom>
          <a:noFill/>
          <a:ln>
            <a:noFill/>
          </a:ln>
        </p:spPr>
      </p:pic>
      <p:sp>
        <p:nvSpPr>
          <p:cNvPr id="326" name="Google Shape;326;p24"/>
          <p:cNvSpPr txBox="1"/>
          <p:nvPr>
            <p:ph idx="12" type="sldNum"/>
          </p:nvPr>
        </p:nvSpPr>
        <p:spPr>
          <a:xfrm>
            <a:off x="7086600" y="480851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l-GR"/>
              <a:t>‹#›</a:t>
            </a:fld>
            <a:endParaRPr/>
          </a:p>
        </p:txBody>
      </p:sp>
      <p:sp>
        <p:nvSpPr>
          <p:cNvPr id="327" name="Google Shape;327;p24"/>
          <p:cNvSpPr txBox="1"/>
          <p:nvPr/>
        </p:nvSpPr>
        <p:spPr>
          <a:xfrm>
            <a:off x="137525" y="2079150"/>
            <a:ext cx="4350000" cy="985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l-GR" sz="2600">
                <a:solidFill>
                  <a:schemeClr val="dk1"/>
                </a:solidFill>
              </a:rPr>
              <a:t>Μαρτυρία</a:t>
            </a:r>
            <a:endParaRPr b="1" sz="2600">
              <a:solidFill>
                <a:schemeClr val="dk1"/>
              </a:solidFill>
            </a:endParaRPr>
          </a:p>
          <a:p>
            <a:pPr indent="0" lvl="0" marL="0" marR="0" rtl="0" algn="l">
              <a:lnSpc>
                <a:spcPct val="100000"/>
              </a:lnSpc>
              <a:spcBef>
                <a:spcPts val="0"/>
              </a:spcBef>
              <a:spcAft>
                <a:spcPts val="0"/>
              </a:spcAft>
              <a:buClr>
                <a:srgbClr val="000000"/>
              </a:buClr>
              <a:buSzPts val="2600"/>
              <a:buFont typeface="Arial"/>
              <a:buNone/>
            </a:pPr>
            <a:r>
              <a:rPr b="1" i="0" lang="el-GR" sz="2600" u="none" cap="none" strike="noStrike">
                <a:solidFill>
                  <a:schemeClr val="dk1"/>
                </a:solidFill>
                <a:latin typeface="Arial"/>
                <a:ea typeface="Arial"/>
                <a:cs typeface="Arial"/>
                <a:sym typeface="Arial"/>
              </a:rPr>
              <a:t>καθοδηγητή</a:t>
            </a:r>
            <a:endParaRPr b="1" i="0" sz="1200" u="none" cap="none" strike="noStrike">
              <a:solidFill>
                <a:srgbClr val="0D453A"/>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5"/>
          <p:cNvSpPr txBox="1"/>
          <p:nvPr>
            <p:ph type="title"/>
          </p:nvPr>
        </p:nvSpPr>
        <p:spPr>
          <a:xfrm>
            <a:off x="407850" y="2116702"/>
            <a:ext cx="8328300" cy="1329600"/>
          </a:xfrm>
          <a:prstGeom prst="rect">
            <a:avLst/>
          </a:prstGeom>
          <a:noFill/>
          <a:ln>
            <a:noFill/>
          </a:ln>
        </p:spPr>
        <p:txBody>
          <a:bodyPr anchorCtr="0" anchor="ctr" bIns="34275" lIns="68575" spcFirstLastPara="1" rIns="68575" wrap="square" tIns="34275">
            <a:normAutofit/>
          </a:bodyPr>
          <a:lstStyle/>
          <a:p>
            <a:pPr indent="0" lvl="0" marL="0" rtl="0" algn="ctr">
              <a:lnSpc>
                <a:spcPct val="100000"/>
              </a:lnSpc>
              <a:spcBef>
                <a:spcPts val="0"/>
              </a:spcBef>
              <a:spcAft>
                <a:spcPts val="0"/>
              </a:spcAft>
              <a:buClr>
                <a:schemeClr val="dk1"/>
              </a:buClr>
              <a:buSzPts val="978"/>
              <a:buFont typeface="Arial"/>
              <a:buNone/>
            </a:pPr>
            <a:r>
              <a:rPr b="1" lang="el-GR" sz="3200">
                <a:solidFill>
                  <a:schemeClr val="dk1"/>
                </a:solidFill>
                <a:latin typeface="Arial"/>
                <a:ea typeface="Arial"/>
                <a:cs typeface="Arial"/>
                <a:sym typeface="Arial"/>
              </a:rPr>
              <a:t>Τι πρέπει να λάβετε υπόψη σας σχετικά με την οργάνωση της καθοδήγησης; </a:t>
            </a:r>
            <a:endParaRPr b="1" sz="3200">
              <a:solidFill>
                <a:schemeClr val="dk1"/>
              </a:solidFill>
              <a:latin typeface="Arial"/>
              <a:ea typeface="Arial"/>
              <a:cs typeface="Arial"/>
              <a:sym typeface="Arial"/>
            </a:endParaRPr>
          </a:p>
        </p:txBody>
      </p:sp>
      <p:sp>
        <p:nvSpPr>
          <p:cNvPr id="333" name="Google Shape;333;p25"/>
          <p:cNvSpPr txBox="1"/>
          <p:nvPr/>
        </p:nvSpPr>
        <p:spPr>
          <a:xfrm flipH="1">
            <a:off x="-152400" y="60475"/>
            <a:ext cx="770100" cy="153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800"/>
              <a:buFont typeface="Arial"/>
              <a:buNone/>
            </a:pPr>
            <a:r>
              <a:rPr b="1" i="0" lang="el-GR" sz="8800" u="none" cap="none" strike="noStrike">
                <a:solidFill>
                  <a:schemeClr val="dk2"/>
                </a:solidFill>
                <a:latin typeface="Arial"/>
                <a:ea typeface="Arial"/>
                <a:cs typeface="Arial"/>
                <a:sym typeface="Arial"/>
              </a:rPr>
              <a:t>5</a:t>
            </a:r>
            <a:endParaRPr b="1" i="0" sz="8800" u="none" cap="none" strike="noStrike">
              <a:solidFill>
                <a:schemeClr val="dk2"/>
              </a:solidFill>
              <a:latin typeface="Arial"/>
              <a:ea typeface="Arial"/>
              <a:cs typeface="Arial"/>
              <a:sym typeface="Arial"/>
            </a:endParaRPr>
          </a:p>
        </p:txBody>
      </p:sp>
      <p:sp>
        <p:nvSpPr>
          <p:cNvPr id="334" name="Google Shape;334;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l-GR"/>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6"/>
          <p:cNvSpPr txBox="1"/>
          <p:nvPr>
            <p:ph idx="1" type="body"/>
          </p:nvPr>
        </p:nvSpPr>
        <p:spPr>
          <a:xfrm>
            <a:off x="256200" y="2200450"/>
            <a:ext cx="8887800" cy="230490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b="1" lang="el-GR" sz="2400">
                <a:solidFill>
                  <a:schemeClr val="dk1"/>
                </a:solidFill>
              </a:rPr>
              <a:t>Το πρόγραμμα καθοδήγησης έχει καθορισμένη διάρκεια και συνήθως προτεινόμενη συχνότητα συναντήσεων. Ωστόσο, έχετε κάποια ευελιξία με τις συναντήσεις, με βάση τις ανάγκες του καθοδηγούμενου σας και του εαυτού σας.</a:t>
            </a:r>
            <a:endParaRPr/>
          </a:p>
        </p:txBody>
      </p:sp>
      <p:sp>
        <p:nvSpPr>
          <p:cNvPr id="340" name="Google Shape;340;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l-GR"/>
              <a:t>‹#›</a:t>
            </a:fld>
            <a:endParaRPr/>
          </a:p>
        </p:txBody>
      </p:sp>
      <p:sp>
        <p:nvSpPr>
          <p:cNvPr id="341" name="Google Shape;341;p26"/>
          <p:cNvSpPr/>
          <p:nvPr/>
        </p:nvSpPr>
        <p:spPr>
          <a:xfrm>
            <a:off x="-724875" y="88325"/>
            <a:ext cx="1925400" cy="1756500"/>
          </a:xfrm>
          <a:prstGeom prst="ellipse">
            <a:avLst/>
          </a:prstGeom>
          <a:solidFill>
            <a:srgbClr val="FFA3B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26"/>
          <p:cNvSpPr txBox="1"/>
          <p:nvPr>
            <p:ph type="title"/>
          </p:nvPr>
        </p:nvSpPr>
        <p:spPr>
          <a:xfrm>
            <a:off x="132900" y="6802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l-GR">
                <a:latin typeface="Arial"/>
                <a:ea typeface="Arial"/>
                <a:cs typeface="Arial"/>
                <a:sym typeface="Arial"/>
              </a:rPr>
              <a:t>Σημείωση!</a:t>
            </a:r>
            <a:endParaRPr b="1">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27"/>
          <p:cNvSpPr/>
          <p:nvPr/>
        </p:nvSpPr>
        <p:spPr>
          <a:xfrm>
            <a:off x="198000" y="201150"/>
            <a:ext cx="8748000" cy="474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27"/>
          <p:cNvSpPr txBox="1"/>
          <p:nvPr>
            <p:ph idx="1" type="body"/>
          </p:nvPr>
        </p:nvSpPr>
        <p:spPr>
          <a:xfrm>
            <a:off x="715617" y="757350"/>
            <a:ext cx="7756841" cy="3628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SzPts val="1018"/>
              <a:buNone/>
            </a:pPr>
            <a:r>
              <a:rPr lang="el-GR" sz="1300"/>
              <a:t>Οι διοργανωτές του προγράμματος καθοδήγησης ορίζουν τη </a:t>
            </a:r>
            <a:r>
              <a:rPr b="1" lang="el-GR" sz="1300"/>
              <a:t>διάρκεια του προγράμματος καθοδήγησης</a:t>
            </a:r>
            <a:r>
              <a:rPr lang="el-GR" sz="1300"/>
              <a:t>, η οποία μπορεί να ποικίλλει από ένα μήνα έως αρκετά χρόνια. Επίσης συχνά ορίζουν την </a:t>
            </a:r>
            <a:r>
              <a:rPr b="1" lang="el-GR" sz="1300"/>
              <a:t>αναμενόμενη συχνότητα και μερικές φορές ακόμη και τη διάρκεια των συναντήσεων</a:t>
            </a:r>
            <a:r>
              <a:rPr lang="el-GR" sz="1300"/>
              <a:t>. </a:t>
            </a:r>
            <a:endParaRPr/>
          </a:p>
          <a:p>
            <a:pPr indent="0" lvl="0" marL="0" rtl="0" algn="just">
              <a:lnSpc>
                <a:spcPct val="115000"/>
              </a:lnSpc>
              <a:spcBef>
                <a:spcPts val="2400"/>
              </a:spcBef>
              <a:spcAft>
                <a:spcPts val="0"/>
              </a:spcAft>
              <a:buSzPts val="1018"/>
              <a:buNone/>
            </a:pPr>
            <a:r>
              <a:rPr lang="el-GR" sz="1300"/>
              <a:t>Συνήθως έχετε κάποια ευελιξία. Πρώτον, να είστε ρεαλιστές σχετικά με τη </a:t>
            </a:r>
            <a:r>
              <a:rPr b="1" lang="el-GR" sz="1300"/>
              <a:t>διαθεσιμότητά σας</a:t>
            </a:r>
            <a:r>
              <a:rPr lang="el-GR" sz="1300"/>
              <a:t>: πόσο συχνά μπορείτε να συναντιέστε και ποια είναι η ιδανική διάρκεια μιας συνάντησης για εσάς; Είναι καλύτερο να είστε ξεκάθαροι σχετικά με αυτό από την αρχή παρά να χρειάζεται να απογοητεύσετε τον καθοδηγούμενο αργότερα. Φυσικά, πρέπει να τηρούνται τα πλαίσια του προγράμματος. </a:t>
            </a:r>
            <a:endParaRPr/>
          </a:p>
          <a:p>
            <a:pPr indent="0" lvl="0" marL="0" rtl="0" algn="just">
              <a:lnSpc>
                <a:spcPct val="115000"/>
              </a:lnSpc>
              <a:spcBef>
                <a:spcPts val="2400"/>
              </a:spcBef>
              <a:spcAft>
                <a:spcPts val="0"/>
              </a:spcAft>
              <a:buSzPts val="1018"/>
              <a:buNone/>
            </a:pPr>
            <a:r>
              <a:rPr lang="el-GR" sz="1300"/>
              <a:t>Συζητήστε με τον καθοδηγούμενο </a:t>
            </a:r>
            <a:r>
              <a:rPr b="1" lang="el-GR" sz="1300"/>
              <a:t>ποια συχνότητα και διάρκεια θα λειτουργούσαν καλύτερα και για τους δύο σας</a:t>
            </a:r>
            <a:r>
              <a:rPr lang="el-GR" sz="1300"/>
              <a:t>. Για κάποιους είναι μια φορά το μήνα, για κάποιους λιγότερο ή περισσότερο. Μια συνάντηση μπορεί να διαρκέσει από 20 λεπτά έως μία ώρα. </a:t>
            </a:r>
            <a:endParaRPr/>
          </a:p>
          <a:p>
            <a:pPr indent="0" lvl="0" marL="0" rtl="0" algn="just">
              <a:lnSpc>
                <a:spcPct val="115000"/>
              </a:lnSpc>
              <a:spcBef>
                <a:spcPts val="2400"/>
              </a:spcBef>
              <a:spcAft>
                <a:spcPts val="1200"/>
              </a:spcAft>
              <a:buSzPts val="1018"/>
              <a:buNone/>
            </a:pPr>
            <a:r>
              <a:rPr lang="el-GR" sz="1300"/>
              <a:t>Δεν υπάρχουν «ιδανικοί» αριθμοί εδώ: </a:t>
            </a:r>
            <a:r>
              <a:rPr b="1" lang="el-GR" sz="1300"/>
              <a:t>όλα εξαρτώνται από εσάς και τον καθοδηγούμενο σας</a:t>
            </a:r>
            <a:r>
              <a:rPr lang="el-GR" sz="1300"/>
              <a:t>. Σεβαστείτε τις ανάγκες και τη διαθεσιμότητά τους.</a:t>
            </a:r>
            <a:endParaRPr sz="1300">
              <a:solidFill>
                <a:schemeClr val="dk1"/>
              </a:solidFill>
              <a:latin typeface="Libre Baskerville"/>
              <a:ea typeface="Libre Baskerville"/>
              <a:cs typeface="Libre Baskerville"/>
              <a:sym typeface="Libre Baskerville"/>
            </a:endParaRPr>
          </a:p>
        </p:txBody>
      </p:sp>
      <p:sp>
        <p:nvSpPr>
          <p:cNvPr id="349" name="Google Shape;349;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l-GR"/>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id="354" name="Google Shape;354;p28"/>
          <p:cNvPicPr preferRelativeResize="0"/>
          <p:nvPr/>
        </p:nvPicPr>
        <p:blipFill rotWithShape="1">
          <a:blip r:embed="rId3">
            <a:alphaModFix/>
          </a:blip>
          <a:srcRect b="0" l="0" r="0" t="0"/>
          <a:stretch/>
        </p:blipFill>
        <p:spPr>
          <a:xfrm>
            <a:off x="3008353" y="0"/>
            <a:ext cx="6135648" cy="5143501"/>
          </a:xfrm>
          <a:prstGeom prst="rect">
            <a:avLst/>
          </a:prstGeom>
          <a:noFill/>
          <a:ln>
            <a:noFill/>
          </a:ln>
        </p:spPr>
      </p:pic>
      <p:sp>
        <p:nvSpPr>
          <p:cNvPr id="355" name="Google Shape;355;p2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l-GR"/>
              <a:t>‹#›</a:t>
            </a:fld>
            <a:endParaRPr/>
          </a:p>
        </p:txBody>
      </p:sp>
      <p:sp>
        <p:nvSpPr>
          <p:cNvPr id="356" name="Google Shape;356;p28"/>
          <p:cNvSpPr txBox="1"/>
          <p:nvPr/>
        </p:nvSpPr>
        <p:spPr>
          <a:xfrm>
            <a:off x="137525" y="2079150"/>
            <a:ext cx="4350000" cy="985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l-GR" sz="2600">
                <a:solidFill>
                  <a:schemeClr val="dk1"/>
                </a:solidFill>
              </a:rPr>
              <a:t>Μαρτυρία</a:t>
            </a:r>
            <a:r>
              <a:rPr b="1" i="0" lang="el-GR" sz="2600" u="none" cap="none" strike="noStrike">
                <a:solidFill>
                  <a:schemeClr val="dk1"/>
                </a:solidFill>
                <a:latin typeface="Arial"/>
                <a:ea typeface="Arial"/>
                <a:cs typeface="Arial"/>
                <a:sym typeface="Arial"/>
              </a:rPr>
              <a:t> καθοδηγούμενου</a:t>
            </a:r>
            <a:endParaRPr b="1" i="0" sz="1200" u="none" cap="none" strike="noStrike">
              <a:solidFill>
                <a:srgbClr val="0D453A"/>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29"/>
          <p:cNvSpPr txBox="1"/>
          <p:nvPr>
            <p:ph type="title"/>
          </p:nvPr>
        </p:nvSpPr>
        <p:spPr>
          <a:xfrm>
            <a:off x="326100" y="1992927"/>
            <a:ext cx="8328300" cy="1329600"/>
          </a:xfrm>
          <a:prstGeom prst="rect">
            <a:avLst/>
          </a:prstGeom>
          <a:noFill/>
          <a:ln>
            <a:noFill/>
          </a:ln>
        </p:spPr>
        <p:txBody>
          <a:bodyPr anchorCtr="0" anchor="ctr" bIns="34275" lIns="68575" spcFirstLastPara="1" rIns="68575" wrap="square" tIns="34275">
            <a:normAutofit/>
          </a:bodyPr>
          <a:lstStyle/>
          <a:p>
            <a:pPr indent="0" lvl="0" marL="0" rtl="0" algn="ctr">
              <a:lnSpc>
                <a:spcPct val="100000"/>
              </a:lnSpc>
              <a:spcBef>
                <a:spcPts val="0"/>
              </a:spcBef>
              <a:spcAft>
                <a:spcPts val="0"/>
              </a:spcAft>
              <a:buClr>
                <a:schemeClr val="dk1"/>
              </a:buClr>
              <a:buSzPts val="1100"/>
              <a:buFont typeface="Arial"/>
              <a:buNone/>
            </a:pPr>
            <a:r>
              <a:rPr b="1" lang="el-GR">
                <a:solidFill>
                  <a:schemeClr val="dk1"/>
                </a:solidFill>
              </a:rPr>
              <a:t>Ποια είναι τα οφέλη της καθοδήγησης μεμονωμένων έναντι ομάδων;</a:t>
            </a:r>
            <a:endParaRPr b="1">
              <a:solidFill>
                <a:schemeClr val="dk1"/>
              </a:solidFill>
              <a:latin typeface="Libre Baskerville"/>
              <a:ea typeface="Libre Baskerville"/>
              <a:cs typeface="Libre Baskerville"/>
              <a:sym typeface="Libre Baskerville"/>
            </a:endParaRPr>
          </a:p>
        </p:txBody>
      </p:sp>
      <p:sp>
        <p:nvSpPr>
          <p:cNvPr id="362" name="Google Shape;362;p29"/>
          <p:cNvSpPr txBox="1"/>
          <p:nvPr/>
        </p:nvSpPr>
        <p:spPr>
          <a:xfrm flipH="1">
            <a:off x="-152400" y="60475"/>
            <a:ext cx="770100" cy="153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800"/>
              <a:buFont typeface="Arial"/>
              <a:buNone/>
            </a:pPr>
            <a:r>
              <a:rPr b="1" i="0" lang="el-GR" sz="8800" u="none" cap="none" strike="noStrike">
                <a:solidFill>
                  <a:schemeClr val="dk2"/>
                </a:solidFill>
                <a:latin typeface="Arial"/>
                <a:ea typeface="Arial"/>
                <a:cs typeface="Arial"/>
                <a:sym typeface="Arial"/>
              </a:rPr>
              <a:t>6</a:t>
            </a:r>
            <a:endParaRPr b="1" i="0" sz="8800" u="none" cap="none" strike="noStrike">
              <a:solidFill>
                <a:schemeClr val="dk2"/>
              </a:solidFill>
              <a:latin typeface="Arial"/>
              <a:ea typeface="Arial"/>
              <a:cs typeface="Arial"/>
              <a:sym typeface="Arial"/>
            </a:endParaRPr>
          </a:p>
        </p:txBody>
      </p:sp>
      <p:sp>
        <p:nvSpPr>
          <p:cNvPr id="363" name="Google Shape;363;p2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l-GR"/>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
          <p:cNvSpPr txBox="1"/>
          <p:nvPr>
            <p:ph type="title"/>
          </p:nvPr>
        </p:nvSpPr>
        <p:spPr>
          <a:xfrm>
            <a:off x="182825" y="2130450"/>
            <a:ext cx="8787900" cy="994200"/>
          </a:xfrm>
          <a:prstGeom prst="rect">
            <a:avLst/>
          </a:prstGeom>
          <a:noFill/>
          <a:ln>
            <a:noFill/>
          </a:ln>
        </p:spPr>
        <p:txBody>
          <a:bodyPr anchorCtr="0" anchor="ctr" bIns="34275" lIns="68575" spcFirstLastPara="1" rIns="68575" wrap="square" tIns="34275">
            <a:normAutofit/>
          </a:bodyPr>
          <a:lstStyle/>
          <a:p>
            <a:pPr indent="0" lvl="0" marL="0" rtl="0" algn="ctr">
              <a:lnSpc>
                <a:spcPct val="100000"/>
              </a:lnSpc>
              <a:spcBef>
                <a:spcPts val="0"/>
              </a:spcBef>
              <a:spcAft>
                <a:spcPts val="0"/>
              </a:spcAft>
              <a:buClr>
                <a:schemeClr val="dk1"/>
              </a:buClr>
              <a:buSzPts val="1100"/>
              <a:buFont typeface="Arial"/>
              <a:buNone/>
            </a:pPr>
            <a:r>
              <a:rPr lang="el-GR" sz="3600">
                <a:latin typeface="Arial"/>
                <a:ea typeface="Arial"/>
                <a:cs typeface="Arial"/>
                <a:sym typeface="Arial"/>
              </a:rPr>
              <a:t>Τι θα μάθετε από αυτόν τον οδηγό?</a:t>
            </a:r>
            <a:endParaRPr>
              <a:latin typeface="Arial"/>
              <a:ea typeface="Arial"/>
              <a:cs typeface="Arial"/>
              <a:sym typeface="Arial"/>
            </a:endParaRPr>
          </a:p>
        </p:txBody>
      </p:sp>
      <p:sp>
        <p:nvSpPr>
          <p:cNvPr id="166" name="Google Shape;166;p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l-GR"/>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0"/>
          <p:cNvSpPr txBox="1"/>
          <p:nvPr>
            <p:ph idx="1" type="body"/>
          </p:nvPr>
        </p:nvSpPr>
        <p:spPr>
          <a:xfrm>
            <a:off x="311700" y="2388900"/>
            <a:ext cx="8631600" cy="1661700"/>
          </a:xfrm>
          <a:prstGeom prst="rect">
            <a:avLst/>
          </a:prstGeom>
          <a:noFill/>
          <a:ln>
            <a:noFill/>
          </a:ln>
        </p:spPr>
        <p:txBody>
          <a:bodyPr anchorCtr="0" anchor="t" bIns="91425" lIns="91425" spcFirstLastPara="1" rIns="91425" wrap="square" tIns="91425">
            <a:normAutofit fontScale="92500" lnSpcReduction="10000"/>
          </a:bodyPr>
          <a:lstStyle/>
          <a:p>
            <a:pPr indent="0" lvl="0" marL="0" rtl="0" algn="l">
              <a:lnSpc>
                <a:spcPct val="115000"/>
              </a:lnSpc>
              <a:spcBef>
                <a:spcPts val="0"/>
              </a:spcBef>
              <a:spcAft>
                <a:spcPts val="0"/>
              </a:spcAft>
              <a:buSzPct val="81081"/>
              <a:buNone/>
            </a:pPr>
            <a:r>
              <a:rPr b="1" lang="el-GR" sz="2400">
                <a:latin typeface="Arial"/>
                <a:ea typeface="Arial"/>
                <a:cs typeface="Arial"/>
                <a:sym typeface="Arial"/>
              </a:rPr>
              <a:t>Τόσο η ατομική όσο και η ομαδική καθοδήγηση έχουν τα πλεονεκτήματά τους - διαφορετικές ρυθμίσεις λειτουργούν καλύτερα για διαφορετικούς ανθρώπους. Να είστε ανοιχτοί στον πειραματισμό.</a:t>
            </a:r>
            <a:endParaRPr b="1" sz="2200">
              <a:solidFill>
                <a:schemeClr val="dk1"/>
              </a:solidFill>
              <a:latin typeface="Arial"/>
              <a:ea typeface="Arial"/>
              <a:cs typeface="Arial"/>
              <a:sym typeface="Arial"/>
            </a:endParaRPr>
          </a:p>
          <a:p>
            <a:pPr indent="0" lvl="0" marL="0" rtl="0" algn="l">
              <a:lnSpc>
                <a:spcPct val="115000"/>
              </a:lnSpc>
              <a:spcBef>
                <a:spcPts val="1200"/>
              </a:spcBef>
              <a:spcAft>
                <a:spcPts val="1200"/>
              </a:spcAft>
              <a:buSzPct val="108108"/>
              <a:buNone/>
            </a:pPr>
            <a:r>
              <a:t/>
            </a:r>
            <a:endParaRPr b="1">
              <a:latin typeface="Libre Baskerville"/>
              <a:ea typeface="Libre Baskerville"/>
              <a:cs typeface="Libre Baskerville"/>
              <a:sym typeface="Libre Baskerville"/>
            </a:endParaRPr>
          </a:p>
        </p:txBody>
      </p:sp>
      <p:sp>
        <p:nvSpPr>
          <p:cNvPr id="369" name="Google Shape;369;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l-GR"/>
              <a:t>‹#›</a:t>
            </a:fld>
            <a:endParaRPr/>
          </a:p>
        </p:txBody>
      </p:sp>
      <p:sp>
        <p:nvSpPr>
          <p:cNvPr id="370" name="Google Shape;370;p30"/>
          <p:cNvSpPr/>
          <p:nvPr/>
        </p:nvSpPr>
        <p:spPr>
          <a:xfrm>
            <a:off x="-651000" y="97469"/>
            <a:ext cx="1925400" cy="1756500"/>
          </a:xfrm>
          <a:prstGeom prst="ellipse">
            <a:avLst/>
          </a:prstGeom>
          <a:solidFill>
            <a:srgbClr val="FFA3B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30"/>
          <p:cNvSpPr txBox="1"/>
          <p:nvPr>
            <p:ph type="title"/>
          </p:nvPr>
        </p:nvSpPr>
        <p:spPr>
          <a:xfrm>
            <a:off x="56725" y="6802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l-GR">
                <a:latin typeface="Arial"/>
                <a:ea typeface="Arial"/>
                <a:cs typeface="Arial"/>
                <a:sym typeface="Arial"/>
              </a:rPr>
              <a:t>Σημείωση!</a:t>
            </a:r>
            <a:endParaRPr b="1">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31"/>
          <p:cNvSpPr/>
          <p:nvPr/>
        </p:nvSpPr>
        <p:spPr>
          <a:xfrm>
            <a:off x="198000" y="201150"/>
            <a:ext cx="8748000" cy="474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31"/>
          <p:cNvSpPr txBox="1"/>
          <p:nvPr>
            <p:ph idx="1" type="body"/>
          </p:nvPr>
        </p:nvSpPr>
        <p:spPr>
          <a:xfrm>
            <a:off x="557784" y="867600"/>
            <a:ext cx="7914674" cy="3408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lang="el-GR" sz="1300">
                <a:latin typeface="Arial"/>
                <a:ea typeface="Arial"/>
                <a:cs typeface="Arial"/>
                <a:sym typeface="Arial"/>
              </a:rPr>
              <a:t>Το πρόγραμμα καθοδήγησης παρέχει συχνά το </a:t>
            </a:r>
            <a:r>
              <a:rPr b="1" lang="el-GR" sz="1300">
                <a:latin typeface="Arial"/>
                <a:ea typeface="Arial"/>
                <a:cs typeface="Arial"/>
                <a:sym typeface="Arial"/>
              </a:rPr>
              <a:t>πλαίσιο </a:t>
            </a:r>
            <a:r>
              <a:rPr lang="el-GR" sz="1300">
                <a:latin typeface="Arial"/>
                <a:ea typeface="Arial"/>
                <a:cs typeface="Arial"/>
                <a:sym typeface="Arial"/>
              </a:rPr>
              <a:t>για τις συνεδρίες καθοδήγησης, καθορίζοντας εάν πρόκειται </a:t>
            </a:r>
            <a:r>
              <a:rPr b="1" lang="el-GR" sz="1300">
                <a:latin typeface="Arial"/>
                <a:ea typeface="Arial"/>
                <a:cs typeface="Arial"/>
                <a:sym typeface="Arial"/>
              </a:rPr>
              <a:t>για ατομικές συνεδρίες ή για ομαδική καθοδήγηση ή για συνδυασμό</a:t>
            </a:r>
            <a:r>
              <a:rPr lang="el-GR" sz="1300">
                <a:latin typeface="Arial"/>
                <a:ea typeface="Arial"/>
                <a:cs typeface="Arial"/>
                <a:sym typeface="Arial"/>
              </a:rPr>
              <a:t>. </a:t>
            </a:r>
            <a:endParaRPr/>
          </a:p>
          <a:p>
            <a:pPr indent="0" lvl="0" marL="0" rtl="0" algn="just">
              <a:lnSpc>
                <a:spcPct val="115000"/>
              </a:lnSpc>
              <a:spcBef>
                <a:spcPts val="2400"/>
              </a:spcBef>
              <a:spcAft>
                <a:spcPts val="0"/>
              </a:spcAft>
              <a:buClr>
                <a:schemeClr val="dk1"/>
              </a:buClr>
              <a:buSzPts val="1100"/>
              <a:buFont typeface="Arial"/>
              <a:buNone/>
            </a:pPr>
            <a:r>
              <a:rPr lang="el-GR" sz="1300">
                <a:latin typeface="Arial"/>
                <a:ea typeface="Arial"/>
                <a:cs typeface="Arial"/>
                <a:sym typeface="Arial"/>
              </a:rPr>
              <a:t>Λάβετε υπόψη ότι και οι δύο τρόποι έχουν πλεονεκτήματα. Στην καθοδήγηση ένας προς έναν, ο καθοδηγούμενος λαμβάνει περισσότερη ατομική προσοχή από τον μέντορα, κάτι που μπορεί να του δώσει πιο προσαρμοσμένη ανατροφοδότηση. Σε ομαδικές ρυθμίσεις, ωστόσο, οι συνομήλικοι μπορούν επίσης να λειτουργήσουν ως πηγή υποστήριξης και πληροφοριών. Φροντίστε να κανονίσετε αυτές τις συναντήσεις με δραστηριότητες όπου οι συνομήλικοι μπορούν να μοιραστούν εμπειρίες. </a:t>
            </a:r>
            <a:endParaRPr/>
          </a:p>
          <a:p>
            <a:pPr indent="0" lvl="0" marL="0" rtl="0" algn="just">
              <a:lnSpc>
                <a:spcPct val="115000"/>
              </a:lnSpc>
              <a:spcBef>
                <a:spcPts val="2400"/>
              </a:spcBef>
              <a:spcAft>
                <a:spcPts val="1200"/>
              </a:spcAft>
              <a:buClr>
                <a:schemeClr val="dk1"/>
              </a:buClr>
              <a:buSzPts val="1100"/>
              <a:buFont typeface="Arial"/>
              <a:buNone/>
            </a:pPr>
            <a:r>
              <a:rPr lang="el-GR" sz="1300">
                <a:latin typeface="Arial"/>
                <a:ea typeface="Arial"/>
                <a:cs typeface="Arial"/>
                <a:sym typeface="Arial"/>
              </a:rPr>
              <a:t>Εάν έχετε περισσότερους καθοδηγητές και το πρόγραμμα επιτρέπει ευελιξία, προσπαθήστε να </a:t>
            </a:r>
            <a:r>
              <a:rPr b="1" lang="el-GR" sz="1300">
                <a:latin typeface="Arial"/>
                <a:ea typeface="Arial"/>
                <a:cs typeface="Arial"/>
                <a:sym typeface="Arial"/>
              </a:rPr>
              <a:t>συνδυάσετε τους δύο τρόπους</a:t>
            </a:r>
            <a:r>
              <a:rPr lang="el-GR" sz="1300">
                <a:latin typeface="Arial"/>
                <a:ea typeface="Arial"/>
                <a:cs typeface="Arial"/>
                <a:sym typeface="Arial"/>
              </a:rPr>
              <a:t>. Οι άνθρωποι είναι διαφορετικοί και οι ανάγκες τους είναι επίσης διαφορετικές. Μπορεί να νιώθετε πιο άνετα με ένα, αλλά προσπαθήστε να βάλετε πρώτα τα ενδιαφέροντα των καθοδηγούμενων σας και να πειραματιστείτε με αυτό που λειτουργεί καλύτερα για αυτούς προσωπικά.</a:t>
            </a:r>
            <a:endParaRPr sz="1300">
              <a:solidFill>
                <a:schemeClr val="dk1"/>
              </a:solidFill>
              <a:latin typeface="Arial"/>
              <a:ea typeface="Arial"/>
              <a:cs typeface="Arial"/>
              <a:sym typeface="Arial"/>
            </a:endParaRPr>
          </a:p>
        </p:txBody>
      </p:sp>
      <p:sp>
        <p:nvSpPr>
          <p:cNvPr id="378" name="Google Shape;378;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l-GR"/>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pic>
        <p:nvPicPr>
          <p:cNvPr id="383" name="Google Shape;383;p32"/>
          <p:cNvPicPr preferRelativeResize="0"/>
          <p:nvPr/>
        </p:nvPicPr>
        <p:blipFill rotWithShape="1">
          <a:blip r:embed="rId3">
            <a:alphaModFix/>
          </a:blip>
          <a:srcRect b="0" l="0" r="0" t="0"/>
          <a:stretch/>
        </p:blipFill>
        <p:spPr>
          <a:xfrm>
            <a:off x="3008353" y="0"/>
            <a:ext cx="6135648" cy="5143501"/>
          </a:xfrm>
          <a:prstGeom prst="rect">
            <a:avLst/>
          </a:prstGeom>
          <a:noFill/>
          <a:ln>
            <a:noFill/>
          </a:ln>
        </p:spPr>
      </p:pic>
      <p:sp>
        <p:nvSpPr>
          <p:cNvPr id="384" name="Google Shape;384;p3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l-GR"/>
              <a:t>‹#›</a:t>
            </a:fld>
            <a:endParaRPr/>
          </a:p>
        </p:txBody>
      </p:sp>
      <p:sp>
        <p:nvSpPr>
          <p:cNvPr id="385" name="Google Shape;385;p32"/>
          <p:cNvSpPr txBox="1"/>
          <p:nvPr/>
        </p:nvSpPr>
        <p:spPr>
          <a:xfrm>
            <a:off x="137525" y="2079150"/>
            <a:ext cx="4350000" cy="985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l-GR" sz="2600">
                <a:solidFill>
                  <a:schemeClr val="dk1"/>
                </a:solidFill>
              </a:rPr>
              <a:t>Μαρτυρία</a:t>
            </a:r>
            <a:r>
              <a:rPr b="1" i="0" lang="el-GR" sz="2600" u="none" cap="none" strike="noStrike">
                <a:solidFill>
                  <a:schemeClr val="dk1"/>
                </a:solidFill>
                <a:latin typeface="Arial"/>
                <a:ea typeface="Arial"/>
                <a:cs typeface="Arial"/>
                <a:sym typeface="Arial"/>
              </a:rPr>
              <a:t> καθοδηγούμενου</a:t>
            </a:r>
            <a:endParaRPr b="1" i="0" sz="1200" u="none" cap="none" strike="noStrike">
              <a:solidFill>
                <a:srgbClr val="0D453A"/>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33"/>
          <p:cNvSpPr txBox="1"/>
          <p:nvPr>
            <p:ph type="title"/>
          </p:nvPr>
        </p:nvSpPr>
        <p:spPr>
          <a:xfrm>
            <a:off x="297825" y="1841650"/>
            <a:ext cx="8617800" cy="1673400"/>
          </a:xfrm>
          <a:prstGeom prst="rect">
            <a:avLst/>
          </a:prstGeom>
          <a:noFill/>
          <a:ln>
            <a:noFill/>
          </a:ln>
        </p:spPr>
        <p:txBody>
          <a:bodyPr anchorCtr="0" anchor="ctr" bIns="34275" lIns="68575" spcFirstLastPara="1" rIns="68575" wrap="square" tIns="34275">
            <a:normAutofit/>
          </a:bodyPr>
          <a:lstStyle/>
          <a:p>
            <a:pPr indent="0" lvl="0" marL="0" rtl="0" algn="ctr">
              <a:lnSpc>
                <a:spcPct val="100000"/>
              </a:lnSpc>
              <a:spcBef>
                <a:spcPts val="0"/>
              </a:spcBef>
              <a:spcAft>
                <a:spcPts val="0"/>
              </a:spcAft>
              <a:buClr>
                <a:schemeClr val="dk1"/>
              </a:buClr>
              <a:buSzPts val="1100"/>
              <a:buFont typeface="Arial"/>
              <a:buNone/>
            </a:pPr>
            <a:r>
              <a:rPr b="1" lang="el-GR">
                <a:solidFill>
                  <a:schemeClr val="dk1"/>
                </a:solidFill>
              </a:rPr>
              <a:t>Ποια είναι τα πλεονεκτήματα της καθοδήγησης μέσω Διαδικτύου έναντι πρόσωπο με πρόσωπο;</a:t>
            </a:r>
            <a:endParaRPr b="1">
              <a:solidFill>
                <a:schemeClr val="dk1"/>
              </a:solidFill>
              <a:latin typeface="Libre Baskerville"/>
              <a:ea typeface="Libre Baskerville"/>
              <a:cs typeface="Libre Baskerville"/>
              <a:sym typeface="Libre Baskerville"/>
            </a:endParaRPr>
          </a:p>
        </p:txBody>
      </p:sp>
      <p:sp>
        <p:nvSpPr>
          <p:cNvPr id="391" name="Google Shape;391;p33"/>
          <p:cNvSpPr txBox="1"/>
          <p:nvPr/>
        </p:nvSpPr>
        <p:spPr>
          <a:xfrm flipH="1">
            <a:off x="-152400" y="60475"/>
            <a:ext cx="770100" cy="153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800"/>
              <a:buFont typeface="Arial"/>
              <a:buNone/>
            </a:pPr>
            <a:r>
              <a:rPr b="1" i="0" lang="el-GR" sz="8800" u="none" cap="none" strike="noStrike">
                <a:solidFill>
                  <a:schemeClr val="dk2"/>
                </a:solidFill>
                <a:latin typeface="Arial"/>
                <a:ea typeface="Arial"/>
                <a:cs typeface="Arial"/>
                <a:sym typeface="Arial"/>
              </a:rPr>
              <a:t>7</a:t>
            </a:r>
            <a:endParaRPr b="1" i="0" sz="8800" u="none" cap="none" strike="noStrike">
              <a:solidFill>
                <a:schemeClr val="dk2"/>
              </a:solidFill>
              <a:latin typeface="Arial"/>
              <a:ea typeface="Arial"/>
              <a:cs typeface="Arial"/>
              <a:sym typeface="Arial"/>
            </a:endParaRPr>
          </a:p>
        </p:txBody>
      </p:sp>
      <p:sp>
        <p:nvSpPr>
          <p:cNvPr id="392" name="Google Shape;392;p3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l-GR"/>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34"/>
          <p:cNvSpPr txBox="1"/>
          <p:nvPr>
            <p:ph idx="1" type="body"/>
          </p:nvPr>
        </p:nvSpPr>
        <p:spPr>
          <a:xfrm>
            <a:off x="311700" y="2312700"/>
            <a:ext cx="8631600" cy="1809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SzPts val="1800"/>
              <a:buNone/>
            </a:pPr>
            <a:r>
              <a:rPr b="1" lang="el-GR" sz="2400"/>
              <a:t>Τόσο η διαδικτυακή καθοδήγηση όσο και η καθοδήγηση πρόσωπο με πρόσωπο έχουν τα πλεονεκτήματά τους. Συνήθως είναι πιο αποτελεσματικό να είσαι παρών, αλλά οι διαδικτυακές/υβριδικές λύσεις μπορούν να ξεπεράσουν τα γεωγραφικά όρια.</a:t>
            </a:r>
            <a:endParaRPr b="1" sz="2400">
              <a:solidFill>
                <a:schemeClr val="dk1"/>
              </a:solidFill>
              <a:latin typeface="Libre Baskerville"/>
              <a:ea typeface="Libre Baskerville"/>
              <a:cs typeface="Libre Baskerville"/>
              <a:sym typeface="Libre Baskerville"/>
            </a:endParaRPr>
          </a:p>
        </p:txBody>
      </p:sp>
      <p:sp>
        <p:nvSpPr>
          <p:cNvPr id="398" name="Google Shape;398;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l-GR"/>
              <a:t>‹#›</a:t>
            </a:fld>
            <a:endParaRPr/>
          </a:p>
        </p:txBody>
      </p:sp>
      <p:sp>
        <p:nvSpPr>
          <p:cNvPr id="399" name="Google Shape;399;p34"/>
          <p:cNvSpPr/>
          <p:nvPr/>
        </p:nvSpPr>
        <p:spPr>
          <a:xfrm>
            <a:off x="-724875" y="88325"/>
            <a:ext cx="1925400" cy="1756500"/>
          </a:xfrm>
          <a:prstGeom prst="ellipse">
            <a:avLst/>
          </a:prstGeom>
          <a:solidFill>
            <a:srgbClr val="FFA3B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34"/>
          <p:cNvSpPr txBox="1"/>
          <p:nvPr/>
        </p:nvSpPr>
        <p:spPr>
          <a:xfrm>
            <a:off x="56725" y="680225"/>
            <a:ext cx="8520600" cy="572700"/>
          </a:xfrm>
          <a:prstGeom prst="rect">
            <a:avLst/>
          </a:prstGeom>
          <a:noFill/>
          <a:ln>
            <a:noFill/>
          </a:ln>
        </p:spPr>
        <p:txBody>
          <a:bodyPr anchorCtr="0" anchor="t" bIns="91425" lIns="91425" spcFirstLastPara="1" rIns="91425" wrap="square" tIns="91425">
            <a:normAutofit fontScale="97500" lnSpcReduction="10000"/>
          </a:bodyPr>
          <a:lstStyle/>
          <a:p>
            <a:pPr indent="0" lvl="0" marL="0" marR="0" rtl="0" algn="l">
              <a:lnSpc>
                <a:spcPct val="100000"/>
              </a:lnSpc>
              <a:spcBef>
                <a:spcPts val="0"/>
              </a:spcBef>
              <a:spcAft>
                <a:spcPts val="0"/>
              </a:spcAft>
              <a:buClr>
                <a:schemeClr val="dk1"/>
              </a:buClr>
              <a:buSzPct val="102564"/>
              <a:buFont typeface="Arial"/>
              <a:buNone/>
            </a:pPr>
            <a:r>
              <a:rPr b="1" i="0" lang="el-GR" sz="2800" u="none" cap="none" strike="noStrike">
                <a:solidFill>
                  <a:schemeClr val="dk1"/>
                </a:solidFill>
                <a:latin typeface="Arial"/>
                <a:ea typeface="Arial"/>
                <a:cs typeface="Arial"/>
                <a:sym typeface="Arial"/>
              </a:rPr>
              <a:t>Σημείωση!</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35"/>
          <p:cNvSpPr/>
          <p:nvPr/>
        </p:nvSpPr>
        <p:spPr>
          <a:xfrm>
            <a:off x="198000" y="201150"/>
            <a:ext cx="8748000" cy="474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35"/>
          <p:cNvSpPr txBox="1"/>
          <p:nvPr>
            <p:ph idx="1" type="body"/>
          </p:nvPr>
        </p:nvSpPr>
        <p:spPr>
          <a:xfrm>
            <a:off x="858600" y="1017150"/>
            <a:ext cx="7426800" cy="31092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018"/>
              <a:buFont typeface="Arial"/>
              <a:buNone/>
            </a:pPr>
            <a:r>
              <a:rPr lang="el-GR" sz="1400"/>
              <a:t>Το πρόγραμμα καθοδήγησης παρέχει συχνά το </a:t>
            </a:r>
            <a:r>
              <a:rPr b="1" lang="el-GR" sz="1400"/>
              <a:t>πλαίσιο</a:t>
            </a:r>
            <a:r>
              <a:rPr lang="el-GR" sz="1400"/>
              <a:t> για τις συνεδρίες καθοδήγησής σας, καθορίζοντας εάν πρόκειται για </a:t>
            </a:r>
            <a:r>
              <a:rPr b="1" lang="el-GR" sz="1400"/>
              <a:t>καθοδήγηση πρόσωπο με πρόσωπο ή διαδικτυακά ή για συνδυασμό αυτών (υβριδικό)</a:t>
            </a:r>
            <a:r>
              <a:rPr lang="el-GR" sz="1400"/>
              <a:t>. </a:t>
            </a:r>
            <a:endParaRPr/>
          </a:p>
          <a:p>
            <a:pPr indent="0" lvl="0" marL="0" rtl="0" algn="just">
              <a:lnSpc>
                <a:spcPct val="115000"/>
              </a:lnSpc>
              <a:spcBef>
                <a:spcPts val="2400"/>
              </a:spcBef>
              <a:spcAft>
                <a:spcPts val="0"/>
              </a:spcAft>
              <a:buClr>
                <a:schemeClr val="dk1"/>
              </a:buClr>
              <a:buSzPts val="1018"/>
              <a:buFont typeface="Arial"/>
              <a:buNone/>
            </a:pPr>
            <a:r>
              <a:rPr lang="el-GR" sz="1400"/>
              <a:t>Συνήθως, έχει </a:t>
            </a:r>
            <a:r>
              <a:rPr b="1" lang="el-GR" sz="1400"/>
              <a:t>προστιθέμενη αξία </a:t>
            </a:r>
            <a:r>
              <a:rPr lang="el-GR" sz="1400"/>
              <a:t>εάν ο μέντορας και ο καθοδηγούμενος βρίσκονται στον ίδιο χώρο, καθώς μπορεί να </a:t>
            </a:r>
            <a:r>
              <a:rPr b="1" lang="el-GR" sz="1400"/>
              <a:t>αυξήσει την επαφή τους</a:t>
            </a:r>
            <a:r>
              <a:rPr lang="el-GR" sz="1400"/>
              <a:t>, να ενισχύσει τη σύνδεση και να προσθέσει στην αντιληπτή αποτελεσματικότητα της καθοδήγησης. </a:t>
            </a:r>
            <a:endParaRPr/>
          </a:p>
          <a:p>
            <a:pPr indent="0" lvl="0" marL="0" rtl="0" algn="just">
              <a:lnSpc>
                <a:spcPct val="115000"/>
              </a:lnSpc>
              <a:spcBef>
                <a:spcPts val="2400"/>
              </a:spcBef>
              <a:spcAft>
                <a:spcPts val="1200"/>
              </a:spcAft>
              <a:buClr>
                <a:schemeClr val="dk1"/>
              </a:buClr>
              <a:buSzPts val="1018"/>
              <a:buFont typeface="Arial"/>
              <a:buNone/>
            </a:pPr>
            <a:r>
              <a:rPr lang="el-GR" sz="1400"/>
              <a:t>Ωστόσο, όταν ο COVID ανάγκασε τα προγράμματα καθοδήγησης να στραφούν σε </a:t>
            </a:r>
            <a:r>
              <a:rPr b="1" lang="el-GR" sz="1400"/>
              <a:t>διαδικτυακές συνεδρίες</a:t>
            </a:r>
            <a:r>
              <a:rPr lang="el-GR" sz="1400"/>
              <a:t>, άνοιξε περισσότερες ευκαιρίες. Κατά την εφαρμογή της </a:t>
            </a:r>
            <a:r>
              <a:rPr b="1" lang="el-GR" sz="1400"/>
              <a:t>ηλεκτρονικής καθοδήγησης</a:t>
            </a:r>
            <a:r>
              <a:rPr lang="el-GR" sz="1400"/>
              <a:t>, τα άτομα που κατά τα άλλα είναι μακριά μπορούν να μάθουν ο ένας από τον άλλο, κάτι που μπορεί να διευρύνει τις προοπτικές. Εάν κάνετε ηλεκτρονική καθοδήγηση, φροντίστε να διαθέσετε επιπλέον χρόνο για τη δημιουργία μιας προσωπικής επαφής.</a:t>
            </a:r>
            <a:endParaRPr sz="1400">
              <a:solidFill>
                <a:schemeClr val="dk1"/>
              </a:solidFill>
              <a:latin typeface="Libre Baskerville"/>
              <a:ea typeface="Libre Baskerville"/>
              <a:cs typeface="Libre Baskerville"/>
              <a:sym typeface="Libre Baskerville"/>
            </a:endParaRPr>
          </a:p>
        </p:txBody>
      </p:sp>
      <p:sp>
        <p:nvSpPr>
          <p:cNvPr id="407" name="Google Shape;407;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l-GR"/>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pic>
        <p:nvPicPr>
          <p:cNvPr id="412" name="Google Shape;412;p36"/>
          <p:cNvPicPr preferRelativeResize="0"/>
          <p:nvPr/>
        </p:nvPicPr>
        <p:blipFill rotWithShape="1">
          <a:blip r:embed="rId3">
            <a:alphaModFix/>
          </a:blip>
          <a:srcRect b="0" l="0" r="0" t="0"/>
          <a:stretch/>
        </p:blipFill>
        <p:spPr>
          <a:xfrm>
            <a:off x="3008353" y="0"/>
            <a:ext cx="6135648" cy="5143501"/>
          </a:xfrm>
          <a:prstGeom prst="rect">
            <a:avLst/>
          </a:prstGeom>
          <a:noFill/>
          <a:ln>
            <a:noFill/>
          </a:ln>
        </p:spPr>
      </p:pic>
      <p:sp>
        <p:nvSpPr>
          <p:cNvPr id="413" name="Google Shape;413;p36"/>
          <p:cNvSpPr txBox="1"/>
          <p:nvPr>
            <p:ph idx="12" type="sldNum"/>
          </p:nvPr>
        </p:nvSpPr>
        <p:spPr>
          <a:xfrm>
            <a:off x="7086600" y="4851888"/>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l-GR"/>
              <a:t>‹#›</a:t>
            </a:fld>
            <a:endParaRPr/>
          </a:p>
        </p:txBody>
      </p:sp>
      <p:sp>
        <p:nvSpPr>
          <p:cNvPr id="414" name="Google Shape;414;p36"/>
          <p:cNvSpPr txBox="1"/>
          <p:nvPr/>
        </p:nvSpPr>
        <p:spPr>
          <a:xfrm>
            <a:off x="137525" y="2079150"/>
            <a:ext cx="4350000" cy="985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l-GR" sz="2600">
                <a:solidFill>
                  <a:schemeClr val="dk1"/>
                </a:solidFill>
              </a:rPr>
              <a:t>Μαρτυρία</a:t>
            </a:r>
            <a:r>
              <a:rPr b="1" i="0" lang="el-GR" sz="2600" u="none" cap="none" strike="noStrike">
                <a:solidFill>
                  <a:schemeClr val="dk1"/>
                </a:solidFill>
                <a:latin typeface="Arial"/>
                <a:ea typeface="Arial"/>
                <a:cs typeface="Arial"/>
                <a:sym typeface="Arial"/>
              </a:rPr>
              <a:t> καθοδηγούμενου</a:t>
            </a:r>
            <a:endParaRPr b="1" i="0" sz="1200" u="none" cap="none" strike="noStrike">
              <a:solidFill>
                <a:srgbClr val="0D453A"/>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37"/>
          <p:cNvSpPr txBox="1"/>
          <p:nvPr>
            <p:ph type="title"/>
          </p:nvPr>
        </p:nvSpPr>
        <p:spPr>
          <a:xfrm>
            <a:off x="155300" y="2130450"/>
            <a:ext cx="8801700" cy="1329600"/>
          </a:xfrm>
          <a:prstGeom prst="rect">
            <a:avLst/>
          </a:prstGeom>
          <a:noFill/>
          <a:ln>
            <a:noFill/>
          </a:ln>
        </p:spPr>
        <p:txBody>
          <a:bodyPr anchorCtr="0" anchor="ctr" bIns="34275" lIns="68575" spcFirstLastPara="1" rIns="68575" wrap="square" tIns="34275">
            <a:normAutofit/>
          </a:bodyPr>
          <a:lstStyle/>
          <a:p>
            <a:pPr indent="0" lvl="0" marL="0" rtl="0" algn="ctr">
              <a:lnSpc>
                <a:spcPct val="100000"/>
              </a:lnSpc>
              <a:spcBef>
                <a:spcPts val="0"/>
              </a:spcBef>
              <a:spcAft>
                <a:spcPts val="0"/>
              </a:spcAft>
              <a:buClr>
                <a:schemeClr val="dk1"/>
              </a:buClr>
              <a:buSzPts val="1100"/>
              <a:buFont typeface="Arial"/>
              <a:buNone/>
            </a:pPr>
            <a:r>
              <a:rPr b="1" lang="el-GR">
                <a:latin typeface="Arial"/>
                <a:ea typeface="Arial"/>
                <a:cs typeface="Arial"/>
                <a:sym typeface="Arial"/>
              </a:rPr>
              <a:t>Ποια είναι τα οφέλη σας ως καθοδηγητής; </a:t>
            </a:r>
            <a:endParaRPr b="1">
              <a:latin typeface="Arial"/>
              <a:ea typeface="Arial"/>
              <a:cs typeface="Arial"/>
              <a:sym typeface="Arial"/>
            </a:endParaRPr>
          </a:p>
        </p:txBody>
      </p:sp>
      <p:sp>
        <p:nvSpPr>
          <p:cNvPr id="420" name="Google Shape;420;p37"/>
          <p:cNvSpPr txBox="1"/>
          <p:nvPr/>
        </p:nvSpPr>
        <p:spPr>
          <a:xfrm flipH="1">
            <a:off x="-152400" y="60475"/>
            <a:ext cx="770100" cy="153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800"/>
              <a:buFont typeface="Arial"/>
              <a:buNone/>
            </a:pPr>
            <a:r>
              <a:rPr b="1" i="0" lang="el-GR" sz="8800" u="none" cap="none" strike="noStrike">
                <a:solidFill>
                  <a:schemeClr val="dk2"/>
                </a:solidFill>
                <a:latin typeface="Arial"/>
                <a:ea typeface="Arial"/>
                <a:cs typeface="Arial"/>
                <a:sym typeface="Arial"/>
              </a:rPr>
              <a:t>8</a:t>
            </a:r>
            <a:endParaRPr b="1" i="0" sz="8800" u="none" cap="none" strike="noStrike">
              <a:solidFill>
                <a:schemeClr val="dk2"/>
              </a:solidFill>
              <a:latin typeface="Arial"/>
              <a:ea typeface="Arial"/>
              <a:cs typeface="Arial"/>
              <a:sym typeface="Arial"/>
            </a:endParaRPr>
          </a:p>
        </p:txBody>
      </p:sp>
      <p:sp>
        <p:nvSpPr>
          <p:cNvPr id="421" name="Google Shape;421;p3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l-GR"/>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38"/>
          <p:cNvSpPr txBox="1"/>
          <p:nvPr>
            <p:ph idx="1" type="body"/>
          </p:nvPr>
        </p:nvSpPr>
        <p:spPr>
          <a:xfrm>
            <a:off x="256200" y="2438275"/>
            <a:ext cx="8887800" cy="2606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b="1" lang="el-GR" sz="2200">
                <a:solidFill>
                  <a:schemeClr val="dk1"/>
                </a:solidFill>
                <a:latin typeface="Arial"/>
                <a:ea typeface="Arial"/>
                <a:cs typeface="Arial"/>
                <a:sym typeface="Arial"/>
              </a:rPr>
              <a:t>“Όσοι είναι καλοί μέντορες κερδίζουν ανυπολόγιστα περισσότερα από αυτά που καταβάλλουν.” </a:t>
            </a:r>
            <a:endParaRPr b="1" sz="2200">
              <a:solidFill>
                <a:schemeClr val="dk1"/>
              </a:solidFill>
              <a:latin typeface="Arial"/>
              <a:ea typeface="Arial"/>
              <a:cs typeface="Arial"/>
              <a:sym typeface="Arial"/>
            </a:endParaRPr>
          </a:p>
          <a:p>
            <a:pPr indent="0" lvl="0" marL="0" rtl="0" algn="l">
              <a:lnSpc>
                <a:spcPct val="115000"/>
              </a:lnSpc>
              <a:spcBef>
                <a:spcPts val="1200"/>
              </a:spcBef>
              <a:spcAft>
                <a:spcPts val="0"/>
              </a:spcAft>
              <a:buSzPts val="1800"/>
              <a:buNone/>
            </a:pPr>
            <a:r>
              <a:rPr b="1" lang="el-GR" sz="1600">
                <a:solidFill>
                  <a:schemeClr val="dk1"/>
                </a:solidFill>
                <a:latin typeface="Libre Baskerville"/>
                <a:ea typeface="Libre Baskerville"/>
                <a:cs typeface="Libre Baskerville"/>
                <a:sym typeface="Libre Baskerville"/>
              </a:rPr>
              <a:t>Nature 447, 791-797 (14 June 2007) | doi:10.1038/447791a</a:t>
            </a:r>
            <a:endParaRPr b="1" sz="1600">
              <a:solidFill>
                <a:schemeClr val="dk1"/>
              </a:solidFill>
              <a:latin typeface="Libre Baskerville"/>
              <a:ea typeface="Libre Baskerville"/>
              <a:cs typeface="Libre Baskerville"/>
              <a:sym typeface="Libre Baskerville"/>
            </a:endParaRPr>
          </a:p>
          <a:p>
            <a:pPr indent="0" lvl="0" marL="0" rtl="0" algn="l">
              <a:lnSpc>
                <a:spcPct val="115000"/>
              </a:lnSpc>
              <a:spcBef>
                <a:spcPts val="1200"/>
              </a:spcBef>
              <a:spcAft>
                <a:spcPts val="1200"/>
              </a:spcAft>
              <a:buSzPts val="1800"/>
              <a:buNone/>
            </a:pPr>
            <a:r>
              <a:t/>
            </a:r>
            <a:endParaRPr b="1" sz="1900">
              <a:latin typeface="Libre Baskerville"/>
              <a:ea typeface="Libre Baskerville"/>
              <a:cs typeface="Libre Baskerville"/>
              <a:sym typeface="Libre Baskerville"/>
            </a:endParaRPr>
          </a:p>
        </p:txBody>
      </p:sp>
      <p:sp>
        <p:nvSpPr>
          <p:cNvPr id="427" name="Google Shape;427;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l-GR"/>
              <a:t>‹#›</a:t>
            </a:fld>
            <a:endParaRPr/>
          </a:p>
        </p:txBody>
      </p:sp>
      <p:sp>
        <p:nvSpPr>
          <p:cNvPr id="428" name="Google Shape;428;p38"/>
          <p:cNvSpPr/>
          <p:nvPr/>
        </p:nvSpPr>
        <p:spPr>
          <a:xfrm>
            <a:off x="-724875" y="88325"/>
            <a:ext cx="1925400" cy="1756500"/>
          </a:xfrm>
          <a:prstGeom prst="ellipse">
            <a:avLst/>
          </a:prstGeom>
          <a:solidFill>
            <a:srgbClr val="FFA3B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38"/>
          <p:cNvSpPr txBox="1"/>
          <p:nvPr/>
        </p:nvSpPr>
        <p:spPr>
          <a:xfrm>
            <a:off x="56725" y="680225"/>
            <a:ext cx="8520600" cy="572700"/>
          </a:xfrm>
          <a:prstGeom prst="rect">
            <a:avLst/>
          </a:prstGeom>
          <a:noFill/>
          <a:ln>
            <a:noFill/>
          </a:ln>
        </p:spPr>
        <p:txBody>
          <a:bodyPr anchorCtr="0" anchor="t" bIns="91425" lIns="91425" spcFirstLastPara="1" rIns="91425" wrap="square" tIns="91425">
            <a:normAutofit fontScale="97500" lnSpcReduction="10000"/>
          </a:bodyPr>
          <a:lstStyle/>
          <a:p>
            <a:pPr indent="0" lvl="0" marL="0" marR="0" rtl="0" algn="l">
              <a:lnSpc>
                <a:spcPct val="100000"/>
              </a:lnSpc>
              <a:spcBef>
                <a:spcPts val="0"/>
              </a:spcBef>
              <a:spcAft>
                <a:spcPts val="0"/>
              </a:spcAft>
              <a:buClr>
                <a:schemeClr val="dk1"/>
              </a:buClr>
              <a:buSzPct val="102564"/>
              <a:buFont typeface="Arial"/>
              <a:buNone/>
            </a:pPr>
            <a:r>
              <a:rPr b="1" i="0" lang="el-GR" sz="2800" u="none" cap="none" strike="noStrike">
                <a:solidFill>
                  <a:schemeClr val="dk1"/>
                </a:solidFill>
                <a:latin typeface="Arial"/>
                <a:ea typeface="Arial"/>
                <a:cs typeface="Arial"/>
                <a:sym typeface="Arial"/>
              </a:rPr>
              <a:t>Σημείωση!</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39"/>
          <p:cNvSpPr/>
          <p:nvPr/>
        </p:nvSpPr>
        <p:spPr>
          <a:xfrm>
            <a:off x="198000" y="201150"/>
            <a:ext cx="8748000" cy="474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39"/>
          <p:cNvSpPr txBox="1"/>
          <p:nvPr>
            <p:ph idx="1" type="body"/>
          </p:nvPr>
        </p:nvSpPr>
        <p:spPr>
          <a:xfrm>
            <a:off x="858600" y="752034"/>
            <a:ext cx="7426800" cy="28317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SzPts val="1800"/>
              <a:buNone/>
            </a:pPr>
            <a:r>
              <a:rPr lang="el-GR" sz="1400">
                <a:latin typeface="Arial"/>
                <a:ea typeface="Arial"/>
                <a:cs typeface="Arial"/>
                <a:sym typeface="Arial"/>
              </a:rPr>
              <a:t>Η υπηρεσία ως μέντορας μπορεί να είναι μια πραγματικά </a:t>
            </a:r>
            <a:r>
              <a:rPr b="1" lang="el-GR" sz="1400">
                <a:latin typeface="Arial"/>
                <a:ea typeface="Arial"/>
                <a:cs typeface="Arial"/>
                <a:sym typeface="Arial"/>
              </a:rPr>
              <a:t>ανταποδοτική και εμπνευσμένη εμπε</a:t>
            </a:r>
            <a:r>
              <a:rPr lang="el-GR" sz="1400">
                <a:latin typeface="Arial"/>
                <a:ea typeface="Arial"/>
                <a:cs typeface="Arial"/>
                <a:sym typeface="Arial"/>
              </a:rPr>
              <a:t>ιρία. </a:t>
            </a:r>
            <a:endParaRPr/>
          </a:p>
          <a:p>
            <a:pPr indent="0" lvl="0" marL="0" rtl="0" algn="just">
              <a:lnSpc>
                <a:spcPct val="115000"/>
              </a:lnSpc>
              <a:spcBef>
                <a:spcPts val="2400"/>
              </a:spcBef>
              <a:spcAft>
                <a:spcPts val="0"/>
              </a:spcAft>
              <a:buSzPts val="1800"/>
              <a:buNone/>
            </a:pPr>
            <a:r>
              <a:rPr lang="el-GR" sz="1400">
                <a:latin typeface="Arial"/>
                <a:ea typeface="Arial"/>
                <a:cs typeface="Arial"/>
                <a:sym typeface="Arial"/>
              </a:rPr>
              <a:t>Η καθοδήγηση δεν είναι μονόδρομη διαδικασία: όσο μαθαίνει ο καθοδηγούμενος σας από εσάς, </a:t>
            </a:r>
            <a:r>
              <a:rPr b="1" lang="el-GR" sz="1400">
                <a:latin typeface="Arial"/>
                <a:ea typeface="Arial"/>
                <a:cs typeface="Arial"/>
                <a:sym typeface="Arial"/>
              </a:rPr>
              <a:t>μπορείτε επίσης να μάθετε από αυτόν</a:t>
            </a:r>
            <a:r>
              <a:rPr lang="el-GR" sz="1400">
                <a:latin typeface="Arial"/>
                <a:ea typeface="Arial"/>
                <a:cs typeface="Arial"/>
                <a:sym typeface="Arial"/>
              </a:rPr>
              <a:t>. Στη διαδικασία προβληματισμού που συνεπάγεται η καθοδήγηση, συχνά </a:t>
            </a:r>
            <a:r>
              <a:rPr b="1" lang="el-GR" sz="1400">
                <a:latin typeface="Arial"/>
                <a:ea typeface="Arial"/>
                <a:cs typeface="Arial"/>
                <a:sym typeface="Arial"/>
              </a:rPr>
              <a:t>μαθαίνετε τα περισσότερα για τον εαυτό σας</a:t>
            </a:r>
            <a:r>
              <a:rPr lang="el-GR" sz="1400">
                <a:latin typeface="Arial"/>
                <a:ea typeface="Arial"/>
                <a:cs typeface="Arial"/>
                <a:sym typeface="Arial"/>
              </a:rPr>
              <a:t>. </a:t>
            </a:r>
            <a:endParaRPr/>
          </a:p>
          <a:p>
            <a:pPr indent="0" lvl="0" marL="0" rtl="0" algn="just">
              <a:lnSpc>
                <a:spcPct val="115000"/>
              </a:lnSpc>
              <a:spcBef>
                <a:spcPts val="2400"/>
              </a:spcBef>
              <a:spcAft>
                <a:spcPts val="0"/>
              </a:spcAft>
              <a:buSzPts val="1800"/>
              <a:buNone/>
            </a:pPr>
            <a:r>
              <a:rPr lang="el-GR" sz="1400">
                <a:latin typeface="Arial"/>
                <a:ea typeface="Arial"/>
                <a:cs typeface="Arial"/>
                <a:sym typeface="Arial"/>
              </a:rPr>
              <a:t>Λάβετε υπόψη ότι ως μέντορας σας αντιμετωπίζουν ως </a:t>
            </a:r>
            <a:r>
              <a:rPr b="1" lang="el-GR" sz="1400">
                <a:latin typeface="Arial"/>
                <a:ea typeface="Arial"/>
                <a:cs typeface="Arial"/>
                <a:sym typeface="Arial"/>
              </a:rPr>
              <a:t>πρότυπο</a:t>
            </a:r>
            <a:r>
              <a:rPr lang="el-GR" sz="1400">
                <a:latin typeface="Arial"/>
                <a:ea typeface="Arial"/>
                <a:cs typeface="Arial"/>
                <a:sym typeface="Arial"/>
              </a:rPr>
              <a:t>, κάτι που δεν είναι μόνο μια τεράστια ευθύνη αλλά και μια αναζωογονητική συνειδητοποίηση. </a:t>
            </a:r>
            <a:endParaRPr/>
          </a:p>
          <a:p>
            <a:pPr indent="0" lvl="0" marL="0" rtl="0" algn="just">
              <a:lnSpc>
                <a:spcPct val="115000"/>
              </a:lnSpc>
              <a:spcBef>
                <a:spcPts val="2400"/>
              </a:spcBef>
              <a:spcAft>
                <a:spcPts val="1200"/>
              </a:spcAft>
              <a:buSzPts val="1800"/>
              <a:buNone/>
            </a:pPr>
            <a:r>
              <a:rPr lang="el-GR" sz="1400">
                <a:latin typeface="Arial"/>
                <a:ea typeface="Arial"/>
                <a:cs typeface="Arial"/>
                <a:sym typeface="Arial"/>
              </a:rPr>
              <a:t>Εκτός από τον </a:t>
            </a:r>
            <a:r>
              <a:rPr b="1" lang="el-GR" sz="1400">
                <a:latin typeface="Arial"/>
                <a:ea typeface="Arial"/>
                <a:cs typeface="Arial"/>
                <a:sym typeface="Arial"/>
              </a:rPr>
              <a:t>αυτοστοχασμό και την έμπνευση</a:t>
            </a:r>
            <a:r>
              <a:rPr lang="el-GR" sz="1400">
                <a:latin typeface="Arial"/>
                <a:ea typeface="Arial"/>
                <a:cs typeface="Arial"/>
                <a:sym typeface="Arial"/>
              </a:rPr>
              <a:t>, η καθοδήγηση μπορεί να σας βοηθήσει να εξελιχθείτε ως επαγγελματίας με πολλούς τρόπους, συμπεριλαμβανομένης της ανάπτυξης των </a:t>
            </a:r>
            <a:r>
              <a:rPr b="1" lang="el-GR" sz="1400">
                <a:latin typeface="Arial"/>
                <a:ea typeface="Arial"/>
                <a:cs typeface="Arial"/>
                <a:sym typeface="Arial"/>
              </a:rPr>
              <a:t>δεξιοτήτων ηγεσίας, καθοδήγησης και επικοινωνίας.</a:t>
            </a:r>
            <a:endParaRPr b="1" sz="1400">
              <a:solidFill>
                <a:schemeClr val="dk1"/>
              </a:solidFill>
              <a:latin typeface="Arial"/>
              <a:ea typeface="Arial"/>
              <a:cs typeface="Arial"/>
              <a:sym typeface="Arial"/>
            </a:endParaRPr>
          </a:p>
        </p:txBody>
      </p:sp>
      <p:sp>
        <p:nvSpPr>
          <p:cNvPr id="436" name="Google Shape;436;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l-GR"/>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4"/>
          <p:cNvSpPr/>
          <p:nvPr/>
        </p:nvSpPr>
        <p:spPr>
          <a:xfrm>
            <a:off x="198000" y="381150"/>
            <a:ext cx="8748000" cy="438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4"/>
          <p:cNvSpPr txBox="1"/>
          <p:nvPr>
            <p:ph type="title"/>
          </p:nvPr>
        </p:nvSpPr>
        <p:spPr>
          <a:xfrm>
            <a:off x="2631525" y="633600"/>
            <a:ext cx="3936252"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l-GR">
                <a:latin typeface="Arial"/>
                <a:ea typeface="Arial"/>
                <a:cs typeface="Arial"/>
                <a:sym typeface="Arial"/>
              </a:rPr>
              <a:t>Πίνακας Περιεχομένων</a:t>
            </a:r>
            <a:endParaRPr b="1">
              <a:latin typeface="Arial"/>
              <a:ea typeface="Arial"/>
              <a:cs typeface="Arial"/>
              <a:sym typeface="Arial"/>
            </a:endParaRPr>
          </a:p>
        </p:txBody>
      </p:sp>
      <p:sp>
        <p:nvSpPr>
          <p:cNvPr id="173" name="Google Shape;173;p4"/>
          <p:cNvSpPr txBox="1"/>
          <p:nvPr>
            <p:ph idx="1" type="body"/>
          </p:nvPr>
        </p:nvSpPr>
        <p:spPr>
          <a:xfrm>
            <a:off x="1204275" y="1285200"/>
            <a:ext cx="6226200" cy="3416400"/>
          </a:xfrm>
          <a:prstGeom prst="rect">
            <a:avLst/>
          </a:prstGeom>
          <a:noFill/>
          <a:ln>
            <a:noFill/>
          </a:ln>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Font typeface="Libre Baskerville"/>
              <a:buAutoNum type="arabicParenR"/>
            </a:pPr>
            <a:r>
              <a:rPr lang="el-GR">
                <a:solidFill>
                  <a:schemeClr val="dk1"/>
                </a:solidFill>
              </a:rPr>
              <a:t>Βασικές έννοιες σε ένα πρόγραμμα καθοδήγησης </a:t>
            </a:r>
            <a:endParaRPr/>
          </a:p>
          <a:p>
            <a:pPr indent="-342900" lvl="0" marL="457200" rtl="0" algn="l">
              <a:lnSpc>
                <a:spcPct val="115000"/>
              </a:lnSpc>
              <a:spcBef>
                <a:spcPts val="0"/>
              </a:spcBef>
              <a:spcAft>
                <a:spcPts val="0"/>
              </a:spcAft>
              <a:buClr>
                <a:schemeClr val="dk1"/>
              </a:buClr>
              <a:buSzPts val="1800"/>
              <a:buFont typeface="Libre Baskerville"/>
              <a:buAutoNum type="arabicParenR"/>
            </a:pPr>
            <a:r>
              <a:rPr lang="el-GR">
                <a:solidFill>
                  <a:schemeClr val="dk1"/>
                </a:solidFill>
              </a:rPr>
              <a:t>Οι ιδανικές ιδιότητες ενός καθοδηγητή </a:t>
            </a:r>
            <a:endParaRPr/>
          </a:p>
          <a:p>
            <a:pPr indent="-342900" lvl="0" marL="457200" rtl="0" algn="l">
              <a:lnSpc>
                <a:spcPct val="115000"/>
              </a:lnSpc>
              <a:spcBef>
                <a:spcPts val="0"/>
              </a:spcBef>
              <a:spcAft>
                <a:spcPts val="0"/>
              </a:spcAft>
              <a:buClr>
                <a:schemeClr val="dk1"/>
              </a:buClr>
              <a:buSzPts val="1800"/>
              <a:buFont typeface="Libre Baskerville"/>
              <a:buAutoNum type="arabicParenR"/>
            </a:pPr>
            <a:r>
              <a:rPr lang="el-GR">
                <a:solidFill>
                  <a:schemeClr val="dk1"/>
                </a:solidFill>
              </a:rPr>
              <a:t>Διαχείριση των προσδοκιών </a:t>
            </a:r>
            <a:endParaRPr/>
          </a:p>
          <a:p>
            <a:pPr indent="-342900" lvl="0" marL="457200" rtl="0" algn="l">
              <a:lnSpc>
                <a:spcPct val="115000"/>
              </a:lnSpc>
              <a:spcBef>
                <a:spcPts val="0"/>
              </a:spcBef>
              <a:spcAft>
                <a:spcPts val="0"/>
              </a:spcAft>
              <a:buClr>
                <a:schemeClr val="dk1"/>
              </a:buClr>
              <a:buSzPts val="1800"/>
              <a:buFont typeface="Libre Baskerville"/>
              <a:buAutoNum type="arabicParenR"/>
            </a:pPr>
            <a:r>
              <a:rPr lang="el-GR">
                <a:solidFill>
                  <a:schemeClr val="dk1"/>
                </a:solidFill>
              </a:rPr>
              <a:t>Ταίριασμα καθοδηγητών και μέντορες και καθοδηγούμενων </a:t>
            </a:r>
            <a:endParaRPr/>
          </a:p>
          <a:p>
            <a:pPr indent="-342900" lvl="0" marL="457200" rtl="0" algn="l">
              <a:lnSpc>
                <a:spcPct val="115000"/>
              </a:lnSpc>
              <a:spcBef>
                <a:spcPts val="0"/>
              </a:spcBef>
              <a:spcAft>
                <a:spcPts val="0"/>
              </a:spcAft>
              <a:buClr>
                <a:schemeClr val="dk1"/>
              </a:buClr>
              <a:buSzPts val="1800"/>
              <a:buFont typeface="Libre Baskerville"/>
              <a:buAutoNum type="arabicParenR"/>
            </a:pPr>
            <a:r>
              <a:rPr lang="el-GR">
                <a:solidFill>
                  <a:schemeClr val="dk1"/>
                </a:solidFill>
              </a:rPr>
              <a:t>Καθοδήγηση ένα προς ένα σε σύγκριση με ομαδική καθοδήγηση </a:t>
            </a:r>
            <a:endParaRPr/>
          </a:p>
          <a:p>
            <a:pPr indent="-342900" lvl="0" marL="457200" rtl="0" algn="l">
              <a:lnSpc>
                <a:spcPct val="115000"/>
              </a:lnSpc>
              <a:spcBef>
                <a:spcPts val="0"/>
              </a:spcBef>
              <a:spcAft>
                <a:spcPts val="0"/>
              </a:spcAft>
              <a:buClr>
                <a:schemeClr val="dk1"/>
              </a:buClr>
              <a:buSzPts val="1800"/>
              <a:buFont typeface="Libre Baskerville"/>
              <a:buAutoNum type="arabicParenR"/>
            </a:pPr>
            <a:r>
              <a:rPr lang="el-GR">
                <a:solidFill>
                  <a:schemeClr val="dk1"/>
                </a:solidFill>
              </a:rPr>
              <a:t>Διαδυκτιακή σε σύγκριση με πρόσωπο με πρόσωπο καθοδήγηση </a:t>
            </a:r>
            <a:endParaRPr/>
          </a:p>
          <a:p>
            <a:pPr indent="-342900" lvl="0" marL="457200" rtl="0" algn="l">
              <a:lnSpc>
                <a:spcPct val="115000"/>
              </a:lnSpc>
              <a:spcBef>
                <a:spcPts val="0"/>
              </a:spcBef>
              <a:spcAft>
                <a:spcPts val="0"/>
              </a:spcAft>
              <a:buClr>
                <a:schemeClr val="dk1"/>
              </a:buClr>
              <a:buSzPts val="1800"/>
              <a:buFont typeface="Libre Baskerville"/>
              <a:buAutoNum type="arabicParenR"/>
            </a:pPr>
            <a:r>
              <a:rPr lang="el-GR">
                <a:solidFill>
                  <a:schemeClr val="dk1"/>
                </a:solidFill>
              </a:rPr>
              <a:t>Τα οφέλη σας ως μέντορας</a:t>
            </a:r>
            <a:endParaRPr>
              <a:solidFill>
                <a:schemeClr val="dk1"/>
              </a:solidFill>
              <a:highlight>
                <a:schemeClr val="lt1"/>
              </a:highlight>
              <a:latin typeface="Libre Baskerville"/>
              <a:ea typeface="Libre Baskerville"/>
              <a:cs typeface="Libre Baskerville"/>
              <a:sym typeface="Libre Baskerville"/>
            </a:endParaRPr>
          </a:p>
        </p:txBody>
      </p:sp>
      <p:sp>
        <p:nvSpPr>
          <p:cNvPr id="174" name="Google Shape;174;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l-GR"/>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pic>
        <p:nvPicPr>
          <p:cNvPr id="441" name="Google Shape;441;p40"/>
          <p:cNvPicPr preferRelativeResize="0"/>
          <p:nvPr/>
        </p:nvPicPr>
        <p:blipFill rotWithShape="1">
          <a:blip r:embed="rId3">
            <a:alphaModFix/>
          </a:blip>
          <a:srcRect b="0" l="0" r="0" t="0"/>
          <a:stretch/>
        </p:blipFill>
        <p:spPr>
          <a:xfrm>
            <a:off x="3008353" y="0"/>
            <a:ext cx="6135648" cy="5143501"/>
          </a:xfrm>
          <a:prstGeom prst="rect">
            <a:avLst/>
          </a:prstGeom>
          <a:noFill/>
          <a:ln>
            <a:noFill/>
          </a:ln>
        </p:spPr>
      </p:pic>
      <p:sp>
        <p:nvSpPr>
          <p:cNvPr id="442" name="Google Shape;442;p40"/>
          <p:cNvSpPr txBox="1"/>
          <p:nvPr>
            <p:ph idx="12" type="sldNum"/>
          </p:nvPr>
        </p:nvSpPr>
        <p:spPr>
          <a:xfrm>
            <a:off x="7086600" y="4851888"/>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l-GR"/>
              <a:t>‹#›</a:t>
            </a:fld>
            <a:endParaRPr/>
          </a:p>
        </p:txBody>
      </p:sp>
      <p:sp>
        <p:nvSpPr>
          <p:cNvPr id="443" name="Google Shape;443;p40"/>
          <p:cNvSpPr txBox="1"/>
          <p:nvPr/>
        </p:nvSpPr>
        <p:spPr>
          <a:xfrm>
            <a:off x="137525" y="2079150"/>
            <a:ext cx="4350000" cy="985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1" lang="el-GR" sz="2600">
                <a:solidFill>
                  <a:schemeClr val="dk1"/>
                </a:solidFill>
              </a:rPr>
              <a:t>Μαρτυρία</a:t>
            </a:r>
            <a:endParaRPr b="1" sz="2600">
              <a:solidFill>
                <a:schemeClr val="dk1"/>
              </a:solidFill>
            </a:endParaRPr>
          </a:p>
          <a:p>
            <a:pPr indent="0" lvl="0" marL="0" marR="0" rtl="0" algn="l">
              <a:lnSpc>
                <a:spcPct val="100000"/>
              </a:lnSpc>
              <a:spcBef>
                <a:spcPts val="0"/>
              </a:spcBef>
              <a:spcAft>
                <a:spcPts val="0"/>
              </a:spcAft>
              <a:buClr>
                <a:srgbClr val="000000"/>
              </a:buClr>
              <a:buSzPts val="2600"/>
              <a:buFont typeface="Arial"/>
              <a:buNone/>
            </a:pPr>
            <a:r>
              <a:rPr b="1" i="0" lang="el-GR" sz="2600" u="none" cap="none" strike="noStrike">
                <a:solidFill>
                  <a:schemeClr val="dk1"/>
                </a:solidFill>
                <a:latin typeface="Arial"/>
                <a:ea typeface="Arial"/>
                <a:cs typeface="Arial"/>
                <a:sym typeface="Arial"/>
              </a:rPr>
              <a:t>καθοδηγητή</a:t>
            </a:r>
            <a:endParaRPr b="1" i="0" sz="1200" u="none" cap="none" strike="noStrike">
              <a:solidFill>
                <a:srgbClr val="0D453A"/>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41"/>
          <p:cNvSpPr/>
          <p:nvPr/>
        </p:nvSpPr>
        <p:spPr>
          <a:xfrm>
            <a:off x="78600" y="201150"/>
            <a:ext cx="8748000" cy="474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41"/>
          <p:cNvSpPr txBox="1"/>
          <p:nvPr>
            <p:ph type="title"/>
          </p:nvPr>
        </p:nvSpPr>
        <p:spPr>
          <a:xfrm>
            <a:off x="985800" y="633600"/>
            <a:ext cx="7216368"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b="1" lang="el-GR">
                <a:latin typeface="Arial"/>
                <a:ea typeface="Arial"/>
                <a:cs typeface="Arial"/>
                <a:sym typeface="Arial"/>
              </a:rPr>
              <a:t>Εργαλειοθήκη καθοδηγητή – Πρόσθετοι πόροι</a:t>
            </a:r>
            <a:endParaRPr b="1">
              <a:latin typeface="Arial"/>
              <a:ea typeface="Arial"/>
              <a:cs typeface="Arial"/>
              <a:sym typeface="Arial"/>
            </a:endParaRPr>
          </a:p>
        </p:txBody>
      </p:sp>
      <p:sp>
        <p:nvSpPr>
          <p:cNvPr id="450" name="Google Shape;450;p41"/>
          <p:cNvSpPr txBox="1"/>
          <p:nvPr>
            <p:ph idx="1" type="body"/>
          </p:nvPr>
        </p:nvSpPr>
        <p:spPr>
          <a:xfrm>
            <a:off x="858600" y="1400400"/>
            <a:ext cx="7426800" cy="3416400"/>
          </a:xfrm>
          <a:prstGeom prst="rect">
            <a:avLst/>
          </a:prstGeom>
          <a:noFill/>
          <a:ln>
            <a:noFill/>
          </a:ln>
        </p:spPr>
        <p:txBody>
          <a:bodyPr anchorCtr="0" anchor="t" bIns="91425" lIns="91425" spcFirstLastPara="1" rIns="91425" wrap="square" tIns="91425">
            <a:normAutofit/>
          </a:bodyPr>
          <a:lstStyle/>
          <a:p>
            <a:pPr indent="0" lvl="0" marL="139700" rtl="0" algn="l">
              <a:lnSpc>
                <a:spcPct val="115000"/>
              </a:lnSpc>
              <a:spcBef>
                <a:spcPts val="0"/>
              </a:spcBef>
              <a:spcAft>
                <a:spcPts val="0"/>
              </a:spcAft>
              <a:buSzPts val="1400"/>
              <a:buNone/>
            </a:pPr>
            <a:r>
              <a:rPr b="1" lang="el-GR" sz="1400">
                <a:solidFill>
                  <a:schemeClr val="dk1"/>
                </a:solidFill>
              </a:rPr>
              <a:t>Αυτό το εκπαιδευτικό πακέτο σας παρείχε την απαραίτητη επισκόπηση. Εάν θέλετε να μάθετε περισσότερα, ακολουθούν ορισμένοι πρόσθετοι πόροι που προτείνουμε: </a:t>
            </a:r>
            <a:endParaRPr/>
          </a:p>
          <a:p>
            <a:pPr indent="-285750" lvl="0" marL="425450" rtl="0" algn="l">
              <a:lnSpc>
                <a:spcPct val="115000"/>
              </a:lnSpc>
              <a:spcBef>
                <a:spcPts val="0"/>
              </a:spcBef>
              <a:spcAft>
                <a:spcPts val="0"/>
              </a:spcAft>
              <a:buSzPts val="1400"/>
              <a:buChar char="●"/>
            </a:pPr>
            <a:r>
              <a:rPr lang="el-GR" sz="1400">
                <a:solidFill>
                  <a:schemeClr val="dk1"/>
                </a:solidFill>
              </a:rPr>
              <a:t>Περισσότεροι πόροι καθοδήγησης στον </a:t>
            </a:r>
            <a:r>
              <a:rPr lang="el-GR" sz="1400" u="sng">
                <a:solidFill>
                  <a:schemeClr val="dk1"/>
                </a:solidFill>
                <a:hlinkClick r:id="rId3">
                  <a:extLst>
                    <a:ext uri="{A12FA001-AC4F-418D-AE19-62706E023703}">
                      <ahyp:hlinkClr val="tx"/>
                    </a:ext>
                  </a:extLst>
                </a:hlinkClick>
              </a:rPr>
              <a:t>ιστότοπο του έργου μας </a:t>
            </a:r>
            <a:endParaRPr sz="1400">
              <a:solidFill>
                <a:schemeClr val="dk1"/>
              </a:solidFill>
            </a:endParaRPr>
          </a:p>
          <a:p>
            <a:pPr indent="-285750" lvl="0" marL="425450" rtl="0" algn="l">
              <a:lnSpc>
                <a:spcPct val="115000"/>
              </a:lnSpc>
              <a:spcBef>
                <a:spcPts val="0"/>
              </a:spcBef>
              <a:spcAft>
                <a:spcPts val="0"/>
              </a:spcAft>
              <a:buSzPts val="1400"/>
              <a:buChar char="●"/>
            </a:pPr>
            <a:r>
              <a:rPr lang="el-GR" sz="1400">
                <a:solidFill>
                  <a:schemeClr val="dk1"/>
                </a:solidFill>
              </a:rPr>
              <a:t>Ιστορίες έμπνευσης και ηγεσίας στον </a:t>
            </a:r>
            <a:r>
              <a:rPr lang="el-GR" sz="1400" u="sng">
                <a:solidFill>
                  <a:schemeClr val="dk1"/>
                </a:solidFill>
                <a:hlinkClick r:id="rId4">
                  <a:extLst>
                    <a:ext uri="{A12FA001-AC4F-418D-AE19-62706E023703}">
                      <ahyp:hlinkClr val="tx"/>
                    </a:ext>
                  </a:extLst>
                </a:hlinkClick>
              </a:rPr>
              <a:t>ιστότοπο του έργου μας </a:t>
            </a:r>
            <a:endParaRPr sz="1400">
              <a:solidFill>
                <a:schemeClr val="dk1"/>
              </a:solidFill>
            </a:endParaRPr>
          </a:p>
          <a:p>
            <a:pPr indent="-285750" lvl="0" marL="425450" rtl="0" algn="l">
              <a:lnSpc>
                <a:spcPct val="115000"/>
              </a:lnSpc>
              <a:spcBef>
                <a:spcPts val="0"/>
              </a:spcBef>
              <a:spcAft>
                <a:spcPts val="0"/>
              </a:spcAft>
              <a:buSzPts val="1400"/>
              <a:buChar char="●"/>
            </a:pPr>
            <a:r>
              <a:rPr lang="el-GR" sz="1400">
                <a:solidFill>
                  <a:schemeClr val="dk1"/>
                </a:solidFill>
              </a:rPr>
              <a:t>Περισσότερα για την καθοδήγηση σε προπτυχιακό επίπεδο: </a:t>
            </a:r>
            <a:r>
              <a:rPr lang="el-GR" sz="1400" u="sng">
                <a:solidFill>
                  <a:schemeClr val="dk1"/>
                </a:solidFill>
                <a:hlinkClick r:id="rId5">
                  <a:extLst>
                    <a:ext uri="{A12FA001-AC4F-418D-AE19-62706E023703}">
                      <ahyp:hlinkClr val="tx"/>
                    </a:ext>
                  </a:extLst>
                </a:hlinkClick>
              </a:rPr>
              <a:t>φυλλάδιο EUGAIN (D6)</a:t>
            </a:r>
            <a:endParaRPr sz="1400">
              <a:solidFill>
                <a:schemeClr val="dk1"/>
              </a:solidFill>
            </a:endParaRPr>
          </a:p>
          <a:p>
            <a:pPr indent="-285750" lvl="0" marL="425450" rtl="0" algn="l">
              <a:lnSpc>
                <a:spcPct val="115000"/>
              </a:lnSpc>
              <a:spcBef>
                <a:spcPts val="0"/>
              </a:spcBef>
              <a:spcAft>
                <a:spcPts val="0"/>
              </a:spcAft>
              <a:buSzPts val="1400"/>
              <a:buChar char="●"/>
            </a:pPr>
            <a:r>
              <a:rPr lang="el-GR" sz="1400">
                <a:solidFill>
                  <a:schemeClr val="dk1"/>
                </a:solidFill>
              </a:rPr>
              <a:t>Περισσότερα για την καθοδήγηση σε μεταπτυχιακό και μεταπτυχιακό επίπεδο: </a:t>
            </a:r>
            <a:r>
              <a:rPr lang="el-GR" sz="1400" u="sng">
                <a:solidFill>
                  <a:schemeClr val="dk1"/>
                </a:solidFill>
                <a:hlinkClick r:id="rId6">
                  <a:extLst>
                    <a:ext uri="{A12FA001-AC4F-418D-AE19-62706E023703}">
                      <ahyp:hlinkClr val="tx"/>
                    </a:ext>
                  </a:extLst>
                </a:hlinkClick>
              </a:rPr>
              <a:t>φυλλάδιο EUGAIN (D3) </a:t>
            </a:r>
            <a:endParaRPr sz="1400">
              <a:solidFill>
                <a:schemeClr val="dk1"/>
              </a:solidFill>
            </a:endParaRPr>
          </a:p>
          <a:p>
            <a:pPr indent="-285750" lvl="0" marL="425450" rtl="0" algn="l">
              <a:lnSpc>
                <a:spcPct val="115000"/>
              </a:lnSpc>
              <a:spcBef>
                <a:spcPts val="0"/>
              </a:spcBef>
              <a:spcAft>
                <a:spcPts val="0"/>
              </a:spcAft>
              <a:buSzPts val="1400"/>
              <a:buChar char="●"/>
            </a:pPr>
            <a:r>
              <a:rPr lang="el-GR" sz="1400">
                <a:solidFill>
                  <a:schemeClr val="dk1"/>
                </a:solidFill>
              </a:rPr>
              <a:t>Περισσότερα βίντεο σταδιοδρομίας στο </a:t>
            </a:r>
            <a:r>
              <a:rPr lang="el-GR" sz="1400" u="sng">
                <a:solidFill>
                  <a:schemeClr val="dk1"/>
                </a:solidFill>
                <a:hlinkClick r:id="rId7">
                  <a:extLst>
                    <a:ext uri="{A12FA001-AC4F-418D-AE19-62706E023703}">
                      <ahyp:hlinkClr val="tx"/>
                    </a:ext>
                  </a:extLst>
                </a:hlinkClick>
              </a:rPr>
              <a:t>CareerGirls - Role Models</a:t>
            </a:r>
            <a:endParaRPr sz="1400">
              <a:solidFill>
                <a:schemeClr val="dk1"/>
              </a:solidFill>
            </a:endParaRPr>
          </a:p>
          <a:p>
            <a:pPr indent="-285750" lvl="0" marL="425450" rtl="0" algn="l">
              <a:lnSpc>
                <a:spcPct val="115000"/>
              </a:lnSpc>
              <a:spcBef>
                <a:spcPts val="0"/>
              </a:spcBef>
              <a:spcAft>
                <a:spcPts val="0"/>
              </a:spcAft>
              <a:buSzPts val="1400"/>
              <a:buChar char="●"/>
            </a:pPr>
            <a:r>
              <a:rPr lang="el-GR" sz="1400">
                <a:solidFill>
                  <a:schemeClr val="dk1"/>
                </a:solidFill>
              </a:rPr>
              <a:t>Περισσότερα εκπαιδευτικά βίντεο σχετικά με την καθοδήγηση στο </a:t>
            </a:r>
            <a:r>
              <a:rPr lang="el-GR" sz="1400" u="sng">
                <a:solidFill>
                  <a:schemeClr val="dk1"/>
                </a:solidFill>
                <a:hlinkClick r:id="rId8">
                  <a:extLst>
                    <a:ext uri="{A12FA001-AC4F-418D-AE19-62706E023703}">
                      <ahyp:hlinkClr val="tx"/>
                    </a:ext>
                  </a:extLst>
                </a:hlinkClick>
              </a:rPr>
              <a:t>LinkedIn Learning</a:t>
            </a:r>
            <a:r>
              <a:rPr lang="el-GR" sz="1400">
                <a:solidFill>
                  <a:schemeClr val="dk1"/>
                </a:solidFill>
              </a:rPr>
              <a:t>.</a:t>
            </a:r>
            <a:endParaRPr sz="1400">
              <a:solidFill>
                <a:schemeClr val="dk1"/>
              </a:solidFill>
              <a:latin typeface="Arial"/>
              <a:ea typeface="Arial"/>
              <a:cs typeface="Arial"/>
              <a:sym typeface="Arial"/>
            </a:endParaRPr>
          </a:p>
        </p:txBody>
      </p:sp>
      <p:sp>
        <p:nvSpPr>
          <p:cNvPr id="451" name="Google Shape;451;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l-GR"/>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42"/>
          <p:cNvSpPr txBox="1"/>
          <p:nvPr>
            <p:ph type="title"/>
          </p:nvPr>
        </p:nvSpPr>
        <p:spPr>
          <a:xfrm>
            <a:off x="628650" y="1342150"/>
            <a:ext cx="7886700" cy="3187200"/>
          </a:xfrm>
          <a:prstGeom prst="rect">
            <a:avLst/>
          </a:prstGeom>
          <a:noFill/>
          <a:ln>
            <a:noFill/>
          </a:ln>
        </p:spPr>
        <p:txBody>
          <a:bodyPr anchorCtr="0" anchor="ctr" bIns="34275" lIns="68575" spcFirstLastPara="1" rIns="68575" wrap="square" tIns="34275">
            <a:noAutofit/>
          </a:bodyPr>
          <a:lstStyle/>
          <a:p>
            <a:pPr indent="0" lvl="0" marL="0" rtl="0" algn="just">
              <a:lnSpc>
                <a:spcPct val="100000"/>
              </a:lnSpc>
              <a:spcBef>
                <a:spcPts val="0"/>
              </a:spcBef>
              <a:spcAft>
                <a:spcPts val="0"/>
              </a:spcAft>
              <a:buClr>
                <a:schemeClr val="dk1"/>
              </a:buClr>
              <a:buSzPts val="891"/>
              <a:buFont typeface="Arial"/>
              <a:buNone/>
            </a:pPr>
            <a:r>
              <a:rPr lang="el-GR" sz="2800">
                <a:latin typeface="Arial"/>
                <a:ea typeface="Arial"/>
                <a:cs typeface="Arial"/>
                <a:sym typeface="Arial"/>
              </a:rPr>
              <a:t>Αυτός ο οδηγός δημιουργήθηκε με βάση την επιστημονική έρευνα που περιλαμβάνει συστηματικές ανασκοπήσεις βιβλιογραφίας και συνεντεύξεις σε ομάδες εστίασης, μαζί με πρακτικές καθοδήγησης των εταίρων, στο πλαίσιο του έργου Erasmus+ Women STEM Up. Δείτε τις παραπομπές στις επόμενες σελίδες.</a:t>
            </a:r>
            <a:endParaRPr sz="2800">
              <a:latin typeface="Arial"/>
              <a:ea typeface="Arial"/>
              <a:cs typeface="Arial"/>
              <a:sym typeface="Arial"/>
            </a:endParaRPr>
          </a:p>
        </p:txBody>
      </p:sp>
      <p:sp>
        <p:nvSpPr>
          <p:cNvPr id="457" name="Google Shape;457;p4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l-GR"/>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43"/>
          <p:cNvSpPr txBox="1"/>
          <p:nvPr>
            <p:ph idx="1" type="body"/>
          </p:nvPr>
        </p:nvSpPr>
        <p:spPr>
          <a:xfrm>
            <a:off x="778375" y="132325"/>
            <a:ext cx="8005500" cy="5143500"/>
          </a:xfrm>
          <a:prstGeom prst="rect">
            <a:avLst/>
          </a:prstGeom>
          <a:noFill/>
          <a:ln>
            <a:noFill/>
          </a:ln>
        </p:spPr>
        <p:txBody>
          <a:bodyPr anchorCtr="0" anchor="t" bIns="34275" lIns="68575" spcFirstLastPara="1" rIns="68575" wrap="square" tIns="34275">
            <a:noAutofit/>
          </a:bodyPr>
          <a:lstStyle/>
          <a:p>
            <a:pPr indent="0" lvl="0" marL="0" rtl="0" algn="ctr">
              <a:lnSpc>
                <a:spcPct val="90000"/>
              </a:lnSpc>
              <a:spcBef>
                <a:spcPts val="800"/>
              </a:spcBef>
              <a:spcAft>
                <a:spcPts val="0"/>
              </a:spcAft>
              <a:buSzPts val="1400"/>
              <a:buNone/>
            </a:pPr>
            <a:r>
              <a:rPr b="1" lang="el-GR" sz="1000">
                <a:latin typeface="Libre Baskerville"/>
                <a:ea typeface="Libre Baskerville"/>
                <a:cs typeface="Libre Baskerville"/>
                <a:sym typeface="Libre Baskerville"/>
              </a:rPr>
              <a:t>Παραπομπές</a:t>
            </a:r>
            <a:endParaRPr b="1" sz="1000">
              <a:latin typeface="Libre Baskerville"/>
              <a:ea typeface="Libre Baskerville"/>
              <a:cs typeface="Libre Baskerville"/>
              <a:sym typeface="Libre Baskerville"/>
            </a:endParaRPr>
          </a:p>
          <a:p>
            <a:pPr indent="0" lvl="0" marL="0" rtl="0" algn="ctr">
              <a:lnSpc>
                <a:spcPct val="90000"/>
              </a:lnSpc>
              <a:spcBef>
                <a:spcPts val="800"/>
              </a:spcBef>
              <a:spcAft>
                <a:spcPts val="0"/>
              </a:spcAft>
              <a:buSzPts val="1400"/>
              <a:buNone/>
            </a:pPr>
            <a:r>
              <a:t/>
            </a:r>
            <a:endParaRPr b="1" sz="1000">
              <a:latin typeface="Libre Baskerville"/>
              <a:ea typeface="Libre Baskerville"/>
              <a:cs typeface="Libre Baskerville"/>
              <a:sym typeface="Libre Baskerville"/>
            </a:endParaRPr>
          </a:p>
          <a:p>
            <a:pPr indent="0" lvl="0" marL="0" rtl="0" algn="l">
              <a:lnSpc>
                <a:spcPct val="90000"/>
              </a:lnSpc>
              <a:spcBef>
                <a:spcPts val="800"/>
              </a:spcBef>
              <a:spcAft>
                <a:spcPts val="0"/>
              </a:spcAft>
              <a:buClr>
                <a:schemeClr val="dk1"/>
              </a:buClr>
              <a:buSzPts val="1100"/>
              <a:buFont typeface="Arial"/>
              <a:buNone/>
            </a:pPr>
            <a:r>
              <a:rPr lang="el-GR" sz="1000">
                <a:latin typeface="Libre Baskerville"/>
                <a:ea typeface="Libre Baskerville"/>
                <a:cs typeface="Libre Baskerville"/>
                <a:sym typeface="Libre Baskerville"/>
              </a:rPr>
              <a:t>Oates, Briony J. (2005). Researching information systems and computing. Sage.</a:t>
            </a:r>
            <a:endParaRPr sz="1000">
              <a:latin typeface="Libre Baskerville"/>
              <a:ea typeface="Libre Baskerville"/>
              <a:cs typeface="Libre Baskerville"/>
              <a:sym typeface="Libre Baskerville"/>
            </a:endParaRPr>
          </a:p>
          <a:p>
            <a:pPr indent="0" lvl="0" marL="0" rtl="0" algn="l">
              <a:lnSpc>
                <a:spcPct val="90000"/>
              </a:lnSpc>
              <a:spcBef>
                <a:spcPts val="800"/>
              </a:spcBef>
              <a:spcAft>
                <a:spcPts val="0"/>
              </a:spcAft>
              <a:buClr>
                <a:schemeClr val="dk1"/>
              </a:buClr>
              <a:buSzPts val="1100"/>
              <a:buFont typeface="Arial"/>
              <a:buNone/>
            </a:pPr>
            <a:r>
              <a:rPr lang="el-GR" sz="1000">
                <a:latin typeface="Libre Baskerville"/>
                <a:ea typeface="Libre Baskerville"/>
                <a:cs typeface="Libre Baskerville"/>
                <a:sym typeface="Libre Baskerville"/>
              </a:rPr>
              <a:t>Shah, Aarti. (2017). ”What is Mentoring?”. The American Statistician.</a:t>
            </a:r>
            <a:endParaRPr sz="1000">
              <a:latin typeface="Libre Baskerville"/>
              <a:ea typeface="Libre Baskerville"/>
              <a:cs typeface="Libre Baskerville"/>
              <a:sym typeface="Libre Baskerville"/>
            </a:endParaRPr>
          </a:p>
          <a:p>
            <a:pPr indent="0" lvl="0" marL="0" rtl="0" algn="l">
              <a:lnSpc>
                <a:spcPct val="90000"/>
              </a:lnSpc>
              <a:spcBef>
                <a:spcPts val="800"/>
              </a:spcBef>
              <a:spcAft>
                <a:spcPts val="0"/>
              </a:spcAft>
              <a:buClr>
                <a:schemeClr val="dk1"/>
              </a:buClr>
              <a:buSzPts val="1100"/>
              <a:buFont typeface="Arial"/>
              <a:buNone/>
            </a:pPr>
            <a:r>
              <a:rPr lang="el-GR" sz="1000">
                <a:latin typeface="Libre Baskerville"/>
                <a:ea typeface="Libre Baskerville"/>
                <a:cs typeface="Libre Baskerville"/>
                <a:sym typeface="Libre Baskerville"/>
              </a:rPr>
              <a:t>Reid, Jackie, Erica Smith, Nansiri Iamsuk, Jennifer Miller. (2016). ”Balancing the Equation: Mentoring First-Year Female STEM Students at a Regional University”. International Journal of Innovation in Science and Mathematics Education.</a:t>
            </a:r>
            <a:endParaRPr sz="1000">
              <a:latin typeface="Libre Baskerville"/>
              <a:ea typeface="Libre Baskerville"/>
              <a:cs typeface="Libre Baskerville"/>
              <a:sym typeface="Libre Baskerville"/>
            </a:endParaRPr>
          </a:p>
          <a:p>
            <a:pPr indent="0" lvl="0" marL="0" rtl="0" algn="l">
              <a:lnSpc>
                <a:spcPct val="90000"/>
              </a:lnSpc>
              <a:spcBef>
                <a:spcPts val="800"/>
              </a:spcBef>
              <a:spcAft>
                <a:spcPts val="0"/>
              </a:spcAft>
              <a:buClr>
                <a:schemeClr val="dk1"/>
              </a:buClr>
              <a:buSzPts val="1100"/>
              <a:buFont typeface="Arial"/>
              <a:buNone/>
            </a:pPr>
            <a:r>
              <a:rPr lang="el-GR" sz="1000">
                <a:latin typeface="Libre Baskerville"/>
                <a:ea typeface="Libre Baskerville"/>
                <a:cs typeface="Libre Baskerville"/>
                <a:sym typeface="Libre Baskerville"/>
              </a:rPr>
              <a:t>Alhadlaq, Aseel, Ahmed Kharrufa, Patrick Olivier. (2019). ”Exploring e-mentoring: co-designing &amp; un-platforming”. Behaviour &amp; Information Technology.</a:t>
            </a:r>
            <a:endParaRPr sz="1000">
              <a:latin typeface="Libre Baskerville"/>
              <a:ea typeface="Libre Baskerville"/>
              <a:cs typeface="Libre Baskerville"/>
              <a:sym typeface="Libre Baskerville"/>
            </a:endParaRPr>
          </a:p>
          <a:p>
            <a:pPr indent="0" lvl="0" marL="0" rtl="0" algn="l">
              <a:lnSpc>
                <a:spcPct val="90000"/>
              </a:lnSpc>
              <a:spcBef>
                <a:spcPts val="800"/>
              </a:spcBef>
              <a:spcAft>
                <a:spcPts val="0"/>
              </a:spcAft>
              <a:buSzPts val="1400"/>
              <a:buNone/>
            </a:pPr>
            <a:r>
              <a:rPr lang="el-GR" sz="1000">
                <a:latin typeface="Libre Baskerville"/>
                <a:ea typeface="Libre Baskerville"/>
                <a:cs typeface="Libre Baskerville"/>
                <a:sym typeface="Libre Baskerville"/>
              </a:rPr>
              <a:t>Trinkenreich, Bianca, Ricardo Britto, Marco A. Gerosa, Igor Steinmacher. (2022). ”An Empirical Investigation on the Challenges Faced by Women in the Software Industry: A Case Study”. Software Engineering in Society.</a:t>
            </a:r>
            <a:endParaRPr sz="1000">
              <a:latin typeface="Libre Baskerville"/>
              <a:ea typeface="Libre Baskerville"/>
              <a:cs typeface="Libre Baskerville"/>
              <a:sym typeface="Libre Baskerville"/>
            </a:endParaRPr>
          </a:p>
          <a:p>
            <a:pPr indent="0" lvl="0" marL="0" rtl="0" algn="l">
              <a:lnSpc>
                <a:spcPct val="90000"/>
              </a:lnSpc>
              <a:spcBef>
                <a:spcPts val="800"/>
              </a:spcBef>
              <a:spcAft>
                <a:spcPts val="0"/>
              </a:spcAft>
              <a:buSzPts val="1400"/>
              <a:buNone/>
            </a:pPr>
            <a:r>
              <a:rPr lang="el-GR" sz="1000">
                <a:latin typeface="Libre Baskerville"/>
                <a:ea typeface="Libre Baskerville"/>
                <a:cs typeface="Libre Baskerville"/>
                <a:sym typeface="Libre Baskerville"/>
              </a:rPr>
              <a:t>Weng, Judy, Christian Murphy. (2018). ”Bridging the Diversity Gap in Computer Science with a Course on Open Source Software”. Research on Equity and Sustained Participation in Engineering, Computing and Technology.</a:t>
            </a:r>
            <a:endParaRPr sz="1000">
              <a:latin typeface="Libre Baskerville"/>
              <a:ea typeface="Libre Baskerville"/>
              <a:cs typeface="Libre Baskerville"/>
              <a:sym typeface="Libre Baskerville"/>
            </a:endParaRPr>
          </a:p>
          <a:p>
            <a:pPr indent="0" lvl="0" marL="0" rtl="0" algn="l">
              <a:lnSpc>
                <a:spcPct val="90000"/>
              </a:lnSpc>
              <a:spcBef>
                <a:spcPts val="800"/>
              </a:spcBef>
              <a:spcAft>
                <a:spcPts val="0"/>
              </a:spcAft>
              <a:buSzPts val="1400"/>
              <a:buNone/>
            </a:pPr>
            <a:r>
              <a:rPr lang="el-GR" sz="1000">
                <a:latin typeface="Libre Baskerville"/>
                <a:ea typeface="Libre Baskerville"/>
                <a:cs typeface="Libre Baskerville"/>
                <a:sym typeface="Libre Baskerville"/>
              </a:rPr>
              <a:t>Wang, Sujing, Stefan Andrei, Otilia Urbina, Dorothy A. Sisk. (2019). ”A Coding/Programming Academy for 6th-Grade Females to Increase Knowledge and Interest in Computer Science”. Frontiers in Education Conference.</a:t>
            </a:r>
            <a:endParaRPr sz="1000">
              <a:latin typeface="Libre Baskerville"/>
              <a:ea typeface="Libre Baskerville"/>
              <a:cs typeface="Libre Baskerville"/>
              <a:sym typeface="Libre Baskerville"/>
            </a:endParaRPr>
          </a:p>
          <a:p>
            <a:pPr indent="0" lvl="0" marL="0" rtl="0" algn="l">
              <a:lnSpc>
                <a:spcPct val="90000"/>
              </a:lnSpc>
              <a:spcBef>
                <a:spcPts val="800"/>
              </a:spcBef>
              <a:spcAft>
                <a:spcPts val="0"/>
              </a:spcAft>
              <a:buSzPts val="1400"/>
              <a:buNone/>
            </a:pPr>
            <a:r>
              <a:rPr lang="el-GR" sz="1000">
                <a:latin typeface="Libre Baskerville"/>
                <a:ea typeface="Libre Baskerville"/>
                <a:cs typeface="Libre Baskerville"/>
                <a:sym typeface="Libre Baskerville"/>
              </a:rPr>
              <a:t>Rhodes, Jean, Sarah R. Lowe, Leon Litchfield, Kathy Walsh-Samp. (2007). ”The role of gender in youth mentoring relationship formation and duration”. Journal of Vocational Behavior.</a:t>
            </a:r>
            <a:endParaRPr sz="1000">
              <a:latin typeface="Libre Baskerville"/>
              <a:ea typeface="Libre Baskerville"/>
              <a:cs typeface="Libre Baskerville"/>
              <a:sym typeface="Libre Baskerville"/>
            </a:endParaRPr>
          </a:p>
          <a:p>
            <a:pPr indent="0" lvl="0" marL="0" rtl="0" algn="l">
              <a:lnSpc>
                <a:spcPct val="90000"/>
              </a:lnSpc>
              <a:spcBef>
                <a:spcPts val="800"/>
              </a:spcBef>
              <a:spcAft>
                <a:spcPts val="0"/>
              </a:spcAft>
              <a:buSzPts val="1400"/>
              <a:buNone/>
            </a:pPr>
            <a:r>
              <a:rPr lang="el-GR" sz="1000">
                <a:latin typeface="Libre Baskerville"/>
                <a:ea typeface="Libre Baskerville"/>
                <a:cs typeface="Libre Baskerville"/>
                <a:sym typeface="Libre Baskerville"/>
              </a:rPr>
              <a:t>Stoeger, Heidrun, Xiaoju Duan, Sigrun Schirner, Teresa Greindl, Albert Ziegler. (2013). ”The effectiveness of a one-year online mentoring program for girls in STEM”. Computers &amp; Education. </a:t>
            </a:r>
            <a:endParaRPr sz="1000">
              <a:latin typeface="Libre Baskerville"/>
              <a:ea typeface="Libre Baskerville"/>
              <a:cs typeface="Libre Baskerville"/>
              <a:sym typeface="Libre Baskerville"/>
            </a:endParaRPr>
          </a:p>
          <a:p>
            <a:pPr indent="0" lvl="0" marL="0" rtl="0" algn="l">
              <a:lnSpc>
                <a:spcPct val="90000"/>
              </a:lnSpc>
              <a:spcBef>
                <a:spcPts val="800"/>
              </a:spcBef>
              <a:spcAft>
                <a:spcPts val="0"/>
              </a:spcAft>
              <a:buSzPts val="1400"/>
              <a:buNone/>
            </a:pPr>
            <a:r>
              <a:rPr lang="el-GR" sz="1000">
                <a:latin typeface="Libre Baskerville"/>
                <a:ea typeface="Libre Baskerville"/>
                <a:cs typeface="Libre Baskerville"/>
                <a:sym typeface="Libre Baskerville"/>
              </a:rPr>
              <a:t>United Nations. Achieve gender equality and empower all women and girls. Retrieved from https://sdgs.un.org/goals/goal5#overview</a:t>
            </a:r>
            <a:endParaRPr sz="1000">
              <a:latin typeface="Libre Baskerville"/>
              <a:ea typeface="Libre Baskerville"/>
              <a:cs typeface="Libre Baskerville"/>
              <a:sym typeface="Libre Baskerville"/>
            </a:endParaRPr>
          </a:p>
          <a:p>
            <a:pPr indent="0" lvl="0" marL="0" rtl="0" algn="l">
              <a:lnSpc>
                <a:spcPct val="90000"/>
              </a:lnSpc>
              <a:spcBef>
                <a:spcPts val="800"/>
              </a:spcBef>
              <a:spcAft>
                <a:spcPts val="0"/>
              </a:spcAft>
              <a:buSzPts val="1400"/>
              <a:buNone/>
            </a:pPr>
            <a:r>
              <a:rPr lang="el-GR" sz="1000">
                <a:latin typeface="Libre Baskerville"/>
                <a:ea typeface="Libre Baskerville"/>
                <a:cs typeface="Libre Baskerville"/>
                <a:sym typeface="Libre Baskerville"/>
              </a:rPr>
              <a:t>Kitchenham, B. (2004). Procedures for Performing Systematic Reviews. Keele University Technical Report TR/SE-0401.</a:t>
            </a:r>
            <a:endParaRPr sz="1000">
              <a:latin typeface="Libre Baskerville"/>
              <a:ea typeface="Libre Baskerville"/>
              <a:cs typeface="Libre Baskerville"/>
              <a:sym typeface="Libre Baskerville"/>
            </a:endParaRPr>
          </a:p>
          <a:p>
            <a:pPr indent="0" lvl="0" marL="0" rtl="0" algn="l">
              <a:lnSpc>
                <a:spcPct val="90000"/>
              </a:lnSpc>
              <a:spcBef>
                <a:spcPts val="800"/>
              </a:spcBef>
              <a:spcAft>
                <a:spcPts val="0"/>
              </a:spcAft>
              <a:buSzPts val="1400"/>
              <a:buNone/>
            </a:pPr>
            <a:r>
              <a:rPr lang="el-GR" sz="1000">
                <a:latin typeface="Libre Baskerville"/>
                <a:ea typeface="Libre Baskerville"/>
                <a:cs typeface="Libre Baskerville"/>
                <a:sym typeface="Libre Baskerville"/>
              </a:rPr>
              <a:t>Paton-Romero, J. D., Block, S., Ayala, C., Jaccheri, L. (2023). Gender Equality in Information Technology Processes: A Systematic Mapping Study. Lecture Notes in Networks and Systems.</a:t>
            </a:r>
            <a:endParaRPr sz="1000">
              <a:latin typeface="Libre Baskerville"/>
              <a:ea typeface="Libre Baskerville"/>
              <a:cs typeface="Libre Baskerville"/>
              <a:sym typeface="Libre Baskerville"/>
            </a:endParaRPr>
          </a:p>
          <a:p>
            <a:pPr indent="0" lvl="0" marL="0" rtl="0" algn="l">
              <a:lnSpc>
                <a:spcPct val="90000"/>
              </a:lnSpc>
              <a:spcBef>
                <a:spcPts val="800"/>
              </a:spcBef>
              <a:spcAft>
                <a:spcPts val="0"/>
              </a:spcAft>
              <a:buSzPts val="1400"/>
              <a:buNone/>
            </a:pPr>
            <a:r>
              <a:t/>
            </a:r>
            <a:endParaRPr sz="1000">
              <a:latin typeface="Libre Baskerville"/>
              <a:ea typeface="Libre Baskerville"/>
              <a:cs typeface="Libre Baskerville"/>
              <a:sym typeface="Libre Baskerville"/>
            </a:endParaRPr>
          </a:p>
        </p:txBody>
      </p:sp>
      <p:sp>
        <p:nvSpPr>
          <p:cNvPr id="463" name="Google Shape;463;p4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l-GR"/>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44"/>
          <p:cNvSpPr txBox="1"/>
          <p:nvPr>
            <p:ph idx="1" type="body"/>
          </p:nvPr>
        </p:nvSpPr>
        <p:spPr>
          <a:xfrm>
            <a:off x="808400" y="243275"/>
            <a:ext cx="7886700" cy="47979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SzPts val="1400"/>
              <a:buNone/>
            </a:pPr>
            <a:r>
              <a:t/>
            </a:r>
            <a:endParaRPr sz="1000">
              <a:latin typeface="Libre Baskerville"/>
              <a:ea typeface="Libre Baskerville"/>
              <a:cs typeface="Libre Baskerville"/>
              <a:sym typeface="Libre Baskerville"/>
            </a:endParaRPr>
          </a:p>
          <a:p>
            <a:pPr indent="0" lvl="0" marL="0" rtl="0" algn="l">
              <a:lnSpc>
                <a:spcPct val="90000"/>
              </a:lnSpc>
              <a:spcBef>
                <a:spcPts val="800"/>
              </a:spcBef>
              <a:spcAft>
                <a:spcPts val="0"/>
              </a:spcAft>
              <a:buClr>
                <a:schemeClr val="dk1"/>
              </a:buClr>
              <a:buSzPts val="1100"/>
              <a:buFont typeface="Arial"/>
              <a:buNone/>
            </a:pPr>
            <a:r>
              <a:rPr lang="el-GR" sz="1000">
                <a:latin typeface="Libre Baskerville"/>
                <a:ea typeface="Libre Baskerville"/>
                <a:cs typeface="Libre Baskerville"/>
                <a:sym typeface="Libre Baskerville"/>
              </a:rPr>
              <a:t>Nielsen, M. W., Alegria, S., Borjeson, L., Etzkowiz, H., Falk-Krzesinski, H. J., Joshi, A., Leahey, E., Smith-Doerr, L., Woolley, A. W., Schiebinger, L. (2017). Gender diversity leads to better science. Proceedings of the National Academy of Sciences of the United States of America.</a:t>
            </a:r>
            <a:endParaRPr sz="1000">
              <a:latin typeface="Libre Baskerville"/>
              <a:ea typeface="Libre Baskerville"/>
              <a:cs typeface="Libre Baskerville"/>
              <a:sym typeface="Libre Baskerville"/>
            </a:endParaRPr>
          </a:p>
          <a:p>
            <a:pPr indent="0" lvl="0" marL="0" rtl="0" algn="l">
              <a:lnSpc>
                <a:spcPct val="90000"/>
              </a:lnSpc>
              <a:spcBef>
                <a:spcPts val="800"/>
              </a:spcBef>
              <a:spcAft>
                <a:spcPts val="0"/>
              </a:spcAft>
              <a:buClr>
                <a:schemeClr val="dk1"/>
              </a:buClr>
              <a:buSzPts val="1100"/>
              <a:buFont typeface="Arial"/>
              <a:buNone/>
            </a:pPr>
            <a:r>
              <a:rPr lang="el-GR" sz="1000">
                <a:latin typeface="Libre Baskerville"/>
                <a:ea typeface="Libre Baskerville"/>
                <a:cs typeface="Libre Baskerville"/>
                <a:sym typeface="Libre Baskerville"/>
              </a:rPr>
              <a:t>Gonzalez-Rogado, A.-B., Garcıa-Holgado, A., Gracıa-Penalvo, F. J. (2021). Mentoring for future female engineers: pilot at the Higher Polytechnic School of Zamora. In XI International Conference on Virtual Campus (JICV).</a:t>
            </a:r>
            <a:endParaRPr sz="1000">
              <a:latin typeface="Libre Baskerville"/>
              <a:ea typeface="Libre Baskerville"/>
              <a:cs typeface="Libre Baskerville"/>
              <a:sym typeface="Libre Baskerville"/>
            </a:endParaRPr>
          </a:p>
          <a:p>
            <a:pPr indent="0" lvl="0" marL="0" rtl="0" algn="l">
              <a:lnSpc>
                <a:spcPct val="90000"/>
              </a:lnSpc>
              <a:spcBef>
                <a:spcPts val="800"/>
              </a:spcBef>
              <a:spcAft>
                <a:spcPts val="0"/>
              </a:spcAft>
              <a:buClr>
                <a:schemeClr val="dk1"/>
              </a:buClr>
              <a:buSzPts val="1100"/>
              <a:buFont typeface="Arial"/>
              <a:buNone/>
            </a:pPr>
            <a:r>
              <a:rPr lang="el-GR" sz="1000">
                <a:latin typeface="Libre Baskerville"/>
                <a:ea typeface="Libre Baskerville"/>
                <a:cs typeface="Libre Baskerville"/>
                <a:sym typeface="Libre Baskerville"/>
              </a:rPr>
              <a:t>Ramalho, J. (2014). Mentoring in the workplace. Industrial and Commercial Training.</a:t>
            </a:r>
            <a:endParaRPr sz="1000">
              <a:latin typeface="Libre Baskerville"/>
              <a:ea typeface="Libre Baskerville"/>
              <a:cs typeface="Libre Baskerville"/>
              <a:sym typeface="Libre Baskerville"/>
            </a:endParaRPr>
          </a:p>
          <a:p>
            <a:pPr indent="0" lvl="0" marL="0" rtl="0" algn="l">
              <a:lnSpc>
                <a:spcPct val="90000"/>
              </a:lnSpc>
              <a:spcBef>
                <a:spcPts val="800"/>
              </a:spcBef>
              <a:spcAft>
                <a:spcPts val="0"/>
              </a:spcAft>
              <a:buClr>
                <a:schemeClr val="dk1"/>
              </a:buClr>
              <a:buSzPts val="1100"/>
              <a:buFont typeface="Arial"/>
              <a:buNone/>
            </a:pPr>
            <a:r>
              <a:rPr lang="el-GR" sz="1000">
                <a:latin typeface="Libre Baskerville"/>
                <a:ea typeface="Libre Baskerville"/>
                <a:cs typeface="Libre Baskerville"/>
                <a:sym typeface="Libre Baskerville"/>
              </a:rPr>
              <a:t>Khare, R., Sahai, E., Pramanick, I. (2013). Remote Mentoring Young Females in STEM through MAGIC.</a:t>
            </a:r>
            <a:endParaRPr sz="1000">
              <a:latin typeface="Libre Baskerville"/>
              <a:ea typeface="Libre Baskerville"/>
              <a:cs typeface="Libre Baskerville"/>
              <a:sym typeface="Libre Baskerville"/>
            </a:endParaRPr>
          </a:p>
          <a:p>
            <a:pPr indent="0" lvl="0" marL="0" rtl="0" algn="l">
              <a:lnSpc>
                <a:spcPct val="90000"/>
              </a:lnSpc>
              <a:spcBef>
                <a:spcPts val="800"/>
              </a:spcBef>
              <a:spcAft>
                <a:spcPts val="0"/>
              </a:spcAft>
              <a:buClr>
                <a:schemeClr val="dk1"/>
              </a:buClr>
              <a:buSzPts val="1100"/>
              <a:buFont typeface="Arial"/>
              <a:buNone/>
            </a:pPr>
            <a:r>
              <a:rPr lang="el-GR" sz="1000">
                <a:latin typeface="Libre Baskerville"/>
                <a:ea typeface="Libre Baskerville"/>
                <a:cs typeface="Libre Baskerville"/>
                <a:sym typeface="Libre Baskerville"/>
              </a:rPr>
              <a:t>Clarke-Midura, J., Allan, V., Close, K. (2016). Investigating the Role of Being a Mentor as a Way of Increasing Interest in CS. In The 47th ACM Technical Symposium on Computer Science Education.</a:t>
            </a:r>
            <a:endParaRPr sz="1000">
              <a:latin typeface="Libre Baskerville"/>
              <a:ea typeface="Libre Baskerville"/>
              <a:cs typeface="Libre Baskerville"/>
              <a:sym typeface="Libre Baskerville"/>
            </a:endParaRPr>
          </a:p>
          <a:p>
            <a:pPr indent="0" lvl="0" marL="0" rtl="0" algn="l">
              <a:lnSpc>
                <a:spcPct val="90000"/>
              </a:lnSpc>
              <a:spcBef>
                <a:spcPts val="800"/>
              </a:spcBef>
              <a:spcAft>
                <a:spcPts val="0"/>
              </a:spcAft>
              <a:buClr>
                <a:schemeClr val="dk1"/>
              </a:buClr>
              <a:buSzPts val="1100"/>
              <a:buFont typeface="Arial"/>
              <a:buNone/>
            </a:pPr>
            <a:r>
              <a:rPr lang="el-GR" sz="1000">
                <a:latin typeface="Libre Baskerville"/>
                <a:ea typeface="Libre Baskerville"/>
                <a:cs typeface="Libre Baskerville"/>
                <a:sym typeface="Libre Baskerville"/>
              </a:rPr>
              <a:t>Serrano Anazco, M. I., Zurn-Birkhimer, S. (2022). Adapting to an unexpected hybrid campus: e-mentored female engineering students’ intrinsic motivation, sense of belonging, and perception of campus climate. In CoNECD (Collaborative Network for Engineering &amp; Computing Diversity).</a:t>
            </a:r>
            <a:endParaRPr sz="1000">
              <a:latin typeface="Libre Baskerville"/>
              <a:ea typeface="Libre Baskerville"/>
              <a:cs typeface="Libre Baskerville"/>
              <a:sym typeface="Libre Baskerville"/>
            </a:endParaRPr>
          </a:p>
          <a:p>
            <a:pPr indent="0" lvl="0" marL="0" rtl="0" algn="l">
              <a:lnSpc>
                <a:spcPct val="90000"/>
              </a:lnSpc>
              <a:spcBef>
                <a:spcPts val="800"/>
              </a:spcBef>
              <a:spcAft>
                <a:spcPts val="0"/>
              </a:spcAft>
              <a:buClr>
                <a:schemeClr val="dk1"/>
              </a:buClr>
              <a:buSzPts val="1100"/>
              <a:buFont typeface="Arial"/>
              <a:buNone/>
            </a:pPr>
            <a:r>
              <a:rPr lang="el-GR" sz="1000">
                <a:latin typeface="Libre Baskerville"/>
                <a:ea typeface="Libre Baskerville"/>
                <a:cs typeface="Libre Baskerville"/>
                <a:sym typeface="Libre Baskerville"/>
              </a:rPr>
              <a:t>McLean, M., Harlow, D., Susko, T., Bianchini, J. (2017). Dancing Robots: A Collaboration Between Elementary School and University Engineering Students. In Proceedings of the 7th Annual Conference on Creativity and Fabrication in Education.</a:t>
            </a:r>
            <a:endParaRPr sz="1000">
              <a:latin typeface="Libre Baskerville"/>
              <a:ea typeface="Libre Baskerville"/>
              <a:cs typeface="Libre Baskerville"/>
              <a:sym typeface="Libre Baskerville"/>
            </a:endParaRPr>
          </a:p>
          <a:p>
            <a:pPr indent="0" lvl="0" marL="0" rtl="0" algn="l">
              <a:lnSpc>
                <a:spcPct val="90000"/>
              </a:lnSpc>
              <a:spcBef>
                <a:spcPts val="800"/>
              </a:spcBef>
              <a:spcAft>
                <a:spcPts val="0"/>
              </a:spcAft>
              <a:buClr>
                <a:schemeClr val="dk1"/>
              </a:buClr>
              <a:buSzPts val="1100"/>
              <a:buFont typeface="Arial"/>
              <a:buNone/>
            </a:pPr>
            <a:r>
              <a:rPr lang="el-GR" sz="1000">
                <a:latin typeface="Libre Baskerville"/>
                <a:ea typeface="Libre Baskerville"/>
                <a:cs typeface="Libre Baskerville"/>
                <a:sym typeface="Libre Baskerville"/>
              </a:rPr>
              <a:t>Garcıa-Holgado, A., Segarra-Morales, S., Gonzalez-Rogado, A.-B., Garcıa-Penalvo, F. J. (2022). Definition and Implementation of W-STEM Mentoring Network. In XIV Congress of Latin American Women in Computing 2022.</a:t>
            </a:r>
            <a:endParaRPr sz="1000">
              <a:latin typeface="Libre Baskerville"/>
              <a:ea typeface="Libre Baskerville"/>
              <a:cs typeface="Libre Baskerville"/>
              <a:sym typeface="Libre Baskerville"/>
            </a:endParaRPr>
          </a:p>
          <a:p>
            <a:pPr indent="0" lvl="0" marL="0" rtl="0" algn="l">
              <a:lnSpc>
                <a:spcPct val="90000"/>
              </a:lnSpc>
              <a:spcBef>
                <a:spcPts val="800"/>
              </a:spcBef>
              <a:spcAft>
                <a:spcPts val="0"/>
              </a:spcAft>
              <a:buClr>
                <a:schemeClr val="dk1"/>
              </a:buClr>
              <a:buSzPts val="1100"/>
              <a:buFont typeface="Arial"/>
              <a:buNone/>
            </a:pPr>
            <a:r>
              <a:rPr lang="el-GR" sz="1000">
                <a:latin typeface="Libre Baskerville"/>
                <a:ea typeface="Libre Baskerville"/>
                <a:cs typeface="Libre Baskerville"/>
                <a:sym typeface="Libre Baskerville"/>
              </a:rPr>
              <a:t>Yang, M., Tiwari, B., Gutam, R., Ma, E., Zhang, S., Muthukumar, V. (2022). Engaging Girls in Learning Engineering through Building Ubiquitous Intelligent Systems. In 2022 IEEE International Conference on Teaching, Assessment and Learning for Engineering (TALE).</a:t>
            </a:r>
            <a:endParaRPr sz="1000">
              <a:latin typeface="Libre Baskerville"/>
              <a:ea typeface="Libre Baskerville"/>
              <a:cs typeface="Libre Baskerville"/>
              <a:sym typeface="Libre Baskerville"/>
            </a:endParaRPr>
          </a:p>
          <a:p>
            <a:pPr indent="0" lvl="0" marL="0" rtl="0" algn="l">
              <a:lnSpc>
                <a:spcPct val="90000"/>
              </a:lnSpc>
              <a:spcBef>
                <a:spcPts val="800"/>
              </a:spcBef>
              <a:spcAft>
                <a:spcPts val="0"/>
              </a:spcAft>
              <a:buClr>
                <a:schemeClr val="dk1"/>
              </a:buClr>
              <a:buSzPts val="1100"/>
              <a:buFont typeface="Arial"/>
              <a:buNone/>
            </a:pPr>
            <a:r>
              <a:rPr lang="el-GR" sz="1000">
                <a:latin typeface="Libre Baskerville"/>
                <a:ea typeface="Libre Baskerville"/>
                <a:cs typeface="Libre Baskerville"/>
                <a:sym typeface="Libre Baskerville"/>
              </a:rPr>
              <a:t>Finzel, B., Deininger, H., Schmid, U. (2018). From Beliefs to Intention: Mentoring as an Approach to Motivate Female High School Students to Enrol in Computer Science Studies. In GenderIT ’18: Proceedings of the 4th Conference on Gender &amp; IT.</a:t>
            </a:r>
            <a:endParaRPr sz="1000">
              <a:latin typeface="Libre Baskerville"/>
              <a:ea typeface="Libre Baskerville"/>
              <a:cs typeface="Libre Baskerville"/>
              <a:sym typeface="Libre Baskerville"/>
            </a:endParaRPr>
          </a:p>
          <a:p>
            <a:pPr indent="0" lvl="0" marL="0" rtl="0" algn="ctr">
              <a:lnSpc>
                <a:spcPct val="90000"/>
              </a:lnSpc>
              <a:spcBef>
                <a:spcPts val="800"/>
              </a:spcBef>
              <a:spcAft>
                <a:spcPts val="0"/>
              </a:spcAft>
              <a:buClr>
                <a:schemeClr val="dk1"/>
              </a:buClr>
              <a:buSzPts val="1100"/>
              <a:buFont typeface="Arial"/>
              <a:buNone/>
            </a:pPr>
            <a:r>
              <a:t/>
            </a:r>
            <a:endParaRPr sz="1000">
              <a:latin typeface="Libre Baskerville"/>
              <a:ea typeface="Libre Baskerville"/>
              <a:cs typeface="Libre Baskerville"/>
              <a:sym typeface="Libre Baskerville"/>
            </a:endParaRPr>
          </a:p>
          <a:p>
            <a:pPr indent="0" lvl="0" marL="0" rtl="0" algn="ctr">
              <a:lnSpc>
                <a:spcPct val="90000"/>
              </a:lnSpc>
              <a:spcBef>
                <a:spcPts val="800"/>
              </a:spcBef>
              <a:spcAft>
                <a:spcPts val="0"/>
              </a:spcAft>
              <a:buClr>
                <a:schemeClr val="dk1"/>
              </a:buClr>
              <a:buSzPts val="1100"/>
              <a:buFont typeface="Arial"/>
              <a:buNone/>
            </a:pPr>
            <a:r>
              <a:t/>
            </a:r>
            <a:endParaRPr sz="1000">
              <a:latin typeface="Libre Baskerville"/>
              <a:ea typeface="Libre Baskerville"/>
              <a:cs typeface="Libre Baskerville"/>
              <a:sym typeface="Libre Baskerville"/>
            </a:endParaRPr>
          </a:p>
          <a:p>
            <a:pPr indent="0" lvl="0" marL="0" rtl="0" algn="l">
              <a:lnSpc>
                <a:spcPct val="90000"/>
              </a:lnSpc>
              <a:spcBef>
                <a:spcPts val="800"/>
              </a:spcBef>
              <a:spcAft>
                <a:spcPts val="0"/>
              </a:spcAft>
              <a:buSzPts val="1400"/>
              <a:buNone/>
            </a:pPr>
            <a:r>
              <a:t/>
            </a:r>
            <a:endParaRPr sz="1000"/>
          </a:p>
        </p:txBody>
      </p:sp>
      <p:sp>
        <p:nvSpPr>
          <p:cNvPr id="469" name="Google Shape;469;p4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l-GR"/>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45"/>
          <p:cNvSpPr txBox="1"/>
          <p:nvPr>
            <p:ph idx="1" type="body"/>
          </p:nvPr>
        </p:nvSpPr>
        <p:spPr>
          <a:xfrm>
            <a:off x="822225" y="340027"/>
            <a:ext cx="7886700" cy="432030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800"/>
              </a:spcBef>
              <a:spcAft>
                <a:spcPts val="0"/>
              </a:spcAft>
              <a:buSzPts val="1400"/>
              <a:buNone/>
            </a:pPr>
            <a:r>
              <a:rPr lang="el-GR" sz="1000">
                <a:latin typeface="Libre Baskerville"/>
                <a:ea typeface="Libre Baskerville"/>
                <a:cs typeface="Libre Baskerville"/>
                <a:sym typeface="Libre Baskerville"/>
              </a:rPr>
              <a:t>Atwood, S. A., McCann, R., Armstrong, A., Mattes, B. S. (2018). Social Enterprise Model for a Multi-Institutional Mentoring Network for Women in STEM. In 2018 CoNECD - The Collaborative Network for Engineering and Computing Diversity Conference.</a:t>
            </a:r>
            <a:endParaRPr sz="1000">
              <a:latin typeface="Libre Baskerville"/>
              <a:ea typeface="Libre Baskerville"/>
              <a:cs typeface="Libre Baskerville"/>
              <a:sym typeface="Libre Baskerville"/>
            </a:endParaRPr>
          </a:p>
          <a:p>
            <a:pPr indent="0" lvl="0" marL="0" rtl="0" algn="l">
              <a:lnSpc>
                <a:spcPct val="90000"/>
              </a:lnSpc>
              <a:spcBef>
                <a:spcPts val="800"/>
              </a:spcBef>
              <a:spcAft>
                <a:spcPts val="0"/>
              </a:spcAft>
              <a:buSzPts val="1400"/>
              <a:buNone/>
            </a:pPr>
            <a:r>
              <a:rPr lang="el-GR" sz="1000">
                <a:latin typeface="Libre Baskerville"/>
                <a:ea typeface="Libre Baskerville"/>
                <a:cs typeface="Libre Baskerville"/>
                <a:sym typeface="Libre Baskerville"/>
              </a:rPr>
              <a:t>Donovan, J. (1990). The concept and role of mentor. Nurse Education Today.</a:t>
            </a:r>
            <a:endParaRPr sz="1000">
              <a:latin typeface="Libre Baskerville"/>
              <a:ea typeface="Libre Baskerville"/>
              <a:cs typeface="Libre Baskerville"/>
              <a:sym typeface="Libre Baskerville"/>
            </a:endParaRPr>
          </a:p>
          <a:p>
            <a:pPr indent="0" lvl="0" marL="0" rtl="0" algn="l">
              <a:lnSpc>
                <a:spcPct val="90000"/>
              </a:lnSpc>
              <a:spcBef>
                <a:spcPts val="800"/>
              </a:spcBef>
              <a:spcAft>
                <a:spcPts val="0"/>
              </a:spcAft>
              <a:buSzPts val="1400"/>
              <a:buNone/>
            </a:pPr>
            <a:r>
              <a:rPr lang="el-GR" sz="1000">
                <a:latin typeface="Libre Baskerville"/>
                <a:ea typeface="Libre Baskerville"/>
                <a:cs typeface="Libre Baskerville"/>
                <a:sym typeface="Libre Baskerville"/>
              </a:rPr>
              <a:t>Crenshaw, K. (1989). “Demarginalizing the Intersection of Race and Sex: A (Black) Feminist Critique of Antidiscrimination Doctrine, Feminist Theory and Antiracist Policies”. In University of Chicago Legal Forum, Vol. 1989, No. 1, pp. 139–167.</a:t>
            </a:r>
            <a:endParaRPr sz="1000">
              <a:latin typeface="Libre Baskerville"/>
              <a:ea typeface="Libre Baskerville"/>
              <a:cs typeface="Libre Baskerville"/>
              <a:sym typeface="Libre Baskerville"/>
            </a:endParaRPr>
          </a:p>
          <a:p>
            <a:pPr indent="0" lvl="0" marL="0" rtl="0" algn="l">
              <a:lnSpc>
                <a:spcPct val="90000"/>
              </a:lnSpc>
              <a:spcBef>
                <a:spcPts val="800"/>
              </a:spcBef>
              <a:spcAft>
                <a:spcPts val="0"/>
              </a:spcAft>
              <a:buSzPts val="1400"/>
              <a:buNone/>
            </a:pPr>
            <a:r>
              <a:rPr lang="el-GR" sz="1000">
                <a:latin typeface="Libre Baskerville"/>
                <a:ea typeface="Libre Baskerville"/>
                <a:cs typeface="Libre Baskerville"/>
                <a:sym typeface="Libre Baskerville"/>
              </a:rPr>
              <a:t>Szlavi, A., Hansen, M.F., Husnes, S.H., Conte, T.U. (2023). “Intersectionality in Computer Science: A Systematic Literature Review”. In Association for Computing Machinery, IEEE/ACM 4th Workshop on Gender Equity, Diversity, and Inclusion in Software Engineering (GE@ICSE).</a:t>
            </a:r>
            <a:endParaRPr sz="1000">
              <a:latin typeface="Libre Baskerville"/>
              <a:ea typeface="Libre Baskerville"/>
              <a:cs typeface="Libre Baskerville"/>
              <a:sym typeface="Libre Baskerville"/>
            </a:endParaRPr>
          </a:p>
          <a:p>
            <a:pPr indent="0" lvl="0" marL="0" rtl="0" algn="l">
              <a:lnSpc>
                <a:spcPct val="90000"/>
              </a:lnSpc>
              <a:spcBef>
                <a:spcPts val="800"/>
              </a:spcBef>
              <a:spcAft>
                <a:spcPts val="0"/>
              </a:spcAft>
              <a:buSzPts val="1400"/>
              <a:buNone/>
            </a:pPr>
            <a:r>
              <a:rPr lang="el-GR" sz="1000">
                <a:latin typeface="Libre Baskerville"/>
                <a:ea typeface="Libre Baskerville"/>
                <a:cs typeface="Libre Baskerville"/>
                <a:sym typeface="Libre Baskerville"/>
              </a:rPr>
              <a:t>Szlavi, A., Hansen, M.F., Husnes, S.H., Conte, T.U., Jaccheri, L. (2024) “Designing for Intersectional Inclusion in Computing”. In Universal Access in Human-Computer Interaction, Springer, pp. 122–142</a:t>
            </a:r>
            <a:endParaRPr sz="1000">
              <a:latin typeface="Libre Baskerville"/>
              <a:ea typeface="Libre Baskerville"/>
              <a:cs typeface="Libre Baskerville"/>
              <a:sym typeface="Libre Baskerville"/>
            </a:endParaRPr>
          </a:p>
          <a:p>
            <a:pPr indent="0" lvl="0" marL="0" rtl="0" algn="l">
              <a:lnSpc>
                <a:spcPct val="90000"/>
              </a:lnSpc>
              <a:spcBef>
                <a:spcPts val="800"/>
              </a:spcBef>
              <a:spcAft>
                <a:spcPts val="0"/>
              </a:spcAft>
              <a:buSzPts val="1400"/>
              <a:buNone/>
            </a:pPr>
            <a:r>
              <a:rPr lang="el-GR" sz="1000">
                <a:latin typeface="Libre Baskerville"/>
                <a:ea typeface="Libre Baskerville"/>
                <a:cs typeface="Libre Baskerville"/>
                <a:sym typeface="Libre Baskerville"/>
              </a:rPr>
              <a:t>Vorvoreanu, M., Zhang, L., Huang, Y.-H., Hilderbrand, C., Steine-Hanson, Z., Burnett, M. (2019). From Gender Biases to Gender-Inclusive Design: An Empirical Investigation. In CHI ’19: Proceedings of the 2019 CHI Conference on Human Factors in Computing Systems.</a:t>
            </a:r>
            <a:endParaRPr sz="1000">
              <a:latin typeface="Libre Baskerville"/>
              <a:ea typeface="Libre Baskerville"/>
              <a:cs typeface="Libre Baskerville"/>
              <a:sym typeface="Libre Baskerville"/>
            </a:endParaRPr>
          </a:p>
          <a:p>
            <a:pPr indent="0" lvl="0" marL="0" rtl="0" algn="l">
              <a:lnSpc>
                <a:spcPct val="90000"/>
              </a:lnSpc>
              <a:spcBef>
                <a:spcPts val="800"/>
              </a:spcBef>
              <a:spcAft>
                <a:spcPts val="0"/>
              </a:spcAft>
              <a:buClr>
                <a:schemeClr val="dk1"/>
              </a:buClr>
              <a:buSzPts val="1100"/>
              <a:buFont typeface="Arial"/>
              <a:buNone/>
            </a:pPr>
            <a:r>
              <a:t/>
            </a:r>
            <a:endParaRPr b="1" sz="1000">
              <a:latin typeface="Libre Baskerville"/>
              <a:ea typeface="Libre Baskerville"/>
              <a:cs typeface="Libre Baskerville"/>
              <a:sym typeface="Libre Baskerville"/>
            </a:endParaRPr>
          </a:p>
          <a:p>
            <a:pPr indent="0" lvl="0" marL="0" rtl="0" algn="l">
              <a:lnSpc>
                <a:spcPct val="90000"/>
              </a:lnSpc>
              <a:spcBef>
                <a:spcPts val="1200"/>
              </a:spcBef>
              <a:spcAft>
                <a:spcPts val="0"/>
              </a:spcAft>
              <a:buClr>
                <a:schemeClr val="dk1"/>
              </a:buClr>
              <a:buSzPts val="1100"/>
              <a:buFont typeface="Arial"/>
              <a:buNone/>
            </a:pPr>
            <a:r>
              <a:t/>
            </a:r>
            <a:endParaRPr b="1" sz="1000">
              <a:latin typeface="Libre Baskerville"/>
              <a:ea typeface="Libre Baskerville"/>
              <a:cs typeface="Libre Baskerville"/>
              <a:sym typeface="Libre Baskerville"/>
            </a:endParaRPr>
          </a:p>
          <a:p>
            <a:pPr indent="0" lvl="0" marL="0" rtl="0" algn="l">
              <a:lnSpc>
                <a:spcPct val="90000"/>
              </a:lnSpc>
              <a:spcBef>
                <a:spcPts val="800"/>
              </a:spcBef>
              <a:spcAft>
                <a:spcPts val="0"/>
              </a:spcAft>
              <a:buSzPts val="1400"/>
              <a:buNone/>
            </a:pPr>
            <a:r>
              <a:t/>
            </a:r>
            <a:endParaRPr/>
          </a:p>
        </p:txBody>
      </p:sp>
      <p:sp>
        <p:nvSpPr>
          <p:cNvPr id="475" name="Google Shape;475;p4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l-GR"/>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46"/>
          <p:cNvSpPr txBox="1"/>
          <p:nvPr/>
        </p:nvSpPr>
        <p:spPr>
          <a:xfrm>
            <a:off x="110000" y="3730900"/>
            <a:ext cx="6921600" cy="1619580"/>
          </a:xfrm>
          <a:prstGeom prst="rect">
            <a:avLst/>
          </a:prstGeom>
          <a:noFill/>
          <a:ln>
            <a:noFill/>
          </a:ln>
        </p:spPr>
        <p:txBody>
          <a:bodyPr anchorCtr="0" anchor="t" bIns="91425" lIns="91425" spcFirstLastPara="1" rIns="91425" wrap="square" tIns="91425">
            <a:spAutoFit/>
          </a:bodyPr>
          <a:lstStyle/>
          <a:p>
            <a:pPr indent="0" lvl="0" marL="0" marR="0" rtl="0" algn="l">
              <a:lnSpc>
                <a:spcPct val="107916"/>
              </a:lnSpc>
              <a:spcBef>
                <a:spcPts val="0"/>
              </a:spcBef>
              <a:spcAft>
                <a:spcPts val="0"/>
              </a:spcAft>
              <a:buClr>
                <a:srgbClr val="000000"/>
              </a:buClr>
              <a:buSzPts val="1400"/>
              <a:buFont typeface="Arial"/>
              <a:buNone/>
            </a:pPr>
            <a:r>
              <a:rPr b="1" i="0" lang="el-GR" sz="1400" u="none" cap="none" strike="noStrike">
                <a:solidFill>
                  <a:srgbClr val="0D453A"/>
                </a:solidFill>
                <a:latin typeface="Libre Baskerville"/>
                <a:ea typeface="Libre Baskerville"/>
                <a:cs typeface="Libre Baskerville"/>
                <a:sym typeface="Libre Baskerville"/>
              </a:rPr>
              <a:t>Αποποίηση</a:t>
            </a:r>
            <a:endParaRPr b="1" i="0" sz="1400" u="none" cap="none" strike="noStrike">
              <a:solidFill>
                <a:srgbClr val="0D453A"/>
              </a:solidFill>
              <a:latin typeface="Libre Baskerville"/>
              <a:ea typeface="Libre Baskerville"/>
              <a:cs typeface="Libre Baskerville"/>
              <a:sym typeface="Libre Baskerville"/>
            </a:endParaRPr>
          </a:p>
          <a:p>
            <a:pPr indent="0" lvl="0" marL="0" marR="0" rtl="0" algn="just">
              <a:lnSpc>
                <a:spcPct val="107916"/>
              </a:lnSpc>
              <a:spcBef>
                <a:spcPts val="800"/>
              </a:spcBef>
              <a:spcAft>
                <a:spcPts val="800"/>
              </a:spcAft>
              <a:buClr>
                <a:srgbClr val="000000"/>
              </a:buClr>
              <a:buSzPts val="1200"/>
              <a:buFont typeface="Arial"/>
              <a:buNone/>
            </a:pPr>
            <a:r>
              <a:rPr b="0" i="0" lang="el-GR" sz="1200" u="none" cap="none" strike="noStrike">
                <a:solidFill>
                  <a:srgbClr val="595959"/>
                </a:solidFill>
                <a:latin typeface="Arial"/>
                <a:ea typeface="Arial"/>
                <a:cs typeface="Arial"/>
                <a:sym typeface="Arial"/>
              </a:rPr>
              <a:t>Οι πληροφορίες και οι απόψεις που εκτίθενται σε αυτή τη δημοσίευση είναι του συγγραφέα(ων) και δεν αντικατοπτρίζουν απαραίτητα την επίσημη γνώμη της Ευρωπαϊκής Επιτροπής. Η Επιτροπή δεν εγγυάται την ακρίβεια των δεδομένων που περιλαμβάνονται σε αυτή τη μελέτη. Ούτε η Επιτροπή ούτε οποιοδήποτε πρόσωπο που ενεργεί για λογαριασμό της Επιτροπής μπορεί να θεωρηθεί υπεύθυνο για τη χρήση, η οποία μπορεί να γίνει, των πληροφοριών που περιέχονται σε αυτήν.</a:t>
            </a:r>
            <a:endParaRPr b="0" i="0" sz="1200" u="none" cap="none" strike="noStrike">
              <a:solidFill>
                <a:srgbClr val="595959"/>
              </a:solidFill>
              <a:latin typeface="Arial"/>
              <a:ea typeface="Arial"/>
              <a:cs typeface="Arial"/>
              <a:sym typeface="Arial"/>
            </a:endParaRPr>
          </a:p>
        </p:txBody>
      </p:sp>
      <p:pic>
        <p:nvPicPr>
          <p:cNvPr id="481" name="Google Shape;481;p46"/>
          <p:cNvPicPr preferRelativeResize="0"/>
          <p:nvPr/>
        </p:nvPicPr>
        <p:blipFill rotWithShape="1">
          <a:blip r:embed="rId3">
            <a:alphaModFix/>
          </a:blip>
          <a:srcRect b="0" l="0" r="0" t="0"/>
          <a:stretch/>
        </p:blipFill>
        <p:spPr>
          <a:xfrm>
            <a:off x="486578" y="422933"/>
            <a:ext cx="3611004" cy="2850285"/>
          </a:xfrm>
          <a:prstGeom prst="rect">
            <a:avLst/>
          </a:prstGeom>
          <a:noFill/>
          <a:ln>
            <a:noFill/>
          </a:ln>
        </p:spPr>
      </p:pic>
      <p:pic>
        <p:nvPicPr>
          <p:cNvPr id="482" name="Google Shape;482;p46"/>
          <p:cNvPicPr preferRelativeResize="0"/>
          <p:nvPr/>
        </p:nvPicPr>
        <p:blipFill rotWithShape="1">
          <a:blip r:embed="rId4">
            <a:alphaModFix/>
          </a:blip>
          <a:srcRect b="0" l="0" r="0" t="0"/>
          <a:stretch/>
        </p:blipFill>
        <p:spPr>
          <a:xfrm>
            <a:off x="4401257" y="950050"/>
            <a:ext cx="2200275" cy="19716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5"/>
          <p:cNvSpPr txBox="1"/>
          <p:nvPr>
            <p:ph type="title"/>
          </p:nvPr>
        </p:nvSpPr>
        <p:spPr>
          <a:xfrm>
            <a:off x="628650" y="1802103"/>
            <a:ext cx="7886700" cy="15393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chemeClr val="dk1"/>
              </a:buClr>
              <a:buSzPts val="1100"/>
              <a:buFont typeface="Arial"/>
              <a:buNone/>
            </a:pPr>
            <a:r>
              <a:rPr lang="el-GR" sz="4000"/>
              <a:t>Ποιοι είναι οι βασικοί όροι που πρέπει να γνωρίζετε σχετικά με την καθοδήγηση;</a:t>
            </a:r>
            <a:endParaRPr sz="4000">
              <a:latin typeface="Arial"/>
              <a:ea typeface="Arial"/>
              <a:cs typeface="Arial"/>
              <a:sym typeface="Arial"/>
            </a:endParaRPr>
          </a:p>
        </p:txBody>
      </p:sp>
      <p:sp>
        <p:nvSpPr>
          <p:cNvPr id="180" name="Google Shape;180;p5"/>
          <p:cNvSpPr txBox="1"/>
          <p:nvPr/>
        </p:nvSpPr>
        <p:spPr>
          <a:xfrm flipH="1">
            <a:off x="-152400" y="60475"/>
            <a:ext cx="770100" cy="153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800"/>
              <a:buFont typeface="Arial"/>
              <a:buNone/>
            </a:pPr>
            <a:r>
              <a:rPr b="1" i="0" lang="el-GR" sz="8800" u="none" cap="none" strike="noStrike">
                <a:solidFill>
                  <a:schemeClr val="dk2"/>
                </a:solidFill>
                <a:latin typeface="Arial"/>
                <a:ea typeface="Arial"/>
                <a:cs typeface="Arial"/>
                <a:sym typeface="Arial"/>
              </a:rPr>
              <a:t>1</a:t>
            </a:r>
            <a:endParaRPr b="1" i="0" sz="8800" u="none" cap="none" strike="noStrike">
              <a:solidFill>
                <a:schemeClr val="dk2"/>
              </a:solidFill>
              <a:latin typeface="Arial"/>
              <a:ea typeface="Arial"/>
              <a:cs typeface="Arial"/>
              <a:sym typeface="Arial"/>
            </a:endParaRPr>
          </a:p>
        </p:txBody>
      </p:sp>
      <p:sp>
        <p:nvSpPr>
          <p:cNvPr id="181" name="Google Shape;181;p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rm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l-GR"/>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6"/>
          <p:cNvSpPr txBox="1"/>
          <p:nvPr>
            <p:ph idx="1" type="body"/>
          </p:nvPr>
        </p:nvSpPr>
        <p:spPr>
          <a:xfrm>
            <a:off x="311700" y="2312700"/>
            <a:ext cx="8520600" cy="143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l-GR" sz="2300">
                <a:solidFill>
                  <a:schemeClr val="dk1"/>
                </a:solidFill>
                <a:latin typeface="Arial"/>
                <a:ea typeface="Arial"/>
                <a:cs typeface="Arial"/>
                <a:sym typeface="Arial"/>
              </a:rPr>
              <a:t>“Το να έχεις έναν καλό μέντορα νωρίς στην καριέρα σου μπορεί να σημαίνει τη διαφορά μεταξύ επιτυχίας και αποτυχίας σε οποιονδήποτε τομέα.”</a:t>
            </a:r>
            <a:endParaRPr b="1" sz="2300">
              <a:solidFill>
                <a:schemeClr val="dk1"/>
              </a:solidFill>
              <a:latin typeface="Arial"/>
              <a:ea typeface="Arial"/>
              <a:cs typeface="Arial"/>
              <a:sym typeface="Arial"/>
            </a:endParaRPr>
          </a:p>
          <a:p>
            <a:pPr indent="0" lvl="0" marL="0" rtl="0" algn="l">
              <a:lnSpc>
                <a:spcPct val="115000"/>
              </a:lnSpc>
              <a:spcBef>
                <a:spcPts val="1200"/>
              </a:spcBef>
              <a:spcAft>
                <a:spcPts val="1200"/>
              </a:spcAft>
              <a:buClr>
                <a:schemeClr val="dk1"/>
              </a:buClr>
              <a:buSzPts val="1100"/>
              <a:buFont typeface="Arial"/>
              <a:buNone/>
            </a:pPr>
            <a:r>
              <a:rPr b="1" lang="el-GR" sz="1600">
                <a:solidFill>
                  <a:schemeClr val="dk1"/>
                </a:solidFill>
                <a:latin typeface="Libre Baskerville"/>
                <a:ea typeface="Libre Baskerville"/>
                <a:cs typeface="Libre Baskerville"/>
                <a:sym typeface="Libre Baskerville"/>
              </a:rPr>
              <a:t>Nature 447, 791-797 (14 June 2007) | doi:10.1038/447791a</a:t>
            </a:r>
            <a:endParaRPr b="1" sz="2208">
              <a:solidFill>
                <a:schemeClr val="dk1"/>
              </a:solidFill>
              <a:latin typeface="Libre Baskerville"/>
              <a:ea typeface="Libre Baskerville"/>
              <a:cs typeface="Libre Baskerville"/>
              <a:sym typeface="Libre Baskerville"/>
            </a:endParaRPr>
          </a:p>
        </p:txBody>
      </p:sp>
      <p:sp>
        <p:nvSpPr>
          <p:cNvPr id="187" name="Google Shape;187;p6"/>
          <p:cNvSpPr/>
          <p:nvPr/>
        </p:nvSpPr>
        <p:spPr>
          <a:xfrm>
            <a:off x="-724875" y="88325"/>
            <a:ext cx="1925400" cy="1756500"/>
          </a:xfrm>
          <a:prstGeom prst="ellipse">
            <a:avLst/>
          </a:prstGeom>
          <a:solidFill>
            <a:srgbClr val="FFA3B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l-GR"/>
              <a:t>‹#›</a:t>
            </a:fld>
            <a:endParaRPr/>
          </a:p>
        </p:txBody>
      </p:sp>
      <p:sp>
        <p:nvSpPr>
          <p:cNvPr id="189" name="Google Shape;189;p6"/>
          <p:cNvSpPr txBox="1"/>
          <p:nvPr>
            <p:ph type="title"/>
          </p:nvPr>
        </p:nvSpPr>
        <p:spPr>
          <a:xfrm>
            <a:off x="0" y="679950"/>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l-GR">
                <a:latin typeface="Arial"/>
                <a:ea typeface="Arial"/>
                <a:cs typeface="Arial"/>
                <a:sym typeface="Arial"/>
              </a:rPr>
              <a:t>Σημείωση!</a:t>
            </a:r>
            <a:endParaRPr b="1">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7"/>
          <p:cNvSpPr/>
          <p:nvPr/>
        </p:nvSpPr>
        <p:spPr>
          <a:xfrm>
            <a:off x="198000" y="381150"/>
            <a:ext cx="8748000" cy="438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7"/>
          <p:cNvSpPr txBox="1"/>
          <p:nvPr>
            <p:ph type="title"/>
          </p:nvPr>
        </p:nvSpPr>
        <p:spPr>
          <a:xfrm>
            <a:off x="2421209" y="604425"/>
            <a:ext cx="4301582"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b="1" lang="el-GR">
                <a:latin typeface="Arial"/>
                <a:ea typeface="Arial"/>
                <a:cs typeface="Arial"/>
                <a:sym typeface="Arial"/>
              </a:rPr>
              <a:t>Τι είναι η καθοδήγηση</a:t>
            </a:r>
            <a:endParaRPr b="1">
              <a:latin typeface="Arial"/>
              <a:ea typeface="Arial"/>
              <a:cs typeface="Arial"/>
              <a:sym typeface="Arial"/>
            </a:endParaRPr>
          </a:p>
        </p:txBody>
      </p:sp>
      <p:sp>
        <p:nvSpPr>
          <p:cNvPr id="196" name="Google Shape;196;p7"/>
          <p:cNvSpPr txBox="1"/>
          <p:nvPr>
            <p:ph idx="1" type="body"/>
          </p:nvPr>
        </p:nvSpPr>
        <p:spPr>
          <a:xfrm>
            <a:off x="858600" y="1400400"/>
            <a:ext cx="7426800" cy="3909600"/>
          </a:xfrm>
          <a:prstGeom prst="rect">
            <a:avLst/>
          </a:prstGeom>
          <a:noFill/>
          <a:ln>
            <a:noFill/>
          </a:ln>
        </p:spPr>
        <p:txBody>
          <a:bodyPr anchorCtr="0" anchor="t" bIns="91425" lIns="91425" spcFirstLastPara="1" rIns="91425" wrap="square" tIns="91425">
            <a:normAutofit/>
          </a:bodyPr>
          <a:lstStyle/>
          <a:p>
            <a:pPr indent="0" lvl="0" marL="0" rtl="0" algn="just">
              <a:lnSpc>
                <a:spcPct val="115000"/>
              </a:lnSpc>
              <a:spcBef>
                <a:spcPts val="0"/>
              </a:spcBef>
              <a:spcAft>
                <a:spcPts val="0"/>
              </a:spcAft>
              <a:buSzPts val="1800"/>
              <a:buNone/>
            </a:pPr>
            <a:r>
              <a:rPr lang="el-GR" sz="1400"/>
              <a:t>Υπάρχουν πολλοί ορισμοί. Για παράδειγμα, η καθοδήγηση θεωρείται συχνά ότι είναι «μια σχέση μεταξύ ενός πιο </a:t>
            </a:r>
            <a:r>
              <a:rPr b="1" lang="el-GR" sz="1400"/>
              <a:t>έμπειρου μέντορα </a:t>
            </a:r>
            <a:r>
              <a:rPr lang="el-GR" sz="1400"/>
              <a:t>και ενός τυπικά νεότερου, </a:t>
            </a:r>
            <a:r>
              <a:rPr b="1" lang="el-GR" sz="1400"/>
              <a:t>λιγότερο έμπειρου προστατευόμενου</a:t>
            </a:r>
            <a:r>
              <a:rPr lang="el-GR" sz="1400"/>
              <a:t> με σκοπό να βοηθήσει και να αναπτύξει την καριέρα του προστατευόμενου». Για τον προστατευόμενο χρησιμοποιούμε συχνά τον όρο </a:t>
            </a:r>
            <a:r>
              <a:rPr b="1" lang="el-GR" sz="1400"/>
              <a:t>καθοδηγούμενος</a:t>
            </a:r>
            <a:r>
              <a:rPr lang="el-GR" sz="1400"/>
              <a:t>. </a:t>
            </a:r>
            <a:endParaRPr/>
          </a:p>
          <a:p>
            <a:pPr indent="0" lvl="0" marL="0" rtl="0" algn="just">
              <a:lnSpc>
                <a:spcPct val="115000"/>
              </a:lnSpc>
              <a:spcBef>
                <a:spcPts val="0"/>
              </a:spcBef>
              <a:spcAft>
                <a:spcPts val="0"/>
              </a:spcAft>
              <a:buSzPts val="1800"/>
              <a:buNone/>
            </a:pPr>
            <a:r>
              <a:t/>
            </a:r>
            <a:endParaRPr sz="1400"/>
          </a:p>
          <a:p>
            <a:pPr indent="0" lvl="0" marL="0" rtl="0" algn="just">
              <a:lnSpc>
                <a:spcPct val="115000"/>
              </a:lnSpc>
              <a:spcBef>
                <a:spcPts val="0"/>
              </a:spcBef>
              <a:spcAft>
                <a:spcPts val="0"/>
              </a:spcAft>
              <a:buSzPts val="1800"/>
              <a:buNone/>
            </a:pPr>
            <a:r>
              <a:rPr lang="el-GR" sz="1400"/>
              <a:t>Η καθοδήγηση, ωστόσο, μπορεί επίσης να εξεταστεί ευρύτερα: η καθοδήγηση από ομότμους έχει επίσης αποδειχθεί ότι λειτουργεί καλά, καθώς ο μέντορας είναι πιο συγγενής έχοντας μικρότερη διαφορά ηλικίας. </a:t>
            </a:r>
            <a:endParaRPr/>
          </a:p>
          <a:p>
            <a:pPr indent="0" lvl="0" marL="0" rtl="0" algn="just">
              <a:lnSpc>
                <a:spcPct val="115000"/>
              </a:lnSpc>
              <a:spcBef>
                <a:spcPts val="0"/>
              </a:spcBef>
              <a:spcAft>
                <a:spcPts val="0"/>
              </a:spcAft>
              <a:buSzPts val="1800"/>
              <a:buNone/>
            </a:pPr>
            <a:r>
              <a:t/>
            </a:r>
            <a:endParaRPr sz="1400"/>
          </a:p>
          <a:p>
            <a:pPr indent="0" lvl="0" marL="0" rtl="0" algn="just">
              <a:lnSpc>
                <a:spcPct val="115000"/>
              </a:lnSpc>
              <a:spcBef>
                <a:spcPts val="0"/>
              </a:spcBef>
              <a:spcAft>
                <a:spcPts val="0"/>
              </a:spcAft>
              <a:buSzPts val="1800"/>
              <a:buNone/>
            </a:pPr>
            <a:r>
              <a:rPr lang="el-GR" sz="1400"/>
              <a:t>Η ουσία της καθοδήγησης είναι να </a:t>
            </a:r>
            <a:r>
              <a:rPr b="1" lang="el-GR" sz="1400"/>
              <a:t>προσφέρει υποστήριξη στον καθοδηγούμενο στην προσωπική και επαγγελματική εξέλιξη</a:t>
            </a:r>
            <a:r>
              <a:rPr lang="el-GR" sz="1400"/>
              <a:t>, και ως εκ τούτου, είναι συνήθως μια σειρά από καθοδηγούμενες συνομιλίες.</a:t>
            </a:r>
            <a:endParaRPr sz="1400">
              <a:solidFill>
                <a:schemeClr val="dk1"/>
              </a:solidFill>
              <a:latin typeface="Arial"/>
              <a:ea typeface="Arial"/>
              <a:cs typeface="Arial"/>
              <a:sym typeface="Arial"/>
            </a:endParaRPr>
          </a:p>
        </p:txBody>
      </p:sp>
      <p:sp>
        <p:nvSpPr>
          <p:cNvPr id="197" name="Google Shape;197;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l-GR"/>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8"/>
          <p:cNvSpPr/>
          <p:nvPr/>
        </p:nvSpPr>
        <p:spPr>
          <a:xfrm>
            <a:off x="198000" y="381150"/>
            <a:ext cx="8748000" cy="43812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8"/>
          <p:cNvSpPr txBox="1"/>
          <p:nvPr>
            <p:ph type="title"/>
          </p:nvPr>
        </p:nvSpPr>
        <p:spPr>
          <a:xfrm>
            <a:off x="485030" y="633600"/>
            <a:ext cx="8110329"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b="1" lang="el-GR">
                <a:latin typeface="Arial"/>
                <a:ea typeface="Arial"/>
                <a:cs typeface="Arial"/>
                <a:sym typeface="Arial"/>
              </a:rPr>
              <a:t>Ποιοι είναι οι καθοδηγητές και οι καθοδηγούμενοι;</a:t>
            </a:r>
            <a:endParaRPr b="1">
              <a:latin typeface="Arial"/>
              <a:ea typeface="Arial"/>
              <a:cs typeface="Arial"/>
              <a:sym typeface="Arial"/>
            </a:endParaRPr>
          </a:p>
        </p:txBody>
      </p:sp>
      <p:sp>
        <p:nvSpPr>
          <p:cNvPr id="204" name="Google Shape;204;p8"/>
          <p:cNvSpPr txBox="1"/>
          <p:nvPr>
            <p:ph idx="1" type="body"/>
          </p:nvPr>
        </p:nvSpPr>
        <p:spPr>
          <a:xfrm>
            <a:off x="661200" y="1248000"/>
            <a:ext cx="3999900" cy="3416400"/>
          </a:xfrm>
          <a:prstGeom prst="rect">
            <a:avLst/>
          </a:prstGeom>
          <a:noFill/>
          <a:ln>
            <a:noFill/>
          </a:ln>
        </p:spPr>
        <p:txBody>
          <a:bodyPr anchorCtr="0" anchor="t" bIns="91425" lIns="91425" spcFirstLastPara="1" rIns="91425" wrap="square" tIns="91425">
            <a:normAutofit fontScale="92500"/>
          </a:bodyPr>
          <a:lstStyle/>
          <a:p>
            <a:pPr indent="0" lvl="0" marL="0" rtl="0" algn="just">
              <a:lnSpc>
                <a:spcPct val="115000"/>
              </a:lnSpc>
              <a:spcBef>
                <a:spcPts val="0"/>
              </a:spcBef>
              <a:spcAft>
                <a:spcPts val="0"/>
              </a:spcAft>
              <a:buSzPct val="108108"/>
              <a:buNone/>
            </a:pPr>
            <a:r>
              <a:rPr b="1" lang="el-GR">
                <a:solidFill>
                  <a:schemeClr val="dk1"/>
                </a:solidFill>
                <a:latin typeface="Arial"/>
                <a:ea typeface="Arial"/>
                <a:cs typeface="Arial"/>
                <a:sym typeface="Arial"/>
              </a:rPr>
              <a:t>Καθοδηγητές μπορεί  να είναι :</a:t>
            </a:r>
            <a:endParaRPr b="1">
              <a:solidFill>
                <a:schemeClr val="dk1"/>
              </a:solidFill>
              <a:latin typeface="Arial"/>
              <a:ea typeface="Arial"/>
              <a:cs typeface="Arial"/>
              <a:sym typeface="Arial"/>
            </a:endParaRPr>
          </a:p>
          <a:p>
            <a:pPr indent="-317500" lvl="0" marL="457200" rtl="0" algn="just">
              <a:lnSpc>
                <a:spcPct val="115000"/>
              </a:lnSpc>
              <a:spcBef>
                <a:spcPts val="1200"/>
              </a:spcBef>
              <a:spcAft>
                <a:spcPts val="0"/>
              </a:spcAft>
              <a:buClr>
                <a:schemeClr val="dk1"/>
              </a:buClr>
              <a:buSzPct val="108108"/>
              <a:buFont typeface="Libre Baskerville"/>
              <a:buChar char="-"/>
            </a:pPr>
            <a:r>
              <a:rPr lang="el-GR">
                <a:solidFill>
                  <a:schemeClr val="dk1"/>
                </a:solidFill>
                <a:latin typeface="Arial"/>
                <a:ea typeface="Arial"/>
                <a:cs typeface="Arial"/>
                <a:sym typeface="Arial"/>
              </a:rPr>
              <a:t>Καθηγητές</a:t>
            </a:r>
            <a:endParaRPr>
              <a:solidFill>
                <a:schemeClr val="dk1"/>
              </a:solidFill>
              <a:latin typeface="Arial"/>
              <a:ea typeface="Arial"/>
              <a:cs typeface="Arial"/>
              <a:sym typeface="Arial"/>
            </a:endParaRPr>
          </a:p>
          <a:p>
            <a:pPr indent="-317500" lvl="0" marL="457200" rtl="0" algn="just">
              <a:lnSpc>
                <a:spcPct val="115000"/>
              </a:lnSpc>
              <a:spcBef>
                <a:spcPts val="0"/>
              </a:spcBef>
              <a:spcAft>
                <a:spcPts val="0"/>
              </a:spcAft>
              <a:buClr>
                <a:schemeClr val="dk1"/>
              </a:buClr>
              <a:buSzPct val="108108"/>
              <a:buFont typeface="Libre Baskerville"/>
              <a:buChar char="-"/>
            </a:pPr>
            <a:r>
              <a:rPr lang="el-GR">
                <a:solidFill>
                  <a:schemeClr val="dk1"/>
                </a:solidFill>
                <a:latin typeface="Arial"/>
                <a:ea typeface="Arial"/>
                <a:cs typeface="Arial"/>
                <a:sym typeface="Arial"/>
              </a:rPr>
              <a:t>Ειδικοί του τομέα</a:t>
            </a:r>
            <a:endParaRPr>
              <a:solidFill>
                <a:schemeClr val="dk1"/>
              </a:solidFill>
              <a:latin typeface="Arial"/>
              <a:ea typeface="Arial"/>
              <a:cs typeface="Arial"/>
              <a:sym typeface="Arial"/>
            </a:endParaRPr>
          </a:p>
          <a:p>
            <a:pPr indent="-317500" lvl="0" marL="457200" rtl="0" algn="just">
              <a:lnSpc>
                <a:spcPct val="115000"/>
              </a:lnSpc>
              <a:spcBef>
                <a:spcPts val="0"/>
              </a:spcBef>
              <a:spcAft>
                <a:spcPts val="0"/>
              </a:spcAft>
              <a:buClr>
                <a:schemeClr val="dk1"/>
              </a:buClr>
              <a:buSzPct val="108108"/>
              <a:buFont typeface="Libre Baskerville"/>
              <a:buChar char="-"/>
            </a:pPr>
            <a:r>
              <a:rPr lang="el-GR">
                <a:solidFill>
                  <a:schemeClr val="dk1"/>
                </a:solidFill>
                <a:latin typeface="Arial"/>
                <a:ea typeface="Arial"/>
                <a:cs typeface="Arial"/>
                <a:sym typeface="Arial"/>
              </a:rPr>
              <a:t>Εργαζόμενοι στην βιομηχανία σε υνηλές θέσεις</a:t>
            </a:r>
            <a:endParaRPr>
              <a:solidFill>
                <a:schemeClr val="dk1"/>
              </a:solidFill>
              <a:latin typeface="Arial"/>
              <a:ea typeface="Arial"/>
              <a:cs typeface="Arial"/>
              <a:sym typeface="Arial"/>
            </a:endParaRPr>
          </a:p>
          <a:p>
            <a:pPr indent="-317500" lvl="0" marL="457200" rtl="0" algn="just">
              <a:lnSpc>
                <a:spcPct val="115000"/>
              </a:lnSpc>
              <a:spcBef>
                <a:spcPts val="0"/>
              </a:spcBef>
              <a:spcAft>
                <a:spcPts val="0"/>
              </a:spcAft>
              <a:buClr>
                <a:schemeClr val="dk1"/>
              </a:buClr>
              <a:buSzPct val="108108"/>
              <a:buFont typeface="Libre Baskerville"/>
              <a:buChar char="-"/>
            </a:pPr>
            <a:r>
              <a:rPr lang="el-GR">
                <a:solidFill>
                  <a:schemeClr val="dk1"/>
                </a:solidFill>
                <a:latin typeface="Arial"/>
                <a:ea typeface="Arial"/>
                <a:cs typeface="Arial"/>
                <a:sym typeface="Arial"/>
              </a:rPr>
              <a:t>Φοιτητές </a:t>
            </a:r>
            <a:endParaRPr/>
          </a:p>
          <a:p>
            <a:pPr indent="-317500" lvl="0" marL="457200" rtl="0" algn="just">
              <a:lnSpc>
                <a:spcPct val="115000"/>
              </a:lnSpc>
              <a:spcBef>
                <a:spcPts val="0"/>
              </a:spcBef>
              <a:spcAft>
                <a:spcPts val="0"/>
              </a:spcAft>
              <a:buClr>
                <a:schemeClr val="dk1"/>
              </a:buClr>
              <a:buSzPct val="108108"/>
              <a:buFont typeface="Libre Baskerville"/>
              <a:buChar char="-"/>
            </a:pPr>
            <a:r>
              <a:rPr lang="el-GR">
                <a:solidFill>
                  <a:schemeClr val="dk1"/>
                </a:solidFill>
                <a:latin typeface="Arial"/>
                <a:ea typeface="Arial"/>
                <a:cs typeface="Arial"/>
                <a:sym typeface="Arial"/>
              </a:rPr>
              <a:t>Διδακτορικοί φοιτητές</a:t>
            </a:r>
            <a:endParaRPr>
              <a:solidFill>
                <a:schemeClr val="dk1"/>
              </a:solidFill>
              <a:latin typeface="Arial"/>
              <a:ea typeface="Arial"/>
              <a:cs typeface="Arial"/>
              <a:sym typeface="Arial"/>
            </a:endParaRPr>
          </a:p>
          <a:p>
            <a:pPr indent="-317500" lvl="0" marL="457200" rtl="0" algn="just">
              <a:lnSpc>
                <a:spcPct val="115000"/>
              </a:lnSpc>
              <a:spcBef>
                <a:spcPts val="0"/>
              </a:spcBef>
              <a:spcAft>
                <a:spcPts val="0"/>
              </a:spcAft>
              <a:buClr>
                <a:schemeClr val="dk1"/>
              </a:buClr>
              <a:buSzPct val="108108"/>
              <a:buFont typeface="Libre Baskerville"/>
              <a:buChar char="-"/>
            </a:pPr>
            <a:r>
              <a:rPr lang="el-GR">
                <a:solidFill>
                  <a:schemeClr val="dk1"/>
                </a:solidFill>
                <a:latin typeface="Arial"/>
                <a:ea typeface="Arial"/>
                <a:cs typeface="Arial"/>
                <a:sym typeface="Arial"/>
              </a:rPr>
              <a:t>Ομότιμοι</a:t>
            </a:r>
            <a:endParaRPr>
              <a:solidFill>
                <a:schemeClr val="dk1"/>
              </a:solidFill>
              <a:latin typeface="Arial"/>
              <a:ea typeface="Arial"/>
              <a:cs typeface="Arial"/>
              <a:sym typeface="Arial"/>
            </a:endParaRPr>
          </a:p>
          <a:p>
            <a:pPr indent="0" lvl="0" marL="0" rtl="0" algn="just">
              <a:lnSpc>
                <a:spcPct val="115000"/>
              </a:lnSpc>
              <a:spcBef>
                <a:spcPts val="1200"/>
              </a:spcBef>
              <a:spcAft>
                <a:spcPts val="1200"/>
              </a:spcAft>
              <a:buSzPct val="108108"/>
              <a:buNone/>
            </a:pPr>
            <a:r>
              <a:rPr lang="el-GR">
                <a:solidFill>
                  <a:schemeClr val="dk1"/>
                </a:solidFill>
              </a:rPr>
              <a:t>Ένας μέντορας δεν χρειάζεται να έχει την ίδια ακριβώς εμπειρία με τον καθοδηγούμενο. Ο ρόλος τους είναι να διευκολύνουν τον καθοδηγούμενο, επαγγελματικά ή/και προσωπικά.</a:t>
            </a:r>
            <a:endParaRPr>
              <a:solidFill>
                <a:schemeClr val="dk1"/>
              </a:solidFill>
              <a:latin typeface="Arial"/>
              <a:ea typeface="Arial"/>
              <a:cs typeface="Arial"/>
              <a:sym typeface="Arial"/>
            </a:endParaRPr>
          </a:p>
        </p:txBody>
      </p:sp>
      <p:sp>
        <p:nvSpPr>
          <p:cNvPr id="205" name="Google Shape;205;p8"/>
          <p:cNvSpPr txBox="1"/>
          <p:nvPr>
            <p:ph idx="2" type="body"/>
          </p:nvPr>
        </p:nvSpPr>
        <p:spPr>
          <a:xfrm>
            <a:off x="4824800" y="1248000"/>
            <a:ext cx="3999900" cy="3416400"/>
          </a:xfrm>
          <a:prstGeom prst="rect">
            <a:avLst/>
          </a:prstGeom>
          <a:noFill/>
          <a:ln>
            <a:noFill/>
          </a:ln>
        </p:spPr>
        <p:txBody>
          <a:bodyPr anchorCtr="0" anchor="t" bIns="91425" lIns="91425" spcFirstLastPara="1" rIns="91425" wrap="square" tIns="91425">
            <a:normAutofit fontScale="92500" lnSpcReduction="10000"/>
          </a:bodyPr>
          <a:lstStyle/>
          <a:p>
            <a:pPr indent="0" lvl="0" marL="0" rtl="0" algn="just">
              <a:lnSpc>
                <a:spcPct val="115000"/>
              </a:lnSpc>
              <a:spcBef>
                <a:spcPts val="0"/>
              </a:spcBef>
              <a:spcAft>
                <a:spcPts val="0"/>
              </a:spcAft>
              <a:buSzPct val="108108"/>
              <a:buNone/>
            </a:pPr>
            <a:r>
              <a:rPr b="1" lang="el-GR">
                <a:solidFill>
                  <a:schemeClr val="dk1"/>
                </a:solidFill>
                <a:latin typeface="Arial"/>
                <a:ea typeface="Arial"/>
                <a:cs typeface="Arial"/>
                <a:sym typeface="Arial"/>
              </a:rPr>
              <a:t>Καθοδηγούμενοι μπορεί να είναι …ο καθένας</a:t>
            </a:r>
            <a:r>
              <a:rPr lang="el-GR">
                <a:solidFill>
                  <a:schemeClr val="dk1"/>
                </a:solidFill>
                <a:latin typeface="Arial"/>
                <a:ea typeface="Arial"/>
                <a:cs typeface="Arial"/>
                <a:sym typeface="Arial"/>
              </a:rPr>
              <a:t>! But are often people early in their career or making a career change:</a:t>
            </a:r>
            <a:endParaRPr b="1">
              <a:solidFill>
                <a:schemeClr val="dk1"/>
              </a:solidFill>
              <a:latin typeface="Arial"/>
              <a:ea typeface="Arial"/>
              <a:cs typeface="Arial"/>
              <a:sym typeface="Arial"/>
            </a:endParaRPr>
          </a:p>
          <a:p>
            <a:pPr indent="-317500" lvl="0" marL="457200" rtl="0" algn="just">
              <a:lnSpc>
                <a:spcPct val="115000"/>
              </a:lnSpc>
              <a:spcBef>
                <a:spcPts val="1200"/>
              </a:spcBef>
              <a:spcAft>
                <a:spcPts val="0"/>
              </a:spcAft>
              <a:buClr>
                <a:schemeClr val="dk1"/>
              </a:buClr>
              <a:buSzPct val="108108"/>
              <a:buFont typeface="Libre Baskerville"/>
              <a:buChar char="-"/>
            </a:pPr>
            <a:r>
              <a:rPr lang="el-GR">
                <a:solidFill>
                  <a:schemeClr val="dk1"/>
                </a:solidFill>
                <a:latin typeface="Arial"/>
                <a:ea typeface="Arial"/>
                <a:cs typeface="Arial"/>
                <a:sym typeface="Arial"/>
              </a:rPr>
              <a:t>Φοιτητές</a:t>
            </a:r>
            <a:endParaRPr>
              <a:solidFill>
                <a:schemeClr val="dk1"/>
              </a:solidFill>
              <a:latin typeface="Arial"/>
              <a:ea typeface="Arial"/>
              <a:cs typeface="Arial"/>
              <a:sym typeface="Arial"/>
            </a:endParaRPr>
          </a:p>
          <a:p>
            <a:pPr indent="-317500" lvl="0" marL="457200" rtl="0" algn="just">
              <a:lnSpc>
                <a:spcPct val="115000"/>
              </a:lnSpc>
              <a:spcBef>
                <a:spcPts val="0"/>
              </a:spcBef>
              <a:spcAft>
                <a:spcPts val="0"/>
              </a:spcAft>
              <a:buClr>
                <a:schemeClr val="dk1"/>
              </a:buClr>
              <a:buSzPct val="108108"/>
              <a:buFont typeface="Libre Baskerville"/>
              <a:buChar char="-"/>
            </a:pPr>
            <a:r>
              <a:rPr lang="el-GR">
                <a:solidFill>
                  <a:schemeClr val="dk1"/>
                </a:solidFill>
                <a:latin typeface="Arial"/>
                <a:ea typeface="Arial"/>
                <a:cs typeface="Arial"/>
                <a:sym typeface="Arial"/>
              </a:rPr>
              <a:t>Απόφοιτοι φοιτητές</a:t>
            </a:r>
            <a:endParaRPr>
              <a:solidFill>
                <a:schemeClr val="dk1"/>
              </a:solidFill>
              <a:latin typeface="Arial"/>
              <a:ea typeface="Arial"/>
              <a:cs typeface="Arial"/>
              <a:sym typeface="Arial"/>
            </a:endParaRPr>
          </a:p>
          <a:p>
            <a:pPr indent="-317500" lvl="0" marL="457200" rtl="0" algn="just">
              <a:lnSpc>
                <a:spcPct val="115000"/>
              </a:lnSpc>
              <a:spcBef>
                <a:spcPts val="0"/>
              </a:spcBef>
              <a:spcAft>
                <a:spcPts val="0"/>
              </a:spcAft>
              <a:buClr>
                <a:schemeClr val="dk1"/>
              </a:buClr>
              <a:buSzPct val="108108"/>
              <a:buFont typeface="Libre Baskerville"/>
              <a:buChar char="-"/>
            </a:pPr>
            <a:r>
              <a:rPr lang="el-GR">
                <a:solidFill>
                  <a:schemeClr val="dk1"/>
                </a:solidFill>
                <a:latin typeface="Arial"/>
                <a:ea typeface="Arial"/>
                <a:cs typeface="Arial"/>
                <a:sym typeface="Arial"/>
              </a:rPr>
              <a:t>Διδακτορικοί φοιτητές </a:t>
            </a:r>
            <a:endParaRPr/>
          </a:p>
          <a:p>
            <a:pPr indent="-317500" lvl="0" marL="457200" rtl="0" algn="just">
              <a:lnSpc>
                <a:spcPct val="115000"/>
              </a:lnSpc>
              <a:spcBef>
                <a:spcPts val="0"/>
              </a:spcBef>
              <a:spcAft>
                <a:spcPts val="0"/>
              </a:spcAft>
              <a:buClr>
                <a:schemeClr val="dk1"/>
              </a:buClr>
              <a:buSzPct val="108108"/>
              <a:buFont typeface="Libre Baskerville"/>
              <a:buChar char="-"/>
            </a:pPr>
            <a:r>
              <a:rPr lang="el-GR">
                <a:solidFill>
                  <a:schemeClr val="dk1"/>
                </a:solidFill>
                <a:latin typeface="Arial"/>
                <a:ea typeface="Arial"/>
                <a:cs typeface="Arial"/>
                <a:sym typeface="Arial"/>
              </a:rPr>
              <a:t>Καθηγητές </a:t>
            </a:r>
            <a:endParaRPr/>
          </a:p>
          <a:p>
            <a:pPr indent="-317500" lvl="0" marL="457200" rtl="0" algn="just">
              <a:lnSpc>
                <a:spcPct val="115000"/>
              </a:lnSpc>
              <a:spcBef>
                <a:spcPts val="0"/>
              </a:spcBef>
              <a:spcAft>
                <a:spcPts val="0"/>
              </a:spcAft>
              <a:buClr>
                <a:schemeClr val="dk1"/>
              </a:buClr>
              <a:buSzPct val="108108"/>
              <a:buFont typeface="Libre Baskerville"/>
              <a:buChar char="-"/>
            </a:pPr>
            <a:r>
              <a:rPr lang="el-GR">
                <a:solidFill>
                  <a:schemeClr val="dk1"/>
                </a:solidFill>
                <a:latin typeface="Arial"/>
                <a:ea typeface="Arial"/>
                <a:cs typeface="Arial"/>
                <a:sym typeface="Arial"/>
              </a:rPr>
              <a:t>Εργαζόμενοι στην βιομηχανία</a:t>
            </a:r>
            <a:endParaRPr>
              <a:solidFill>
                <a:schemeClr val="dk1"/>
              </a:solidFill>
              <a:latin typeface="Arial"/>
              <a:ea typeface="Arial"/>
              <a:cs typeface="Arial"/>
              <a:sym typeface="Arial"/>
            </a:endParaRPr>
          </a:p>
          <a:p>
            <a:pPr indent="-317500" lvl="0" marL="457200" rtl="0" algn="just">
              <a:lnSpc>
                <a:spcPct val="115000"/>
              </a:lnSpc>
              <a:spcBef>
                <a:spcPts val="0"/>
              </a:spcBef>
              <a:spcAft>
                <a:spcPts val="0"/>
              </a:spcAft>
              <a:buClr>
                <a:schemeClr val="dk1"/>
              </a:buClr>
              <a:buSzPct val="108108"/>
              <a:buFont typeface="Libre Baskerville"/>
              <a:buChar char="-"/>
            </a:pPr>
            <a:r>
              <a:rPr lang="el-GR">
                <a:solidFill>
                  <a:schemeClr val="dk1"/>
                </a:solidFill>
                <a:latin typeface="Arial"/>
                <a:ea typeface="Arial"/>
                <a:cs typeface="Arial"/>
                <a:sym typeface="Arial"/>
              </a:rPr>
              <a:t>Ομότιμοι</a:t>
            </a:r>
            <a:endParaRPr>
              <a:solidFill>
                <a:schemeClr val="dk1"/>
              </a:solidFill>
              <a:latin typeface="Arial"/>
              <a:ea typeface="Arial"/>
              <a:cs typeface="Arial"/>
              <a:sym typeface="Arial"/>
            </a:endParaRPr>
          </a:p>
          <a:p>
            <a:pPr indent="0" lvl="0" marL="0" rtl="0" algn="just">
              <a:lnSpc>
                <a:spcPct val="115000"/>
              </a:lnSpc>
              <a:spcBef>
                <a:spcPts val="1200"/>
              </a:spcBef>
              <a:spcAft>
                <a:spcPts val="1200"/>
              </a:spcAft>
              <a:buSzPct val="108108"/>
              <a:buNone/>
            </a:pPr>
            <a:r>
              <a:rPr lang="el-GR">
                <a:solidFill>
                  <a:schemeClr val="dk1"/>
                </a:solidFill>
              </a:rPr>
              <a:t>Ο καθένας μπορεί να είναι καθοδηγούμενος και μπορεί να επωφεληθεί από την καθοδήγηση. Είναι πολύτιμο να λαμβάνετε σχόλια και καθοδήγηση από άλλο άτομο.</a:t>
            </a:r>
            <a:endParaRPr>
              <a:solidFill>
                <a:schemeClr val="dk1"/>
              </a:solidFill>
              <a:latin typeface="Arial"/>
              <a:ea typeface="Arial"/>
              <a:cs typeface="Arial"/>
              <a:sym typeface="Arial"/>
            </a:endParaRPr>
          </a:p>
        </p:txBody>
      </p:sp>
      <p:sp>
        <p:nvSpPr>
          <p:cNvPr id="206" name="Google Shape;206;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l-GR"/>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9"/>
          <p:cNvSpPr/>
          <p:nvPr/>
        </p:nvSpPr>
        <p:spPr>
          <a:xfrm>
            <a:off x="127800" y="176625"/>
            <a:ext cx="8704500" cy="4703700"/>
          </a:xfrm>
          <a:prstGeom prst="bracketPair">
            <a:avLst/>
          </a:prstGeom>
          <a:noFill/>
          <a:ln cap="flat" cmpd="sng" w="38100">
            <a:solidFill>
              <a:srgbClr val="F0EAD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9"/>
          <p:cNvSpPr txBox="1"/>
          <p:nvPr>
            <p:ph type="title"/>
          </p:nvPr>
        </p:nvSpPr>
        <p:spPr>
          <a:xfrm>
            <a:off x="588397" y="633600"/>
            <a:ext cx="7884061"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b="1" lang="el-GR">
                <a:latin typeface="Arial"/>
                <a:ea typeface="Arial"/>
                <a:cs typeface="Arial"/>
                <a:sym typeface="Arial"/>
              </a:rPr>
              <a:t>Ομότιμοι ως καθοδηγητές και πρότυπα</a:t>
            </a:r>
            <a:endParaRPr b="1">
              <a:latin typeface="Arial"/>
              <a:ea typeface="Arial"/>
              <a:cs typeface="Arial"/>
              <a:sym typeface="Arial"/>
            </a:endParaRPr>
          </a:p>
        </p:txBody>
      </p:sp>
      <p:pic>
        <p:nvPicPr>
          <p:cNvPr descr="In this video, we visit the term &quot;role model&quot; and explain that according to research, we are inspired by people that relatable and close to us, and they don't need to be perfect. And in fact we ourselves are also role models to someone.&#10;&#10;This video was made for Erasmus+ project Women STEM UP." id="213" name="Google Shape;213;p9" title="Who Can Be a Role Model?">
            <a:hlinkClick r:id="rId3"/>
          </p:cNvPr>
          <p:cNvPicPr preferRelativeResize="0"/>
          <p:nvPr/>
        </p:nvPicPr>
        <p:blipFill rotWithShape="1">
          <a:blip r:embed="rId4">
            <a:alphaModFix/>
          </a:blip>
          <a:srcRect b="0" l="0" r="0" t="0"/>
          <a:stretch/>
        </p:blipFill>
        <p:spPr>
          <a:xfrm>
            <a:off x="4143575" y="1603450"/>
            <a:ext cx="4460701" cy="2509150"/>
          </a:xfrm>
          <a:prstGeom prst="rect">
            <a:avLst/>
          </a:prstGeom>
          <a:noFill/>
          <a:ln>
            <a:noFill/>
          </a:ln>
        </p:spPr>
      </p:pic>
      <p:sp>
        <p:nvSpPr>
          <p:cNvPr id="214" name="Google Shape;214;p9"/>
          <p:cNvSpPr txBox="1"/>
          <p:nvPr>
            <p:ph idx="1" type="body"/>
          </p:nvPr>
        </p:nvSpPr>
        <p:spPr>
          <a:xfrm>
            <a:off x="296525" y="1848800"/>
            <a:ext cx="3735600" cy="21246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just">
              <a:lnSpc>
                <a:spcPct val="115000"/>
              </a:lnSpc>
              <a:spcBef>
                <a:spcPts val="1200"/>
              </a:spcBef>
              <a:spcAft>
                <a:spcPts val="0"/>
              </a:spcAft>
              <a:buSzPct val="117647"/>
              <a:buNone/>
            </a:pPr>
            <a:r>
              <a:rPr lang="el-GR">
                <a:solidFill>
                  <a:schemeClr val="dk1"/>
                </a:solidFill>
              </a:rPr>
              <a:t>Μπορείς να είσαι </a:t>
            </a:r>
            <a:r>
              <a:rPr b="1" lang="el-GR">
                <a:solidFill>
                  <a:schemeClr val="dk1"/>
                </a:solidFill>
              </a:rPr>
              <a:t>μέντορας και πρότυπο</a:t>
            </a:r>
            <a:r>
              <a:rPr lang="el-GR">
                <a:solidFill>
                  <a:schemeClr val="dk1"/>
                </a:solidFill>
              </a:rPr>
              <a:t> ακόμα κι αν είσαι συνομήλικος. Δεν χρειάζεται να είστε πολύ πιο έμπειροι ή πολύ μεγαλύτεροι από τον καθοδηγούμενο. </a:t>
            </a:r>
            <a:endParaRPr/>
          </a:p>
          <a:p>
            <a:pPr indent="0" lvl="0" marL="0" rtl="0" algn="just">
              <a:lnSpc>
                <a:spcPct val="115000"/>
              </a:lnSpc>
              <a:spcBef>
                <a:spcPts val="2400"/>
              </a:spcBef>
              <a:spcAft>
                <a:spcPts val="1200"/>
              </a:spcAft>
              <a:buSzPct val="117647"/>
              <a:buNone/>
            </a:pPr>
            <a:r>
              <a:rPr lang="el-GR">
                <a:solidFill>
                  <a:schemeClr val="dk1"/>
                </a:solidFill>
              </a:rPr>
              <a:t>Όσο πιο κοντά βρίσκεστε σε ηλικία, τόσο πιο εύκολη και ουσιαστική είναι η σύνδεση με τον καθοδηγούμενο σας.</a:t>
            </a:r>
            <a:endParaRPr>
              <a:solidFill>
                <a:schemeClr val="dk1"/>
              </a:solidFill>
              <a:latin typeface="Libre Baskerville"/>
              <a:ea typeface="Libre Baskerville"/>
              <a:cs typeface="Libre Baskerville"/>
              <a:sym typeface="Libre Baskerville"/>
            </a:endParaRPr>
          </a:p>
        </p:txBody>
      </p:sp>
      <p:sp>
        <p:nvSpPr>
          <p:cNvPr id="215" name="Google Shape;215;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l-GR"/>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