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Lst>
  <p:sldSz cy="5143500" cx="9144000"/>
  <p:notesSz cx="6858000" cy="9144000"/>
  <p:embeddedFontLst>
    <p:embeddedFont>
      <p:font typeface="Montserrat"/>
      <p:regular r:id="rId60"/>
      <p:bold r:id="rId61"/>
      <p:italic r:id="rId62"/>
      <p:boldItalic r:id="rId63"/>
    </p:embeddedFont>
    <p:embeddedFont>
      <p:font typeface="Libre Baskerville"/>
      <p:regular r:id="rId64"/>
      <p:bold r:id="rId65"/>
      <p: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Montserrat-italic.fntdata"/><Relationship Id="rId61" Type="http://schemas.openxmlformats.org/officeDocument/2006/relationships/font" Target="fonts/Montserrat-bold.fntdata"/><Relationship Id="rId20" Type="http://schemas.openxmlformats.org/officeDocument/2006/relationships/slide" Target="slides/slide14.xml"/><Relationship Id="rId64" Type="http://schemas.openxmlformats.org/officeDocument/2006/relationships/font" Target="fonts/LibreBaskerville-regular.fntdata"/><Relationship Id="rId63" Type="http://schemas.openxmlformats.org/officeDocument/2006/relationships/font" Target="fonts/Montserrat-boldItalic.fntdata"/><Relationship Id="rId22" Type="http://schemas.openxmlformats.org/officeDocument/2006/relationships/slide" Target="slides/slide16.xml"/><Relationship Id="rId66" Type="http://schemas.openxmlformats.org/officeDocument/2006/relationships/font" Target="fonts/LibreBaskerville-italic.fntdata"/><Relationship Id="rId21" Type="http://schemas.openxmlformats.org/officeDocument/2006/relationships/slide" Target="slides/slide15.xml"/><Relationship Id="rId65" Type="http://schemas.openxmlformats.org/officeDocument/2006/relationships/font" Target="fonts/LibreBaskerville-bold.fntdata"/><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Montserrat-regular.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8f8a9e8d13_0_25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28f8a9e8d13_0_2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8f8ae5f2a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8f8ae5f2a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fb94ddcbb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fb94ddcbb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8f8a9e8d13_0_45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g28f8a9e8d13_0_4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8f8a9e8d1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8f8a9e8d1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8f8a9e8d13_0_6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8f8a9e8d13_0_6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fb94ddcbb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fb94ddcbb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fdd0b02b3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fdd0b02b3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8f8a9e8d13_0_45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28f8a9e8d13_0_4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8f938d1c4e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8f938d1c4e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8f8a9e8d13_0_6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28f8a9e8d13_0_6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e751caa40a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e751caa40a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fdd0b02b3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fdd0b02b3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8f8a9e8d13_0_46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g28f8a9e8d13_0_4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8f938d1c4e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8f938d1c4e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8f8a9e8d13_0_6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8f8a9e8d13_0_6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8f8a9e8d13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8f8a9e8d13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8f8a9e8d13_0_46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g28f8a9e8d13_0_4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8f938d1c4e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28f938d1c4e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8f8a9e8d13_0_6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28f8a9e8d13_0_6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fb94ddcbb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2fb94ddcbb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8f8a9e8d13_0_47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g28f8a9e8d13_0_4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8f8a9e8d13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8f8a9e8d13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8f938d1c4e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28f938d1c4e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28f8a9e8d13_0_6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28f8a9e8d13_0_6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8f8a9e8d13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28f8a9e8d13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8f8a9e8d13_0_47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g28f8a9e8d13_0_4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8f938d1c4e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28f938d1c4e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8f8a9e8d13_0_7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28f8a9e8d13_0_7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28f8a9e8d13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28f8a9e8d13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8f8a9e8d13_0_48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g28f8a9e8d13_0_4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28f8a9e8d13_0_7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28f8a9e8d13_0_7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2fdd0b02b39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2fdd0b02b39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8f8a9e8d1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8f8a9e8d1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2e751caa40a_1_6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g2e751caa40a_1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2154a129e83_0_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g2154a129e83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28f938d1c4e_0_1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g28f938d1c4e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2ec381dbf2f_0_1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g2ec381dbf2f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2ec381dbf2f_0_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g2ec381dbf2f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2e767de52ac_0_9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g2e767de52ac_0_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2e767de52ac_0_18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g2e767de52ac_0_1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2e767de52ac_0_19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g2e767de52ac_0_1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2e767de52ac_0_17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g2e767de52ac_0_1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345c2f3912f_0_6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g345c2f3912f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8f8a9e8d13_0_67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28f8a9e8d13_0_6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2fb94ddcbbf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2fb94ddcbbf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2fb94ddcbbf_1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2fb94ddcbbf_1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2fb94ddcbbf_1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2fb94ddcbbf_1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345c2f3912f_0_15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g345c2f3912f_0_1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8f8a9e8d13_0_44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28f8a9e8d13_0_4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8f8a9e8d13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8f8a9e8d13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ed0323f7a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ed0323f7a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45c2f3912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45c2f3912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jp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21.jpg"/><Relationship Id="rId4" Type="http://schemas.openxmlformats.org/officeDocument/2006/relationships/image" Target="../media/image18.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2.jp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pic>
        <p:nvPicPr>
          <p:cNvPr id="56" name="Google Shape;56;p13"/>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57" name="Google Shape;57;p13"/>
          <p:cNvPicPr preferRelativeResize="0"/>
          <p:nvPr/>
        </p:nvPicPr>
        <p:blipFill rotWithShape="1">
          <a:blip r:embed="rId3">
            <a:alphaModFix/>
          </a:blip>
          <a:srcRect b="0" l="0" r="0" t="0"/>
          <a:stretch/>
        </p:blipFill>
        <p:spPr>
          <a:xfrm>
            <a:off x="37500" y="4579270"/>
            <a:ext cx="494078" cy="510778"/>
          </a:xfrm>
          <a:prstGeom prst="rect">
            <a:avLst/>
          </a:prstGeom>
          <a:noFill/>
          <a:ln>
            <a:noFill/>
          </a:ln>
        </p:spPr>
      </p:pic>
      <p:sp>
        <p:nvSpPr>
          <p:cNvPr id="58" name="Google Shape;58;p13"/>
          <p:cNvSpPr/>
          <p:nvPr/>
        </p:nvSpPr>
        <p:spPr>
          <a:xfrm>
            <a:off x="7642500" y="4447500"/>
            <a:ext cx="975000" cy="273900"/>
          </a:xfrm>
          <a:prstGeom prst="rect">
            <a:avLst/>
          </a:prstGeom>
          <a:solidFill>
            <a:srgbClr val="F0EAD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9" name="Google Shape;59;p13"/>
          <p:cNvPicPr preferRelativeResize="0"/>
          <p:nvPr/>
        </p:nvPicPr>
        <p:blipFill rotWithShape="1">
          <a:blip r:embed="rId4">
            <a:alphaModFix/>
          </a:blip>
          <a:srcRect b="0" l="0" r="0" t="0"/>
          <a:stretch/>
        </p:blipFill>
        <p:spPr>
          <a:xfrm>
            <a:off x="8415000" y="4532576"/>
            <a:ext cx="692800" cy="5574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7" name="Shape 67"/>
        <p:cNvGrpSpPr/>
        <p:nvPr/>
      </p:nvGrpSpPr>
      <p:grpSpPr>
        <a:xfrm>
          <a:off x="0" y="0"/>
          <a:ext cx="0" cy="0"/>
          <a:chOff x="0" y="0"/>
          <a:chExt cx="0" cy="0"/>
        </a:xfrm>
      </p:grpSpPr>
      <p:sp>
        <p:nvSpPr>
          <p:cNvPr id="68" name="Google Shape;68;p15"/>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9" name="Google Shape;69;p15"/>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70" name="Google Shape;70;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1" name="Google Shape;71;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2" name="Google Shape;72;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pic>
        <p:nvPicPr>
          <p:cNvPr id="73" name="Google Shape;73;p15"/>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74" name="Google Shape;74;p15"/>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75" name="Google Shape;75;p15"/>
          <p:cNvPicPr preferRelativeResize="0"/>
          <p:nvPr/>
        </p:nvPicPr>
        <p:blipFill rotWithShape="1">
          <a:blip r:embed="rId4">
            <a:alphaModFix/>
          </a:blip>
          <a:srcRect b="0" l="0" r="0" t="0"/>
          <a:stretch/>
        </p:blipFill>
        <p:spPr>
          <a:xfrm>
            <a:off x="0" y="4"/>
            <a:ext cx="9144000" cy="5143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6" name="Shape 76"/>
        <p:cNvGrpSpPr/>
        <p:nvPr/>
      </p:nvGrpSpPr>
      <p:grpSpPr>
        <a:xfrm>
          <a:off x="0" y="0"/>
          <a:ext cx="0" cy="0"/>
          <a:chOff x="0" y="0"/>
          <a:chExt cx="0" cy="0"/>
        </a:xfrm>
      </p:grpSpPr>
      <p:sp>
        <p:nvSpPr>
          <p:cNvPr id="77" name="Google Shape;77;p1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8" name="Google Shape;78;p1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9" name="Google Shape;79;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0" name="Google Shape;80;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1" name="Google Shape;81;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pic>
        <p:nvPicPr>
          <p:cNvPr id="82" name="Google Shape;82;p16"/>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83" name="Google Shape;83;p16"/>
          <p:cNvPicPr preferRelativeResize="0"/>
          <p:nvPr/>
        </p:nvPicPr>
        <p:blipFill rotWithShape="1">
          <a:blip r:embed="rId3">
            <a:alphaModFix/>
          </a:blip>
          <a:srcRect b="0" l="0" r="0" t="0"/>
          <a:stretch/>
        </p:blipFill>
        <p:spPr>
          <a:xfrm>
            <a:off x="0" y="4648795"/>
            <a:ext cx="494078" cy="510778"/>
          </a:xfrm>
          <a:prstGeom prst="rect">
            <a:avLst/>
          </a:prstGeom>
          <a:noFill/>
          <a:ln>
            <a:noFill/>
          </a:ln>
        </p:spPr>
      </p:pic>
      <p:pic>
        <p:nvPicPr>
          <p:cNvPr id="84" name="Google Shape;84;p16"/>
          <p:cNvPicPr preferRelativeResize="0"/>
          <p:nvPr/>
        </p:nvPicPr>
        <p:blipFill rotWithShape="1">
          <a:blip r:embed="rId4">
            <a:alphaModFix/>
          </a:blip>
          <a:srcRect b="0" l="0" r="0" t="0"/>
          <a:stretch/>
        </p:blipFill>
        <p:spPr>
          <a:xfrm>
            <a:off x="8569652" y="4648795"/>
            <a:ext cx="592448" cy="47672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5" name="Shape 85"/>
        <p:cNvGrpSpPr/>
        <p:nvPr/>
      </p:nvGrpSpPr>
      <p:grpSpPr>
        <a:xfrm>
          <a:off x="0" y="0"/>
          <a:ext cx="0" cy="0"/>
          <a:chOff x="0" y="0"/>
          <a:chExt cx="0" cy="0"/>
        </a:xfrm>
      </p:grpSpPr>
      <p:sp>
        <p:nvSpPr>
          <p:cNvPr id="86" name="Google Shape;86;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7" name="Google Shape;87;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8" name="Google Shape;88;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9" name="Shape 89"/>
        <p:cNvGrpSpPr/>
        <p:nvPr/>
      </p:nvGrpSpPr>
      <p:grpSpPr>
        <a:xfrm>
          <a:off x="0" y="0"/>
          <a:ext cx="0" cy="0"/>
          <a:chOff x="0" y="0"/>
          <a:chExt cx="0" cy="0"/>
        </a:xfrm>
      </p:grpSpPr>
      <p:sp>
        <p:nvSpPr>
          <p:cNvPr id="90" name="Google Shape;90;p18"/>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1" name="Google Shape;91;p18"/>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92" name="Google Shape;92;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3" name="Google Shape;93;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4" name="Google Shape;94;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5" name="Shape 95"/>
        <p:cNvGrpSpPr/>
        <p:nvPr/>
      </p:nvGrpSpPr>
      <p:grpSpPr>
        <a:xfrm>
          <a:off x="0" y="0"/>
          <a:ext cx="0" cy="0"/>
          <a:chOff x="0" y="0"/>
          <a:chExt cx="0" cy="0"/>
        </a:xfrm>
      </p:grpSpPr>
      <p:sp>
        <p:nvSpPr>
          <p:cNvPr id="96" name="Google Shape;96;p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7" name="Google Shape;97;p19"/>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8" name="Google Shape;98;p19"/>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9" name="Google Shape;99;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0" name="Google Shape;100;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1" name="Google Shape;101;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2" name="Shape 102"/>
        <p:cNvGrpSpPr/>
        <p:nvPr/>
      </p:nvGrpSpPr>
      <p:grpSpPr>
        <a:xfrm>
          <a:off x="0" y="0"/>
          <a:ext cx="0" cy="0"/>
          <a:chOff x="0" y="0"/>
          <a:chExt cx="0" cy="0"/>
        </a:xfrm>
      </p:grpSpPr>
      <p:sp>
        <p:nvSpPr>
          <p:cNvPr id="103" name="Google Shape;103;p20"/>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4" name="Google Shape;104;p20"/>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5" name="Google Shape;105;p20"/>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6" name="Google Shape;106;p20"/>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7" name="Google Shape;107;p20"/>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8" name="Google Shape;108;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9" name="Google Shape;109;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0" name="Google Shape;110;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1" name="Shape 111"/>
        <p:cNvGrpSpPr/>
        <p:nvPr/>
      </p:nvGrpSpPr>
      <p:grpSpPr>
        <a:xfrm>
          <a:off x="0" y="0"/>
          <a:ext cx="0" cy="0"/>
          <a:chOff x="0" y="0"/>
          <a:chExt cx="0" cy="0"/>
        </a:xfrm>
      </p:grpSpPr>
      <p:sp>
        <p:nvSpPr>
          <p:cNvPr id="112" name="Google Shape;112;p2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3" name="Google Shape;113;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4" name="Google Shape;114;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5" name="Google Shape;115;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6" name="Shape 116"/>
        <p:cNvGrpSpPr/>
        <p:nvPr/>
      </p:nvGrpSpPr>
      <p:grpSpPr>
        <a:xfrm>
          <a:off x="0" y="0"/>
          <a:ext cx="0" cy="0"/>
          <a:chOff x="0" y="0"/>
          <a:chExt cx="0" cy="0"/>
        </a:xfrm>
      </p:grpSpPr>
      <p:sp>
        <p:nvSpPr>
          <p:cNvPr id="117" name="Google Shape;117;p2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8" name="Google Shape;118;p22"/>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19" name="Google Shape;119;p22"/>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20" name="Google Shape;120;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1" name="Google Shape;121;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2" name="Google Shape;122;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3" name="Shape 123"/>
        <p:cNvGrpSpPr/>
        <p:nvPr/>
      </p:nvGrpSpPr>
      <p:grpSpPr>
        <a:xfrm>
          <a:off x="0" y="0"/>
          <a:ext cx="0" cy="0"/>
          <a:chOff x="0" y="0"/>
          <a:chExt cx="0" cy="0"/>
        </a:xfrm>
      </p:grpSpPr>
      <p:sp>
        <p:nvSpPr>
          <p:cNvPr id="124" name="Google Shape;124;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5" name="Google Shape;125;p23"/>
          <p:cNvSpPr/>
          <p:nvPr>
            <p:ph idx="2" type="pic"/>
          </p:nvPr>
        </p:nvSpPr>
        <p:spPr>
          <a:xfrm>
            <a:off x="3887391" y="740569"/>
            <a:ext cx="4629300" cy="3655200"/>
          </a:xfrm>
          <a:prstGeom prst="rect">
            <a:avLst/>
          </a:prstGeom>
          <a:noFill/>
          <a:ln>
            <a:noFill/>
          </a:ln>
        </p:spPr>
      </p:sp>
      <p:sp>
        <p:nvSpPr>
          <p:cNvPr id="126" name="Google Shape;126;p23"/>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27" name="Google Shape;127;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8" name="Google Shape;128;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9" name="Google Shape;129;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0" name="Shape 130"/>
        <p:cNvGrpSpPr/>
        <p:nvPr/>
      </p:nvGrpSpPr>
      <p:grpSpPr>
        <a:xfrm>
          <a:off x="0" y="0"/>
          <a:ext cx="0" cy="0"/>
          <a:chOff x="0" y="0"/>
          <a:chExt cx="0" cy="0"/>
        </a:xfrm>
      </p:grpSpPr>
      <p:sp>
        <p:nvSpPr>
          <p:cNvPr id="131" name="Google Shape;131;p2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2" name="Google Shape;132;p24"/>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3" name="Google Shape;133;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4" name="Google Shape;134;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5" name="Google Shape;135;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6" name="Shape 136"/>
        <p:cNvGrpSpPr/>
        <p:nvPr/>
      </p:nvGrpSpPr>
      <p:grpSpPr>
        <a:xfrm>
          <a:off x="0" y="0"/>
          <a:ext cx="0" cy="0"/>
          <a:chOff x="0" y="0"/>
          <a:chExt cx="0" cy="0"/>
        </a:xfrm>
      </p:grpSpPr>
      <p:sp>
        <p:nvSpPr>
          <p:cNvPr id="137" name="Google Shape;137;p25"/>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8" name="Google Shape;138;p25"/>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9" name="Google Shape;139;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0" name="Google Shape;140;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1" name="Google Shape;141;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1.xml"/><Relationship Id="rId12" Type="http://schemas.openxmlformats.org/officeDocument/2006/relationships/slideLayout" Target="../slideLayouts/slideLayout23.xml"/><Relationship Id="rId1" Type="http://schemas.openxmlformats.org/officeDocument/2006/relationships/image" Target="../media/image21.jp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62" name="Google Shape;62;p1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3" name="Google Shape;63;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4" name="Google Shape;64;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5" name="Google Shape;65;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id="66" name="Google Shape;66;p14"/>
          <p:cNvPicPr preferRelativeResize="0"/>
          <p:nvPr/>
        </p:nvPicPr>
        <p:blipFill rotWithShape="1">
          <a:blip r:embed="rId1">
            <a:alphaModFix/>
          </a:blip>
          <a:srcRect b="0" l="0" r="0" t="0"/>
          <a:stretch/>
        </p:blipFill>
        <p:spPr>
          <a:xfrm>
            <a:off x="0" y="0"/>
            <a:ext cx="9144000" cy="5143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2.png"/><Relationship Id="rId5" Type="http://schemas.openxmlformats.org/officeDocument/2006/relationships/image" Target="../media/image11.png"/><Relationship Id="rId6" Type="http://schemas.openxmlformats.org/officeDocument/2006/relationships/image" Target="../media/image19.png"/><Relationship Id="rId7" Type="http://schemas.openxmlformats.org/officeDocument/2006/relationships/image" Target="../media/image13.png"/><Relationship Id="rId8" Type="http://schemas.openxmlformats.org/officeDocument/2006/relationships/image" Target="../media/image2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youtube.com/watch?v=jmNNef8LVbs" TargetMode="Externa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www.youtube.com/watch?v=YBMGOOuQvqg" TargetMode="Externa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www.youtube.com/watch?v=cu0uDMA8LAI" TargetMode="External"/><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www.youtube.com/watch?v=UEdO7yQzz3s" TargetMode="Externa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www.youtube.com/watch?v=Afe3bF7LABY" TargetMode="Externa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www.youtube.com/watch?v=DY7YnlI1gO0" TargetMode="External"/><Relationship Id="rId4" Type="http://schemas.openxmlformats.org/officeDocument/2006/relationships/image" Target="../media/image2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women-stem-up.eu/mentoring-resources/"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www.youtube.com/watch?v=_ke6mLCYwtc" TargetMode="External"/><Relationship Id="rId4" Type="http://schemas.openxmlformats.org/officeDocument/2006/relationships/image" Target="../media/image2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www.youtube.com/watch?v=AU4uHosgqNs" TargetMode="External"/><Relationship Id="rId4" Type="http://schemas.openxmlformats.org/officeDocument/2006/relationships/image" Target="../media/image2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1.xml"/><Relationship Id="rId3" Type="http://schemas.openxmlformats.org/officeDocument/2006/relationships/image" Target="../media/image3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2.xml"/><Relationship Id="rId3"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3.xml"/><Relationship Id="rId3" Type="http://schemas.openxmlformats.org/officeDocument/2006/relationships/image" Target="../media/image3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4.xml"/><Relationship Id="rId3" Type="http://schemas.openxmlformats.org/officeDocument/2006/relationships/image" Target="../media/image2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5.xml"/><Relationship Id="rId3" Type="http://schemas.openxmlformats.org/officeDocument/2006/relationships/image" Target="../media/image3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6.xml"/><Relationship Id="rId3" Type="http://schemas.openxmlformats.org/officeDocument/2006/relationships/image" Target="../media/image3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7.xml"/><Relationship Id="rId3" Type="http://schemas.openxmlformats.org/officeDocument/2006/relationships/image" Target="../media/image3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8.xml"/><Relationship Id="rId3" Type="http://schemas.openxmlformats.org/officeDocument/2006/relationships/image" Target="../media/image3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3.xml"/><Relationship Id="rId3" Type="http://schemas.openxmlformats.org/officeDocument/2006/relationships/image" Target="../media/image12.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omen-stem-up.eu/mentoring-resource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6"/>
          <p:cNvSpPr txBox="1"/>
          <p:nvPr>
            <p:ph type="ctrTitle"/>
          </p:nvPr>
        </p:nvSpPr>
        <p:spPr>
          <a:xfrm>
            <a:off x="1401000" y="1603775"/>
            <a:ext cx="6342000" cy="1790700"/>
          </a:xfrm>
          <a:prstGeom prst="rect">
            <a:avLst/>
          </a:prstGeom>
          <a:noFill/>
          <a:ln>
            <a:noFill/>
          </a:ln>
        </p:spPr>
        <p:txBody>
          <a:bodyPr anchorCtr="0" anchor="b" bIns="34275" lIns="68575" spcFirstLastPara="1" rIns="68575" wrap="square" tIns="34275">
            <a:noAutofit/>
          </a:bodyPr>
          <a:lstStyle/>
          <a:p>
            <a:pPr indent="0" lvl="0" marL="0" rtl="0" algn="ctr">
              <a:lnSpc>
                <a:spcPct val="100000"/>
              </a:lnSpc>
              <a:spcBef>
                <a:spcPts val="0"/>
              </a:spcBef>
              <a:spcAft>
                <a:spcPts val="0"/>
              </a:spcAft>
              <a:buClr>
                <a:schemeClr val="dk1"/>
              </a:buClr>
              <a:buSzPts val="990"/>
              <a:buFont typeface="Arial"/>
              <a:buNone/>
            </a:pPr>
            <a:r>
              <a:rPr lang="en-GB" sz="4180">
                <a:latin typeface="Libre Baskerville"/>
                <a:ea typeface="Libre Baskerville"/>
                <a:cs typeface="Libre Baskerville"/>
                <a:sym typeface="Libre Baskerville"/>
              </a:rPr>
              <a:t>Guide för att skapa ett mentorprogram för kvinnor i STEM</a:t>
            </a:r>
            <a:endParaRPr sz="3550">
              <a:latin typeface="Libre Baskerville"/>
              <a:ea typeface="Libre Baskerville"/>
              <a:cs typeface="Libre Baskerville"/>
              <a:sym typeface="Libre Baskerville"/>
            </a:endParaRPr>
          </a:p>
        </p:txBody>
      </p:sp>
      <p:pic>
        <p:nvPicPr>
          <p:cNvPr id="147" name="Google Shape;147;p26"/>
          <p:cNvPicPr preferRelativeResize="0"/>
          <p:nvPr/>
        </p:nvPicPr>
        <p:blipFill rotWithShape="1">
          <a:blip r:embed="rId3">
            <a:alphaModFix/>
          </a:blip>
          <a:srcRect b="0" l="0" r="0" t="0"/>
          <a:stretch/>
        </p:blipFill>
        <p:spPr>
          <a:xfrm>
            <a:off x="1287309" y="4119476"/>
            <a:ext cx="1694792" cy="609075"/>
          </a:xfrm>
          <a:prstGeom prst="rect">
            <a:avLst/>
          </a:prstGeom>
          <a:noFill/>
          <a:ln>
            <a:noFill/>
          </a:ln>
        </p:spPr>
      </p:pic>
      <p:pic>
        <p:nvPicPr>
          <p:cNvPr id="148" name="Google Shape;148;p26"/>
          <p:cNvPicPr preferRelativeResize="0"/>
          <p:nvPr/>
        </p:nvPicPr>
        <p:blipFill rotWithShape="1">
          <a:blip r:embed="rId4">
            <a:alphaModFix/>
          </a:blip>
          <a:srcRect b="0" l="0" r="0" t="0"/>
          <a:stretch/>
        </p:blipFill>
        <p:spPr>
          <a:xfrm>
            <a:off x="3058812" y="4188618"/>
            <a:ext cx="876300" cy="590550"/>
          </a:xfrm>
          <a:prstGeom prst="rect">
            <a:avLst/>
          </a:prstGeom>
          <a:noFill/>
          <a:ln>
            <a:noFill/>
          </a:ln>
        </p:spPr>
      </p:pic>
      <p:pic>
        <p:nvPicPr>
          <p:cNvPr id="149" name="Google Shape;149;p26"/>
          <p:cNvPicPr preferRelativeResize="0"/>
          <p:nvPr/>
        </p:nvPicPr>
        <p:blipFill rotWithShape="1">
          <a:blip r:embed="rId5">
            <a:alphaModFix/>
          </a:blip>
          <a:srcRect b="0" l="0" r="0" t="0"/>
          <a:stretch/>
        </p:blipFill>
        <p:spPr>
          <a:xfrm>
            <a:off x="6327675" y="4270342"/>
            <a:ext cx="1222324" cy="427082"/>
          </a:xfrm>
          <a:prstGeom prst="rect">
            <a:avLst/>
          </a:prstGeom>
          <a:noFill/>
          <a:ln>
            <a:noFill/>
          </a:ln>
        </p:spPr>
      </p:pic>
      <p:pic>
        <p:nvPicPr>
          <p:cNvPr id="150" name="Google Shape;150;p26"/>
          <p:cNvPicPr preferRelativeResize="0"/>
          <p:nvPr/>
        </p:nvPicPr>
        <p:blipFill rotWithShape="1">
          <a:blip r:embed="rId6">
            <a:alphaModFix/>
          </a:blip>
          <a:srcRect b="0" l="0" r="0" t="0"/>
          <a:stretch/>
        </p:blipFill>
        <p:spPr>
          <a:xfrm>
            <a:off x="5426823" y="4148516"/>
            <a:ext cx="876301" cy="716107"/>
          </a:xfrm>
          <a:prstGeom prst="rect">
            <a:avLst/>
          </a:prstGeom>
          <a:noFill/>
          <a:ln>
            <a:noFill/>
          </a:ln>
        </p:spPr>
      </p:pic>
      <p:pic>
        <p:nvPicPr>
          <p:cNvPr id="151" name="Google Shape;151;p26"/>
          <p:cNvPicPr preferRelativeResize="0"/>
          <p:nvPr/>
        </p:nvPicPr>
        <p:blipFill rotWithShape="1">
          <a:blip r:embed="rId7">
            <a:alphaModFix/>
          </a:blip>
          <a:srcRect b="0" l="0" r="0" t="0"/>
          <a:stretch/>
        </p:blipFill>
        <p:spPr>
          <a:xfrm>
            <a:off x="4197863" y="4270223"/>
            <a:ext cx="1222337" cy="427350"/>
          </a:xfrm>
          <a:prstGeom prst="rect">
            <a:avLst/>
          </a:prstGeom>
          <a:noFill/>
          <a:ln>
            <a:noFill/>
          </a:ln>
        </p:spPr>
      </p:pic>
      <p:pic>
        <p:nvPicPr>
          <p:cNvPr id="152" name="Google Shape;152;p26"/>
          <p:cNvPicPr preferRelativeResize="0"/>
          <p:nvPr/>
        </p:nvPicPr>
        <p:blipFill>
          <a:blip r:embed="rId8">
            <a:alphaModFix/>
          </a:blip>
          <a:stretch>
            <a:fillRect/>
          </a:stretch>
        </p:blipFill>
        <p:spPr>
          <a:xfrm>
            <a:off x="76200" y="4061475"/>
            <a:ext cx="1112800" cy="997200"/>
          </a:xfrm>
          <a:prstGeom prst="rect">
            <a:avLst/>
          </a:prstGeom>
          <a:noFill/>
          <a:ln>
            <a:noFill/>
          </a:ln>
        </p:spPr>
      </p:pic>
      <p:sp>
        <p:nvSpPr>
          <p:cNvPr id="153" name="Google Shape;153;p26"/>
          <p:cNvSpPr txBox="1"/>
          <p:nvPr/>
        </p:nvSpPr>
        <p:spPr>
          <a:xfrm>
            <a:off x="2269788" y="4855375"/>
            <a:ext cx="5487300" cy="35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rgbClr val="000000"/>
                </a:solidFill>
                <a:latin typeface="Montserrat"/>
                <a:ea typeface="Montserrat"/>
                <a:cs typeface="Montserrat"/>
                <a:sym typeface="Montserrat"/>
              </a:rPr>
              <a:t>Women STEM UP</a:t>
            </a:r>
            <a:r>
              <a:rPr lang="en-GB" sz="800">
                <a:solidFill>
                  <a:srgbClr val="000000"/>
                </a:solidFill>
                <a:latin typeface="Montserrat"/>
                <a:ea typeface="Montserrat"/>
                <a:cs typeface="Montserrat"/>
                <a:sym typeface="Montserrat"/>
              </a:rPr>
              <a:t> Project Number: </a:t>
            </a:r>
            <a:r>
              <a:rPr b="1" lang="en-GB" sz="800">
                <a:solidFill>
                  <a:srgbClr val="000000"/>
                </a:solidFill>
                <a:latin typeface="Montserrat"/>
                <a:ea typeface="Montserrat"/>
                <a:cs typeface="Montserrat"/>
                <a:sym typeface="Montserrat"/>
              </a:rPr>
              <a:t>2022-1-SE01-KA220-HED-00008623</a:t>
            </a:r>
            <a:endParaRPr sz="2000">
              <a:solidFill>
                <a:srgbClr val="000000"/>
              </a:solidFill>
              <a:latin typeface="Calibri"/>
              <a:ea typeface="Calibri"/>
              <a:cs typeface="Calibri"/>
              <a:sym typeface="Calibri"/>
            </a:endParaRPr>
          </a:p>
        </p:txBody>
      </p:sp>
      <p:pic>
        <p:nvPicPr>
          <p:cNvPr id="154" name="Google Shape;154;p26"/>
          <p:cNvPicPr preferRelativeResize="0"/>
          <p:nvPr/>
        </p:nvPicPr>
        <p:blipFill rotWithShape="1">
          <a:blip r:embed="rId9">
            <a:alphaModFix/>
          </a:blip>
          <a:srcRect b="0" l="0" r="0" t="0"/>
          <a:stretch/>
        </p:blipFill>
        <p:spPr>
          <a:xfrm>
            <a:off x="7705525" y="3936087"/>
            <a:ext cx="1438476" cy="1135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5"/>
          <p:cNvSpPr/>
          <p:nvPr/>
        </p:nvSpPr>
        <p:spPr>
          <a:xfrm>
            <a:off x="198600" y="237975"/>
            <a:ext cx="8746800" cy="474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1" name="Google Shape;221;p35"/>
          <p:cNvSpPr txBox="1"/>
          <p:nvPr>
            <p:ph type="title"/>
          </p:nvPr>
        </p:nvSpPr>
        <p:spPr>
          <a:xfrm>
            <a:off x="2047300" y="633600"/>
            <a:ext cx="46287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latin typeface="Libre Baskerville"/>
                <a:ea typeface="Libre Baskerville"/>
                <a:cs typeface="Libre Baskerville"/>
                <a:sym typeface="Libre Baskerville"/>
              </a:rPr>
              <a:t>Mentorer och förebilder</a:t>
            </a:r>
            <a:endParaRPr b="1">
              <a:latin typeface="Libre Baskerville"/>
              <a:ea typeface="Libre Baskerville"/>
              <a:cs typeface="Libre Baskerville"/>
              <a:sym typeface="Libre Baskerville"/>
            </a:endParaRPr>
          </a:p>
        </p:txBody>
      </p:sp>
      <p:sp>
        <p:nvSpPr>
          <p:cNvPr id="222" name="Google Shape;222;p35"/>
          <p:cNvSpPr txBox="1"/>
          <p:nvPr>
            <p:ph idx="1" type="body"/>
          </p:nvPr>
        </p:nvSpPr>
        <p:spPr>
          <a:xfrm>
            <a:off x="507250" y="1400400"/>
            <a:ext cx="80568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GB" sz="1600">
                <a:solidFill>
                  <a:schemeClr val="dk1"/>
                </a:solidFill>
                <a:latin typeface="Libre Baskerville"/>
                <a:ea typeface="Libre Baskerville"/>
                <a:cs typeface="Libre Baskerville"/>
                <a:sym typeface="Libre Baskerville"/>
              </a:rPr>
              <a:t>Mentorer kan ofta fungera som </a:t>
            </a:r>
            <a:r>
              <a:rPr b="1" lang="en-GB" sz="1600">
                <a:solidFill>
                  <a:schemeClr val="dk1"/>
                </a:solidFill>
                <a:latin typeface="Libre Baskerville"/>
                <a:ea typeface="Libre Baskerville"/>
                <a:cs typeface="Libre Baskerville"/>
                <a:sym typeface="Libre Baskerville"/>
              </a:rPr>
              <a:t>förebilder</a:t>
            </a:r>
            <a:r>
              <a:rPr lang="en-GB" sz="1600">
                <a:solidFill>
                  <a:schemeClr val="dk1"/>
                </a:solidFill>
                <a:latin typeface="Libre Baskerville"/>
                <a:ea typeface="Libre Baskerville"/>
                <a:cs typeface="Libre Baskerville"/>
                <a:sym typeface="Libre Baskerville"/>
              </a:rPr>
              <a:t>. </a:t>
            </a:r>
            <a:endParaRPr sz="1600">
              <a:solidFill>
                <a:schemeClr val="dk1"/>
              </a:solidFill>
              <a:latin typeface="Libre Baskerville"/>
              <a:ea typeface="Libre Baskerville"/>
              <a:cs typeface="Libre Baskerville"/>
              <a:sym typeface="Libre Baskerville"/>
            </a:endParaRPr>
          </a:p>
          <a:p>
            <a:pPr indent="0" lvl="0" marL="0" rtl="0" algn="just">
              <a:spcBef>
                <a:spcPts val="1200"/>
              </a:spcBef>
              <a:spcAft>
                <a:spcPts val="0"/>
              </a:spcAft>
              <a:buNone/>
            </a:pPr>
            <a:r>
              <a:rPr lang="en-GB" sz="1600">
                <a:solidFill>
                  <a:schemeClr val="dk1"/>
                </a:solidFill>
                <a:latin typeface="Libre Baskerville"/>
                <a:ea typeface="Libre Baskerville"/>
                <a:cs typeface="Libre Baskerville"/>
                <a:sym typeface="Libre Baskerville"/>
              </a:rPr>
              <a:t>Forskning har visat att förebilder är en viktig faktor som kan få någon att känna att de hör hemma, vilket ger dem modet och </a:t>
            </a:r>
            <a:r>
              <a:rPr b="1" lang="en-GB" sz="1600">
                <a:solidFill>
                  <a:schemeClr val="dk1"/>
                </a:solidFill>
                <a:latin typeface="Libre Baskerville"/>
                <a:ea typeface="Libre Baskerville"/>
                <a:cs typeface="Libre Baskerville"/>
                <a:sym typeface="Libre Baskerville"/>
              </a:rPr>
              <a:t>inspirationen </a:t>
            </a:r>
            <a:r>
              <a:rPr lang="en-GB" sz="1600">
                <a:solidFill>
                  <a:schemeClr val="dk1"/>
                </a:solidFill>
                <a:latin typeface="Libre Baskerville"/>
                <a:ea typeface="Libre Baskerville"/>
                <a:cs typeface="Libre Baskerville"/>
                <a:sym typeface="Libre Baskerville"/>
              </a:rPr>
              <a:t>att gå in i eller stanna kvar inom ett område där de är i minoritet, som kvinnor inom STEM.</a:t>
            </a:r>
            <a:endParaRPr sz="1600">
              <a:solidFill>
                <a:schemeClr val="dk1"/>
              </a:solidFill>
              <a:latin typeface="Libre Baskerville"/>
              <a:ea typeface="Libre Baskerville"/>
              <a:cs typeface="Libre Baskerville"/>
              <a:sym typeface="Libre Baskerville"/>
            </a:endParaRPr>
          </a:p>
          <a:p>
            <a:pPr indent="0" lvl="0" marL="0" rtl="0" algn="just">
              <a:spcBef>
                <a:spcPts val="1200"/>
              </a:spcBef>
              <a:spcAft>
                <a:spcPts val="1200"/>
              </a:spcAft>
              <a:buNone/>
            </a:pPr>
            <a:r>
              <a:rPr lang="en-GB" sz="1600">
                <a:solidFill>
                  <a:schemeClr val="dk1"/>
                </a:solidFill>
                <a:latin typeface="Libre Baskerville"/>
                <a:ea typeface="Libre Baskerville"/>
                <a:cs typeface="Libre Baskerville"/>
                <a:sym typeface="Libre Baskerville"/>
              </a:rPr>
              <a:t>Men vem kan vara en förebild? </a:t>
            </a:r>
            <a:r>
              <a:rPr b="1" lang="en-GB" sz="1600">
                <a:solidFill>
                  <a:schemeClr val="dk1"/>
                </a:solidFill>
                <a:latin typeface="Libre Baskerville"/>
                <a:ea typeface="Libre Baskerville"/>
                <a:cs typeface="Libre Baskerville"/>
                <a:sym typeface="Libre Baskerville"/>
              </a:rPr>
              <a:t>Studier visar att de flesta av oss har potential att inspirera och stödja andra.</a:t>
            </a:r>
            <a:endParaRPr b="1" sz="1600">
              <a:solidFill>
                <a:schemeClr val="dk1"/>
              </a:solidFill>
              <a:latin typeface="Libre Baskerville"/>
              <a:ea typeface="Libre Baskerville"/>
              <a:cs typeface="Libre Baskerville"/>
              <a:sym typeface="Libre Baskerville"/>
            </a:endParaRPr>
          </a:p>
        </p:txBody>
      </p:sp>
      <p:sp>
        <p:nvSpPr>
          <p:cNvPr id="223" name="Google Shape;223;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EADE"/>
        </a:solidFill>
      </p:bgPr>
    </p:bg>
    <p:spTree>
      <p:nvGrpSpPr>
        <p:cNvPr id="227" name="Shape 227"/>
        <p:cNvGrpSpPr/>
        <p:nvPr/>
      </p:nvGrpSpPr>
      <p:grpSpPr>
        <a:xfrm>
          <a:off x="0" y="0"/>
          <a:ext cx="0" cy="0"/>
          <a:chOff x="0" y="0"/>
          <a:chExt cx="0" cy="0"/>
        </a:xfrm>
      </p:grpSpPr>
      <p:sp>
        <p:nvSpPr>
          <p:cNvPr id="228" name="Google Shape;228;p36"/>
          <p:cNvSpPr/>
          <p:nvPr/>
        </p:nvSpPr>
        <p:spPr>
          <a:xfrm>
            <a:off x="1635000" y="832500"/>
            <a:ext cx="5880000" cy="3472500"/>
          </a:xfrm>
          <a:prstGeom prst="rect">
            <a:avLst/>
          </a:prstGeom>
          <a:solidFill>
            <a:srgbClr val="BC531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0EADE"/>
              </a:solidFill>
            </a:endParaRPr>
          </a:p>
        </p:txBody>
      </p:sp>
      <p:pic>
        <p:nvPicPr>
          <p:cNvPr descr="In this video, we visit the term &quot;role model&quot; and explain that according to research, we are inspired by people that relatable and close to us, and they don't need to be perfect. And in fact we ourselves are also role models to someone.&#10;&#10;This video was made for Erasmus+ project Women STEM UP." id="229" name="Google Shape;229;p36" title="Who Can Be a Role Model?">
            <a:hlinkClick r:id="rId3"/>
          </p:cNvPr>
          <p:cNvPicPr preferRelativeResize="0"/>
          <p:nvPr/>
        </p:nvPicPr>
        <p:blipFill>
          <a:blip r:embed="rId4">
            <a:alphaModFix/>
          </a:blip>
          <a:stretch>
            <a:fillRect/>
          </a:stretch>
        </p:blipFill>
        <p:spPr>
          <a:xfrm>
            <a:off x="1807200" y="1016090"/>
            <a:ext cx="5529600" cy="3111322"/>
          </a:xfrm>
          <a:prstGeom prst="rect">
            <a:avLst/>
          </a:prstGeom>
          <a:noFill/>
          <a:ln>
            <a:noFill/>
          </a:ln>
        </p:spPr>
      </p:pic>
      <p:sp>
        <p:nvSpPr>
          <p:cNvPr id="230" name="Google Shape;230;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7"/>
          <p:cNvSpPr txBox="1"/>
          <p:nvPr>
            <p:ph type="title"/>
          </p:nvPr>
        </p:nvSpPr>
        <p:spPr>
          <a:xfrm>
            <a:off x="628650" y="2130444"/>
            <a:ext cx="7886700" cy="9942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100000"/>
              </a:lnSpc>
              <a:spcBef>
                <a:spcPts val="0"/>
              </a:spcBef>
              <a:spcAft>
                <a:spcPts val="0"/>
              </a:spcAft>
              <a:buClr>
                <a:schemeClr val="dk1"/>
              </a:buClr>
              <a:buSzPct val="30555"/>
              <a:buFont typeface="Arial"/>
              <a:buNone/>
            </a:pPr>
            <a:r>
              <a:rPr lang="en-GB" sz="3600">
                <a:latin typeface="Libre Baskerville"/>
                <a:ea typeface="Libre Baskerville"/>
                <a:cs typeface="Libre Baskerville"/>
                <a:sym typeface="Libre Baskerville"/>
              </a:rPr>
              <a:t>Hur sätter och kommunicerar du framgångsrikt förväntningar på ditt mentorprogram?</a:t>
            </a:r>
            <a:endParaRPr sz="3600">
              <a:latin typeface="Libre Baskerville"/>
              <a:ea typeface="Libre Baskerville"/>
              <a:cs typeface="Libre Baskerville"/>
              <a:sym typeface="Libre Baskerville"/>
            </a:endParaRPr>
          </a:p>
        </p:txBody>
      </p:sp>
      <p:sp>
        <p:nvSpPr>
          <p:cNvPr id="236" name="Google Shape;236;p37"/>
          <p:cNvSpPr txBox="1"/>
          <p:nvPr/>
        </p:nvSpPr>
        <p:spPr>
          <a:xfrm flipH="1">
            <a:off x="-76200" y="60475"/>
            <a:ext cx="7701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800">
                <a:solidFill>
                  <a:schemeClr val="dk2"/>
                </a:solidFill>
              </a:rPr>
              <a:t>2</a:t>
            </a:r>
            <a:endParaRPr b="1" sz="8800">
              <a:solidFill>
                <a:schemeClr val="dk2"/>
              </a:solidFill>
            </a:endParaRPr>
          </a:p>
        </p:txBody>
      </p:sp>
      <p:sp>
        <p:nvSpPr>
          <p:cNvPr id="237" name="Google Shape;237;p37"/>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8"/>
          <p:cNvSpPr txBox="1"/>
          <p:nvPr>
            <p:ph type="title"/>
          </p:nvPr>
        </p:nvSpPr>
        <p:spPr>
          <a:xfrm>
            <a:off x="2368150" y="633600"/>
            <a:ext cx="4128300" cy="633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GB">
                <a:latin typeface="Libre Baskerville"/>
                <a:ea typeface="Libre Baskerville"/>
                <a:cs typeface="Libre Baskerville"/>
                <a:sym typeface="Libre Baskerville"/>
              </a:rPr>
              <a:t>Setting Expectations</a:t>
            </a:r>
            <a:endParaRPr b="1">
              <a:latin typeface="Libre Baskerville"/>
              <a:ea typeface="Libre Baskerville"/>
              <a:cs typeface="Libre Baskerville"/>
              <a:sym typeface="Libre Baskerville"/>
            </a:endParaRPr>
          </a:p>
        </p:txBody>
      </p:sp>
      <p:sp>
        <p:nvSpPr>
          <p:cNvPr id="243" name="Google Shape;243;p38"/>
          <p:cNvSpPr txBox="1"/>
          <p:nvPr>
            <p:ph idx="1" type="body"/>
          </p:nvPr>
        </p:nvSpPr>
        <p:spPr>
          <a:xfrm>
            <a:off x="424350" y="1400400"/>
            <a:ext cx="8295300" cy="3449400"/>
          </a:xfrm>
          <a:prstGeom prst="rect">
            <a:avLst/>
          </a:prstGeom>
        </p:spPr>
        <p:txBody>
          <a:bodyPr anchorCtr="0" anchor="t" bIns="91425" lIns="91425" spcFirstLastPara="1" rIns="91425" wrap="square" tIns="91425">
            <a:normAutofit fontScale="92500" lnSpcReduction="20000"/>
          </a:bodyPr>
          <a:lstStyle/>
          <a:p>
            <a:pPr indent="-312594" lvl="0" marL="457200" rtl="0" algn="just">
              <a:lnSpc>
                <a:spcPct val="100000"/>
              </a:lnSpc>
              <a:spcBef>
                <a:spcPts val="1000"/>
              </a:spcBef>
              <a:spcAft>
                <a:spcPts val="0"/>
              </a:spcAft>
              <a:buClr>
                <a:schemeClr val="dk1"/>
              </a:buClr>
              <a:buSzPct val="100000"/>
              <a:buFont typeface="Libre Baskerville"/>
              <a:buAutoNum type="arabicPeriod"/>
            </a:pPr>
            <a:r>
              <a:rPr lang="en-GB" sz="1430">
                <a:solidFill>
                  <a:schemeClr val="dk1"/>
                </a:solidFill>
                <a:latin typeface="Libre Baskerville"/>
                <a:ea typeface="Libre Baskerville"/>
                <a:cs typeface="Libre Baskerville"/>
                <a:sym typeface="Libre Baskerville"/>
              </a:rPr>
              <a:t>Definiera </a:t>
            </a:r>
            <a:r>
              <a:rPr b="1" lang="en-GB" sz="1430">
                <a:solidFill>
                  <a:schemeClr val="dk1"/>
                </a:solidFill>
                <a:latin typeface="Libre Baskerville"/>
                <a:ea typeface="Libre Baskerville"/>
                <a:cs typeface="Libre Baskerville"/>
                <a:sym typeface="Libre Baskerville"/>
              </a:rPr>
              <a:t>målen, prioriteringarna och ramarna</a:t>
            </a:r>
            <a:r>
              <a:rPr lang="en-GB" sz="1430">
                <a:solidFill>
                  <a:schemeClr val="dk1"/>
                </a:solidFill>
                <a:latin typeface="Libre Baskerville"/>
                <a:ea typeface="Libre Baskerville"/>
                <a:cs typeface="Libre Baskerville"/>
                <a:sym typeface="Libre Baskerville"/>
              </a:rPr>
              <a:t> för mentorprogrammet. </a:t>
            </a:r>
            <a:endParaRPr sz="1430">
              <a:solidFill>
                <a:schemeClr val="dk1"/>
              </a:solidFill>
              <a:latin typeface="Libre Baskerville"/>
              <a:ea typeface="Libre Baskerville"/>
              <a:cs typeface="Libre Baskerville"/>
              <a:sym typeface="Libre Baskerville"/>
            </a:endParaRPr>
          </a:p>
          <a:p>
            <a:pPr indent="-312594" lvl="0" marL="457200" rtl="0" algn="just">
              <a:lnSpc>
                <a:spcPct val="100000"/>
              </a:lnSpc>
              <a:spcBef>
                <a:spcPts val="1200"/>
              </a:spcBef>
              <a:spcAft>
                <a:spcPts val="0"/>
              </a:spcAft>
              <a:buClr>
                <a:schemeClr val="dk1"/>
              </a:buClr>
              <a:buSzPct val="100000"/>
              <a:buFont typeface="Libre Baskerville"/>
              <a:buAutoNum type="arabicPeriod"/>
            </a:pPr>
            <a:r>
              <a:rPr lang="en-GB" sz="1430">
                <a:solidFill>
                  <a:schemeClr val="dk1"/>
                </a:solidFill>
                <a:latin typeface="Libre Baskerville"/>
                <a:ea typeface="Libre Baskerville"/>
                <a:cs typeface="Libre Baskerville"/>
                <a:sym typeface="Libre Baskerville"/>
              </a:rPr>
              <a:t>Ett exempel på ett </a:t>
            </a:r>
            <a:r>
              <a:rPr b="1" lang="en-GB" sz="1430">
                <a:solidFill>
                  <a:schemeClr val="dk1"/>
                </a:solidFill>
                <a:latin typeface="Libre Baskerville"/>
                <a:ea typeface="Libre Baskerville"/>
                <a:cs typeface="Libre Baskerville"/>
                <a:sym typeface="Libre Baskerville"/>
              </a:rPr>
              <a:t>tydligt mål </a:t>
            </a:r>
            <a:r>
              <a:rPr lang="en-GB" sz="1430">
                <a:solidFill>
                  <a:schemeClr val="dk1"/>
                </a:solidFill>
                <a:latin typeface="Libre Baskerville"/>
                <a:ea typeface="Libre Baskerville"/>
                <a:cs typeface="Libre Baskerville"/>
                <a:sym typeface="Libre Baskerville"/>
              </a:rPr>
              <a:t>kan vara "att ge praktiskt och akademiskt stöd till kvinnliga grundutbildningsstudenter för att hjälpa dem att komma tillrätta med sina STEM-studier", med fokus på förstaårsstudenter som börjar sina studier inom ett STEM-område.</a:t>
            </a:r>
            <a:endParaRPr sz="1430">
              <a:solidFill>
                <a:schemeClr val="dk1"/>
              </a:solidFill>
              <a:latin typeface="Libre Baskerville"/>
              <a:ea typeface="Libre Baskerville"/>
              <a:cs typeface="Libre Baskerville"/>
              <a:sym typeface="Libre Baskerville"/>
            </a:endParaRPr>
          </a:p>
          <a:p>
            <a:pPr indent="-312594" lvl="0" marL="457200" rtl="0" algn="just">
              <a:lnSpc>
                <a:spcPct val="100000"/>
              </a:lnSpc>
              <a:spcBef>
                <a:spcPts val="1200"/>
              </a:spcBef>
              <a:spcAft>
                <a:spcPts val="0"/>
              </a:spcAft>
              <a:buClr>
                <a:schemeClr val="dk1"/>
              </a:buClr>
              <a:buSzPct val="100000"/>
              <a:buFont typeface="Libre Baskerville"/>
              <a:buAutoNum type="arabicPeriod"/>
            </a:pPr>
            <a:r>
              <a:rPr lang="en-GB" sz="1430">
                <a:solidFill>
                  <a:schemeClr val="dk1"/>
                </a:solidFill>
                <a:latin typeface="Libre Baskerville"/>
                <a:ea typeface="Libre Baskerville"/>
                <a:cs typeface="Libre Baskerville"/>
                <a:sym typeface="Libre Baskerville"/>
              </a:rPr>
              <a:t>Kommunicera dessa mål på </a:t>
            </a:r>
            <a:r>
              <a:rPr b="1" lang="en-GB" sz="1430">
                <a:solidFill>
                  <a:schemeClr val="dk1"/>
                </a:solidFill>
                <a:latin typeface="Libre Baskerville"/>
                <a:ea typeface="Libre Baskerville"/>
                <a:cs typeface="Libre Baskerville"/>
                <a:sym typeface="Libre Baskerville"/>
              </a:rPr>
              <a:t>programmets webbplats </a:t>
            </a:r>
            <a:r>
              <a:rPr lang="en-GB" sz="1430">
                <a:solidFill>
                  <a:schemeClr val="dk1"/>
                </a:solidFill>
                <a:latin typeface="Libre Baskerville"/>
                <a:ea typeface="Libre Baskerville"/>
                <a:cs typeface="Libre Baskerville"/>
                <a:sym typeface="Libre Baskerville"/>
              </a:rPr>
              <a:t>och/eller vid </a:t>
            </a:r>
            <a:r>
              <a:rPr b="1" lang="en-GB" sz="1430">
                <a:solidFill>
                  <a:schemeClr val="dk1"/>
                </a:solidFill>
                <a:latin typeface="Libre Baskerville"/>
                <a:ea typeface="Libre Baskerville"/>
                <a:cs typeface="Libre Baskerville"/>
                <a:sym typeface="Libre Baskerville"/>
              </a:rPr>
              <a:t>lanseringsevenemanget</a:t>
            </a:r>
            <a:r>
              <a:rPr lang="en-GB" sz="1430">
                <a:solidFill>
                  <a:schemeClr val="dk1"/>
                </a:solidFill>
                <a:latin typeface="Libre Baskerville"/>
                <a:ea typeface="Libre Baskerville"/>
                <a:cs typeface="Libre Baskerville"/>
                <a:sym typeface="Libre Baskerville"/>
              </a:rPr>
              <a:t>. </a:t>
            </a:r>
            <a:endParaRPr sz="1430">
              <a:solidFill>
                <a:schemeClr val="dk1"/>
              </a:solidFill>
              <a:latin typeface="Libre Baskerville"/>
              <a:ea typeface="Libre Baskerville"/>
              <a:cs typeface="Libre Baskerville"/>
              <a:sym typeface="Libre Baskerville"/>
            </a:endParaRPr>
          </a:p>
          <a:p>
            <a:pPr indent="-312594" lvl="0" marL="457200" rtl="0" algn="just">
              <a:lnSpc>
                <a:spcPct val="100000"/>
              </a:lnSpc>
              <a:spcBef>
                <a:spcPts val="1200"/>
              </a:spcBef>
              <a:spcAft>
                <a:spcPts val="0"/>
              </a:spcAft>
              <a:buClr>
                <a:schemeClr val="dk1"/>
              </a:buClr>
              <a:buSzPct val="100000"/>
              <a:buFont typeface="Libre Baskerville"/>
              <a:buAutoNum type="arabicPeriod"/>
            </a:pPr>
            <a:r>
              <a:rPr lang="en-GB" sz="1430">
                <a:solidFill>
                  <a:schemeClr val="dk1"/>
                </a:solidFill>
                <a:latin typeface="Libre Baskerville"/>
                <a:ea typeface="Libre Baskerville"/>
                <a:cs typeface="Libre Baskerville"/>
                <a:sym typeface="Libre Baskerville"/>
              </a:rPr>
              <a:t>Informera </a:t>
            </a:r>
            <a:r>
              <a:rPr b="1" lang="en-GB" sz="1430">
                <a:solidFill>
                  <a:schemeClr val="dk1"/>
                </a:solidFill>
                <a:latin typeface="Libre Baskerville"/>
                <a:ea typeface="Libre Baskerville"/>
                <a:cs typeface="Libre Baskerville"/>
                <a:sym typeface="Libre Baskerville"/>
              </a:rPr>
              <a:t>mentorerna </a:t>
            </a:r>
            <a:r>
              <a:rPr lang="en-GB" sz="1430">
                <a:solidFill>
                  <a:schemeClr val="dk1"/>
                </a:solidFill>
                <a:latin typeface="Libre Baskerville"/>
                <a:ea typeface="Libre Baskerville"/>
                <a:cs typeface="Libre Baskerville"/>
                <a:sym typeface="Libre Baskerville"/>
              </a:rPr>
              <a:t>om deras roll och vad som förväntas av dem under mentorsessionerna. </a:t>
            </a:r>
            <a:endParaRPr sz="1430">
              <a:solidFill>
                <a:schemeClr val="dk1"/>
              </a:solidFill>
              <a:latin typeface="Libre Baskerville"/>
              <a:ea typeface="Libre Baskerville"/>
              <a:cs typeface="Libre Baskerville"/>
              <a:sym typeface="Libre Baskerville"/>
            </a:endParaRPr>
          </a:p>
          <a:p>
            <a:pPr indent="-312594" lvl="0" marL="457200" rtl="0" algn="just">
              <a:lnSpc>
                <a:spcPct val="100000"/>
              </a:lnSpc>
              <a:spcBef>
                <a:spcPts val="1200"/>
              </a:spcBef>
              <a:spcAft>
                <a:spcPts val="0"/>
              </a:spcAft>
              <a:buClr>
                <a:schemeClr val="dk1"/>
              </a:buClr>
              <a:buSzPct val="100000"/>
              <a:buFont typeface="Libre Baskerville"/>
              <a:buAutoNum type="arabicPeriod"/>
            </a:pPr>
            <a:r>
              <a:rPr lang="en-GB" sz="1430">
                <a:solidFill>
                  <a:schemeClr val="dk1"/>
                </a:solidFill>
                <a:latin typeface="Libre Baskerville"/>
                <a:ea typeface="Libre Baskerville"/>
                <a:cs typeface="Libre Baskerville"/>
                <a:sym typeface="Libre Baskerville"/>
              </a:rPr>
              <a:t>Kommunicera programmets mål </a:t>
            </a:r>
            <a:r>
              <a:rPr b="1" lang="en-GB" sz="1430">
                <a:solidFill>
                  <a:schemeClr val="dk1"/>
                </a:solidFill>
                <a:latin typeface="Libre Baskerville"/>
                <a:ea typeface="Libre Baskerville"/>
                <a:cs typeface="Libre Baskerville"/>
                <a:sym typeface="Libre Baskerville"/>
              </a:rPr>
              <a:t>till adepterna</a:t>
            </a:r>
            <a:r>
              <a:rPr lang="en-GB" sz="1430">
                <a:solidFill>
                  <a:schemeClr val="dk1"/>
                </a:solidFill>
                <a:latin typeface="Libre Baskerville"/>
                <a:ea typeface="Libre Baskerville"/>
                <a:cs typeface="Libre Baskerville"/>
                <a:sym typeface="Libre Baskerville"/>
              </a:rPr>
              <a:t> och förklara vad de kan förvänta sig och få ut av programmet.</a:t>
            </a:r>
            <a:endParaRPr sz="1430">
              <a:solidFill>
                <a:schemeClr val="dk1"/>
              </a:solidFill>
              <a:latin typeface="Libre Baskerville"/>
              <a:ea typeface="Libre Baskerville"/>
              <a:cs typeface="Libre Baskerville"/>
              <a:sym typeface="Libre Baskerville"/>
            </a:endParaRPr>
          </a:p>
          <a:p>
            <a:pPr indent="-312594" lvl="0" marL="457200" rtl="0" algn="just">
              <a:lnSpc>
                <a:spcPct val="100000"/>
              </a:lnSpc>
              <a:spcBef>
                <a:spcPts val="1200"/>
              </a:spcBef>
              <a:spcAft>
                <a:spcPts val="0"/>
              </a:spcAft>
              <a:buClr>
                <a:schemeClr val="dk1"/>
              </a:buClr>
              <a:buSzPct val="100000"/>
              <a:buFont typeface="Libre Baskerville"/>
              <a:buAutoNum type="arabicPeriod"/>
            </a:pPr>
            <a:r>
              <a:rPr lang="en-GB" sz="1430">
                <a:solidFill>
                  <a:schemeClr val="dk1"/>
                </a:solidFill>
                <a:latin typeface="Libre Baskerville"/>
                <a:ea typeface="Libre Baskerville"/>
                <a:cs typeface="Libre Baskerville"/>
                <a:sym typeface="Libre Baskerville"/>
              </a:rPr>
              <a:t>Be om och </a:t>
            </a:r>
            <a:r>
              <a:rPr b="1" lang="en-GB" sz="1430">
                <a:solidFill>
                  <a:schemeClr val="dk1"/>
                </a:solidFill>
                <a:latin typeface="Libre Baskerville"/>
                <a:ea typeface="Libre Baskerville"/>
                <a:cs typeface="Libre Baskerville"/>
                <a:sym typeface="Libre Baskerville"/>
              </a:rPr>
              <a:t>samla in feedback</a:t>
            </a:r>
            <a:r>
              <a:rPr lang="en-GB" sz="1430">
                <a:solidFill>
                  <a:schemeClr val="dk1"/>
                </a:solidFill>
                <a:latin typeface="Libre Baskerville"/>
                <a:ea typeface="Libre Baskerville"/>
                <a:cs typeface="Libre Baskerville"/>
                <a:sym typeface="Libre Baskerville"/>
              </a:rPr>
              <a:t> under och efter programmet för att säkerställa att förväntningarna uppfylls. </a:t>
            </a:r>
            <a:endParaRPr sz="1430">
              <a:solidFill>
                <a:schemeClr val="dk1"/>
              </a:solidFill>
              <a:latin typeface="Libre Baskerville"/>
              <a:ea typeface="Libre Baskerville"/>
              <a:cs typeface="Libre Baskerville"/>
              <a:sym typeface="Libre Baskerville"/>
            </a:endParaRPr>
          </a:p>
          <a:p>
            <a:pPr indent="-312594" lvl="0" marL="457200" rtl="0" algn="just">
              <a:lnSpc>
                <a:spcPct val="100000"/>
              </a:lnSpc>
              <a:spcBef>
                <a:spcPts val="1200"/>
              </a:spcBef>
              <a:spcAft>
                <a:spcPts val="1200"/>
              </a:spcAft>
              <a:buClr>
                <a:schemeClr val="dk1"/>
              </a:buClr>
              <a:buSzPct val="100000"/>
              <a:buFont typeface="Libre Baskerville"/>
              <a:buAutoNum type="arabicPeriod"/>
            </a:pPr>
            <a:r>
              <a:rPr b="1" lang="en-GB" sz="1430">
                <a:solidFill>
                  <a:schemeClr val="dk1"/>
                </a:solidFill>
                <a:latin typeface="Libre Baskerville"/>
                <a:ea typeface="Libre Baskerville"/>
                <a:cs typeface="Libre Baskerville"/>
                <a:sym typeface="Libre Baskerville"/>
              </a:rPr>
              <a:t>Justera dina mål </a:t>
            </a:r>
            <a:r>
              <a:rPr lang="en-GB" sz="1430">
                <a:solidFill>
                  <a:schemeClr val="dk1"/>
                </a:solidFill>
                <a:latin typeface="Libre Baskerville"/>
                <a:ea typeface="Libre Baskerville"/>
                <a:cs typeface="Libre Baskerville"/>
                <a:sym typeface="Libre Baskerville"/>
              </a:rPr>
              <a:t>och deras kommunikation baserat på den insamlade feedbacken.</a:t>
            </a:r>
            <a:endParaRPr sz="1430">
              <a:solidFill>
                <a:schemeClr val="dk1"/>
              </a:solidFill>
              <a:latin typeface="Libre Baskerville"/>
              <a:ea typeface="Libre Baskerville"/>
              <a:cs typeface="Libre Baskerville"/>
              <a:sym typeface="Libre Baskerville"/>
            </a:endParaRPr>
          </a:p>
        </p:txBody>
      </p:sp>
      <p:sp>
        <p:nvSpPr>
          <p:cNvPr id="244" name="Google Shape;244;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245" name="Google Shape;245;p38"/>
          <p:cNvSpPr/>
          <p:nvPr/>
        </p:nvSpPr>
        <p:spPr>
          <a:xfrm>
            <a:off x="7756925" y="-303700"/>
            <a:ext cx="1925400" cy="1756500"/>
          </a:xfrm>
          <a:prstGeom prst="ellipse">
            <a:avLst/>
          </a:prstGeom>
          <a:solidFill>
            <a:srgbClr val="FFA3B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9"/>
          <p:cNvSpPr/>
          <p:nvPr/>
        </p:nvSpPr>
        <p:spPr>
          <a:xfrm>
            <a:off x="198600" y="237975"/>
            <a:ext cx="8746800" cy="474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1" name="Google Shape;251;p39"/>
          <p:cNvSpPr txBox="1"/>
          <p:nvPr>
            <p:ph type="title"/>
          </p:nvPr>
        </p:nvSpPr>
        <p:spPr>
          <a:xfrm>
            <a:off x="311700" y="6336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latin typeface="Libre Baskerville"/>
                <a:ea typeface="Libre Baskerville"/>
                <a:cs typeface="Libre Baskerville"/>
                <a:sym typeface="Libre Baskerville"/>
              </a:rPr>
              <a:t>Varför är det viktigt?</a:t>
            </a:r>
            <a:endParaRPr b="1">
              <a:latin typeface="Libre Baskerville"/>
              <a:ea typeface="Libre Baskerville"/>
              <a:cs typeface="Libre Baskerville"/>
              <a:sym typeface="Libre Baskerville"/>
            </a:endParaRPr>
          </a:p>
        </p:txBody>
      </p:sp>
      <p:sp>
        <p:nvSpPr>
          <p:cNvPr id="252" name="Google Shape;252;p39"/>
          <p:cNvSpPr txBox="1"/>
          <p:nvPr>
            <p:ph idx="1" type="body"/>
          </p:nvPr>
        </p:nvSpPr>
        <p:spPr>
          <a:xfrm>
            <a:off x="543600" y="1407900"/>
            <a:ext cx="8056800" cy="3489300"/>
          </a:xfrm>
          <a:prstGeom prst="rect">
            <a:avLst/>
          </a:prstGeom>
        </p:spPr>
        <p:txBody>
          <a:bodyPr anchorCtr="0" anchor="t" bIns="91425" lIns="91425" spcFirstLastPara="1" rIns="91425" wrap="square" tIns="91425">
            <a:normAutofit lnSpcReduction="20000"/>
          </a:bodyPr>
          <a:lstStyle/>
          <a:p>
            <a:pPr indent="0" lvl="0" marL="0" rtl="0" algn="just">
              <a:spcBef>
                <a:spcPts val="0"/>
              </a:spcBef>
              <a:spcAft>
                <a:spcPts val="0"/>
              </a:spcAft>
              <a:buNone/>
            </a:pPr>
            <a:r>
              <a:rPr lang="en-GB" sz="1400">
                <a:solidFill>
                  <a:schemeClr val="dk1"/>
                </a:solidFill>
                <a:latin typeface="Libre Baskerville"/>
                <a:ea typeface="Libre Baskerville"/>
                <a:cs typeface="Libre Baskerville"/>
                <a:sym typeface="Libre Baskerville"/>
              </a:rPr>
              <a:t>Om målen för ditt mentorskapsprogram inte är tydliga och/eller inte kommuniceras korrekt till alla parter, kan det hota programmets effektivitet. Även om du har goda avsikter och ger stöd till dina adepter, </a:t>
            </a:r>
            <a:r>
              <a:rPr b="1" lang="en-GB" sz="1400">
                <a:solidFill>
                  <a:schemeClr val="dk1"/>
                </a:solidFill>
                <a:latin typeface="Libre Baskerville"/>
                <a:ea typeface="Libre Baskerville"/>
                <a:cs typeface="Libre Baskerville"/>
                <a:sym typeface="Libre Baskerville"/>
              </a:rPr>
              <a:t>kan de bli besvikna om deras förväntningar inte uppfylls.</a:t>
            </a:r>
            <a:endParaRPr b="1" sz="1400">
              <a:solidFill>
                <a:schemeClr val="dk1"/>
              </a:solidFill>
              <a:latin typeface="Libre Baskerville"/>
              <a:ea typeface="Libre Baskerville"/>
              <a:cs typeface="Libre Baskerville"/>
              <a:sym typeface="Libre Baskerville"/>
            </a:endParaRPr>
          </a:p>
          <a:p>
            <a:pPr indent="0" lvl="0" marL="0" rtl="0" algn="just">
              <a:spcBef>
                <a:spcPts val="1200"/>
              </a:spcBef>
              <a:spcAft>
                <a:spcPts val="0"/>
              </a:spcAft>
              <a:buNone/>
            </a:pPr>
            <a:r>
              <a:rPr lang="en-GB" sz="1400">
                <a:solidFill>
                  <a:schemeClr val="dk1"/>
                </a:solidFill>
                <a:latin typeface="Libre Baskerville"/>
                <a:ea typeface="Libre Baskerville"/>
                <a:cs typeface="Libre Baskerville"/>
                <a:sym typeface="Libre Baskerville"/>
              </a:rPr>
              <a:t>Till exempel kan vissa adepter tro att mentorskap innebär </a:t>
            </a:r>
            <a:r>
              <a:rPr b="1" lang="en-GB" sz="1400">
                <a:solidFill>
                  <a:schemeClr val="dk1"/>
                </a:solidFill>
                <a:latin typeface="Libre Baskerville"/>
                <a:ea typeface="Libre Baskerville"/>
                <a:cs typeface="Libre Baskerville"/>
                <a:sym typeface="Libre Baskerville"/>
              </a:rPr>
              <a:t>handledning </a:t>
            </a:r>
            <a:r>
              <a:rPr lang="en-GB" sz="1400">
                <a:solidFill>
                  <a:schemeClr val="dk1"/>
                </a:solidFill>
                <a:latin typeface="Libre Baskerville"/>
                <a:ea typeface="Libre Baskerville"/>
                <a:cs typeface="Libre Baskerville"/>
                <a:sym typeface="Libre Baskerville"/>
              </a:rPr>
              <a:t>och förvänta sig hjälp med att skriva en uppsats eller artikel. Om mentorn inte har kompetens inom det specifika området, vilket är helt okej, kan adepten bli missnöjd eftersom det inte var tydligt vad mentorsprogrammet syftar till att hjälpa med.</a:t>
            </a:r>
            <a:endParaRPr sz="1400">
              <a:solidFill>
                <a:schemeClr val="dk1"/>
              </a:solidFill>
              <a:latin typeface="Libre Baskerville"/>
              <a:ea typeface="Libre Baskerville"/>
              <a:cs typeface="Libre Baskerville"/>
              <a:sym typeface="Libre Baskerville"/>
            </a:endParaRPr>
          </a:p>
          <a:p>
            <a:pPr indent="0" lvl="0" marL="0" rtl="0" algn="just">
              <a:spcBef>
                <a:spcPts val="1200"/>
              </a:spcBef>
              <a:spcAft>
                <a:spcPts val="0"/>
              </a:spcAft>
              <a:buNone/>
            </a:pPr>
            <a:r>
              <a:rPr lang="en-GB" sz="1400">
                <a:solidFill>
                  <a:schemeClr val="dk1"/>
                </a:solidFill>
                <a:latin typeface="Libre Baskerville"/>
                <a:ea typeface="Libre Baskerville"/>
                <a:cs typeface="Libre Baskerville"/>
                <a:sym typeface="Libre Baskerville"/>
              </a:rPr>
              <a:t>I andra fall kan mentorn störa adeptens akademiska arbete för mycket, vilket kan skapa konflikter mellan handledaren/forskarledaren och adepten, och leda till negativa utvärderingar.</a:t>
            </a:r>
            <a:endParaRPr sz="1400">
              <a:solidFill>
                <a:schemeClr val="dk1"/>
              </a:solidFill>
              <a:latin typeface="Libre Baskerville"/>
              <a:ea typeface="Libre Baskerville"/>
              <a:cs typeface="Libre Baskerville"/>
              <a:sym typeface="Libre Baskerville"/>
            </a:endParaRPr>
          </a:p>
          <a:p>
            <a:pPr indent="0" lvl="0" marL="0" rtl="0" algn="just">
              <a:spcBef>
                <a:spcPts val="1200"/>
              </a:spcBef>
              <a:spcAft>
                <a:spcPts val="1200"/>
              </a:spcAft>
              <a:buNone/>
            </a:pPr>
            <a:r>
              <a:rPr lang="en-GB" sz="1400">
                <a:solidFill>
                  <a:schemeClr val="dk1"/>
                </a:solidFill>
                <a:latin typeface="Libre Baskerville"/>
                <a:ea typeface="Libre Baskerville"/>
                <a:cs typeface="Libre Baskerville"/>
                <a:sym typeface="Libre Baskerville"/>
              </a:rPr>
              <a:t>Det är bäst att ha </a:t>
            </a:r>
            <a:r>
              <a:rPr b="1" lang="en-GB" sz="1400">
                <a:solidFill>
                  <a:schemeClr val="dk1"/>
                </a:solidFill>
                <a:latin typeface="Libre Baskerville"/>
                <a:ea typeface="Libre Baskerville"/>
                <a:cs typeface="Libre Baskerville"/>
                <a:sym typeface="Libre Baskerville"/>
              </a:rPr>
              <a:t>flera iterationer </a:t>
            </a:r>
            <a:r>
              <a:rPr lang="en-GB" sz="1400">
                <a:solidFill>
                  <a:schemeClr val="dk1"/>
                </a:solidFill>
                <a:latin typeface="Libre Baskerville"/>
                <a:ea typeface="Libre Baskerville"/>
                <a:cs typeface="Libre Baskerville"/>
                <a:sym typeface="Libre Baskerville"/>
              </a:rPr>
              <a:t>av programmet för att </a:t>
            </a:r>
            <a:r>
              <a:rPr b="1" lang="en-GB" sz="1400">
                <a:solidFill>
                  <a:schemeClr val="dk1"/>
                </a:solidFill>
                <a:latin typeface="Libre Baskerville"/>
                <a:ea typeface="Libre Baskerville"/>
                <a:cs typeface="Libre Baskerville"/>
                <a:sym typeface="Libre Baskerville"/>
              </a:rPr>
              <a:t>lära av feedbacken</a:t>
            </a:r>
            <a:r>
              <a:rPr lang="en-GB" sz="1400">
                <a:solidFill>
                  <a:schemeClr val="dk1"/>
                </a:solidFill>
                <a:latin typeface="Libre Baskerville"/>
                <a:ea typeface="Libre Baskerville"/>
                <a:cs typeface="Libre Baskerville"/>
                <a:sym typeface="Libre Baskerville"/>
              </a:rPr>
              <a:t> och förbättra det över tid.</a:t>
            </a:r>
            <a:endParaRPr sz="1400">
              <a:solidFill>
                <a:schemeClr val="dk1"/>
              </a:solidFill>
              <a:latin typeface="Libre Baskerville"/>
              <a:ea typeface="Libre Baskerville"/>
              <a:cs typeface="Libre Baskerville"/>
              <a:sym typeface="Libre Baskerville"/>
            </a:endParaRPr>
          </a:p>
        </p:txBody>
      </p:sp>
      <p:sp>
        <p:nvSpPr>
          <p:cNvPr id="253" name="Google Shape;253;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0"/>
          <p:cNvSpPr/>
          <p:nvPr/>
        </p:nvSpPr>
        <p:spPr>
          <a:xfrm>
            <a:off x="209750" y="201150"/>
            <a:ext cx="8748000" cy="4741200"/>
          </a:xfrm>
          <a:prstGeom prst="bracketPair">
            <a:avLst/>
          </a:prstGeom>
          <a:noFill/>
          <a:ln cap="flat" cmpd="sng" w="38100">
            <a:solidFill>
              <a:srgbClr val="951A8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9" name="Google Shape;259;p40"/>
          <p:cNvSpPr txBox="1"/>
          <p:nvPr>
            <p:ph type="title"/>
          </p:nvPr>
        </p:nvSpPr>
        <p:spPr>
          <a:xfrm>
            <a:off x="555350" y="1610100"/>
            <a:ext cx="8056800" cy="83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2020">
                <a:latin typeface="Libre Baskerville"/>
                <a:ea typeface="Libre Baskerville"/>
                <a:cs typeface="Libre Baskerville"/>
                <a:sym typeface="Libre Baskerville"/>
              </a:rPr>
              <a:t>NOTERA:</a:t>
            </a:r>
            <a:endParaRPr b="1" sz="2020">
              <a:latin typeface="Libre Baskerville"/>
              <a:ea typeface="Libre Baskerville"/>
              <a:cs typeface="Libre Baskerville"/>
              <a:sym typeface="Libre Baskerville"/>
            </a:endParaRPr>
          </a:p>
          <a:p>
            <a:pPr indent="0" lvl="0" marL="0" rtl="0" algn="just">
              <a:spcBef>
                <a:spcPts val="0"/>
              </a:spcBef>
              <a:spcAft>
                <a:spcPts val="0"/>
              </a:spcAft>
              <a:buSzPts val="990"/>
              <a:buNone/>
            </a:pPr>
            <a:r>
              <a:rPr lang="en-GB" sz="2020">
                <a:latin typeface="Libre Baskerville"/>
                <a:ea typeface="Libre Baskerville"/>
                <a:cs typeface="Libre Baskerville"/>
                <a:sym typeface="Libre Baskerville"/>
              </a:rPr>
              <a:t>För att stödja den här guiden skapade vi en träningsvideoserie för att hjälpa dig överväga de olika aspekterna av att inrätta ett mentorprogram för kvinnor i STEM-utbildning. Dessa videor är länkade i den här guiden, med den första på nästa bild!</a:t>
            </a:r>
            <a:endParaRPr sz="2020">
              <a:latin typeface="Libre Baskerville"/>
              <a:ea typeface="Libre Baskerville"/>
              <a:cs typeface="Libre Baskerville"/>
              <a:sym typeface="Libre Baskerville"/>
            </a:endParaRPr>
          </a:p>
        </p:txBody>
      </p:sp>
      <p:sp>
        <p:nvSpPr>
          <p:cNvPr id="260" name="Google Shape;260;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81F71"/>
        </a:solidFill>
      </p:bgPr>
    </p:bg>
    <p:spTree>
      <p:nvGrpSpPr>
        <p:cNvPr id="264" name="Shape 264"/>
        <p:cNvGrpSpPr/>
        <p:nvPr/>
      </p:nvGrpSpPr>
      <p:grpSpPr>
        <a:xfrm>
          <a:off x="0" y="0"/>
          <a:ext cx="0" cy="0"/>
          <a:chOff x="0" y="0"/>
          <a:chExt cx="0" cy="0"/>
        </a:xfrm>
      </p:grpSpPr>
      <p:sp>
        <p:nvSpPr>
          <p:cNvPr id="265" name="Google Shape;265;p41"/>
          <p:cNvSpPr/>
          <p:nvPr/>
        </p:nvSpPr>
        <p:spPr>
          <a:xfrm>
            <a:off x="1635000" y="832500"/>
            <a:ext cx="5880000" cy="3472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0EADE"/>
              </a:solidFill>
            </a:endParaRPr>
          </a:p>
        </p:txBody>
      </p:sp>
      <p:sp>
        <p:nvSpPr>
          <p:cNvPr id="266" name="Google Shape;266;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descr="This is the first video of a learning video series about how to design and run a mentoring program to increase gender balance in STEM, and specifically informatics. &#10;&#10;In this video, we talk about how to define and set expectations.&#10;&#10;This learning video series was created within the Erasmus+ Women STEM UP project." id="267" name="Google Shape;267;p41" title="How to Design and Run a Mentoring Program? - Expectations">
            <a:hlinkClick r:id="rId3"/>
          </p:cNvPr>
          <p:cNvPicPr preferRelativeResize="0"/>
          <p:nvPr/>
        </p:nvPicPr>
        <p:blipFill>
          <a:blip r:embed="rId4">
            <a:alphaModFix/>
          </a:blip>
          <a:stretch>
            <a:fillRect/>
          </a:stretch>
        </p:blipFill>
        <p:spPr>
          <a:xfrm>
            <a:off x="1807200" y="1023104"/>
            <a:ext cx="5529600" cy="30972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2"/>
          <p:cNvSpPr txBox="1"/>
          <p:nvPr>
            <p:ph type="title"/>
          </p:nvPr>
        </p:nvSpPr>
        <p:spPr>
          <a:xfrm>
            <a:off x="504875" y="1965400"/>
            <a:ext cx="8328300" cy="15393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100000"/>
              </a:lnSpc>
              <a:spcBef>
                <a:spcPts val="0"/>
              </a:spcBef>
              <a:spcAft>
                <a:spcPts val="0"/>
              </a:spcAft>
              <a:buClr>
                <a:schemeClr val="dk1"/>
              </a:buClr>
              <a:buSzPct val="30555"/>
              <a:buFont typeface="Arial"/>
              <a:buNone/>
            </a:pPr>
            <a:r>
              <a:rPr lang="en-GB" sz="3600">
                <a:latin typeface="Libre Baskerville"/>
                <a:ea typeface="Libre Baskerville"/>
                <a:cs typeface="Libre Baskerville"/>
                <a:sym typeface="Libre Baskerville"/>
              </a:rPr>
              <a:t>Vad finns det för metoder för att matcha mentorer och adepter för att öka chansen till lyckade matcher?</a:t>
            </a:r>
            <a:endParaRPr sz="3600">
              <a:latin typeface="Libre Baskerville"/>
              <a:ea typeface="Libre Baskerville"/>
              <a:cs typeface="Libre Baskerville"/>
              <a:sym typeface="Libre Baskerville"/>
            </a:endParaRPr>
          </a:p>
        </p:txBody>
      </p:sp>
      <p:sp>
        <p:nvSpPr>
          <p:cNvPr id="273" name="Google Shape;273;p42"/>
          <p:cNvSpPr txBox="1"/>
          <p:nvPr/>
        </p:nvSpPr>
        <p:spPr>
          <a:xfrm flipH="1">
            <a:off x="-152400" y="60475"/>
            <a:ext cx="7701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800">
                <a:solidFill>
                  <a:schemeClr val="dk2"/>
                </a:solidFill>
              </a:rPr>
              <a:t>3</a:t>
            </a:r>
            <a:endParaRPr b="1" sz="8800">
              <a:solidFill>
                <a:schemeClr val="dk2"/>
              </a:solidFill>
            </a:endParaRPr>
          </a:p>
        </p:txBody>
      </p:sp>
      <p:sp>
        <p:nvSpPr>
          <p:cNvPr id="274" name="Google Shape;274;p42"/>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3"/>
          <p:cNvSpPr txBox="1"/>
          <p:nvPr>
            <p:ph type="title"/>
          </p:nvPr>
        </p:nvSpPr>
        <p:spPr>
          <a:xfrm>
            <a:off x="311700" y="6336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b="1" lang="en-GB">
                <a:latin typeface="Libre Baskerville"/>
                <a:ea typeface="Libre Baskerville"/>
                <a:cs typeface="Libre Baskerville"/>
                <a:sym typeface="Libre Baskerville"/>
              </a:rPr>
              <a:t>Main points to </a:t>
            </a:r>
            <a:r>
              <a:rPr b="1" lang="en-GB">
                <a:latin typeface="Libre Baskerville"/>
                <a:ea typeface="Libre Baskerville"/>
                <a:cs typeface="Libre Baskerville"/>
                <a:sym typeface="Libre Baskerville"/>
              </a:rPr>
              <a:t>consider</a:t>
            </a:r>
            <a:endParaRPr b="1">
              <a:latin typeface="Libre Baskerville"/>
              <a:ea typeface="Libre Baskerville"/>
              <a:cs typeface="Libre Baskerville"/>
              <a:sym typeface="Libre Baskerville"/>
            </a:endParaRPr>
          </a:p>
        </p:txBody>
      </p:sp>
      <p:sp>
        <p:nvSpPr>
          <p:cNvPr id="280" name="Google Shape;280;p43"/>
          <p:cNvSpPr txBox="1"/>
          <p:nvPr>
            <p:ph idx="1" type="body"/>
          </p:nvPr>
        </p:nvSpPr>
        <p:spPr>
          <a:xfrm>
            <a:off x="360000" y="1407600"/>
            <a:ext cx="8424000" cy="3063000"/>
          </a:xfrm>
          <a:prstGeom prst="rect">
            <a:avLst/>
          </a:prstGeom>
        </p:spPr>
        <p:txBody>
          <a:bodyPr anchorCtr="0" anchor="t" bIns="91425" lIns="91425" spcFirstLastPara="1" rIns="91425" wrap="square" tIns="91425">
            <a:normAutofit/>
          </a:bodyPr>
          <a:lstStyle/>
          <a:p>
            <a:pPr indent="-317500" lvl="0" marL="457200" rtl="0" algn="l">
              <a:lnSpc>
                <a:spcPct val="100000"/>
              </a:lnSpc>
              <a:spcBef>
                <a:spcPts val="1000"/>
              </a:spcBef>
              <a:spcAft>
                <a:spcPts val="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Bestäm </a:t>
            </a:r>
            <a:r>
              <a:rPr b="1" lang="en-GB" sz="1400">
                <a:solidFill>
                  <a:schemeClr val="dk1"/>
                </a:solidFill>
                <a:latin typeface="Libre Baskerville"/>
                <a:ea typeface="Libre Baskerville"/>
                <a:cs typeface="Libre Baskerville"/>
                <a:sym typeface="Libre Baskerville"/>
              </a:rPr>
              <a:t>vilken metod </a:t>
            </a:r>
            <a:r>
              <a:rPr lang="en-GB" sz="1400">
                <a:solidFill>
                  <a:schemeClr val="dk1"/>
                </a:solidFill>
                <a:latin typeface="Libre Baskerville"/>
                <a:ea typeface="Libre Baskerville"/>
                <a:cs typeface="Libre Baskerville"/>
                <a:sym typeface="Libre Baskerville"/>
              </a:rPr>
              <a:t>du ska använda för att matcha dina mentorer och adepter: du kan använda en </a:t>
            </a:r>
            <a:r>
              <a:rPr b="1" lang="en-GB" sz="1400">
                <a:solidFill>
                  <a:schemeClr val="dk1"/>
                </a:solidFill>
                <a:latin typeface="Libre Baskerville"/>
                <a:ea typeface="Libre Baskerville"/>
                <a:cs typeface="Libre Baskerville"/>
                <a:sym typeface="Libre Baskerville"/>
              </a:rPr>
              <a:t>matchningsalgoritm </a:t>
            </a:r>
            <a:r>
              <a:rPr lang="en-GB" sz="1400">
                <a:solidFill>
                  <a:schemeClr val="dk1"/>
                </a:solidFill>
                <a:latin typeface="Libre Baskerville"/>
                <a:ea typeface="Libre Baskerville"/>
                <a:cs typeface="Libre Baskerville"/>
                <a:sym typeface="Libre Baskerville"/>
              </a:rPr>
              <a:t>eller </a:t>
            </a:r>
            <a:r>
              <a:rPr b="1" lang="en-GB" sz="1400">
                <a:solidFill>
                  <a:schemeClr val="dk1"/>
                </a:solidFill>
                <a:latin typeface="Libre Baskerville"/>
                <a:ea typeface="Libre Baskerville"/>
                <a:cs typeface="Libre Baskerville"/>
                <a:sym typeface="Libre Baskerville"/>
              </a:rPr>
              <a:t>enkel- eller dubbelriktade val från deltagarna.</a:t>
            </a:r>
            <a:endParaRPr b="1" sz="1400">
              <a:solidFill>
                <a:schemeClr val="dk1"/>
              </a:solidFill>
              <a:latin typeface="Libre Baskerville"/>
              <a:ea typeface="Libre Baskerville"/>
              <a:cs typeface="Libre Baskerville"/>
              <a:sym typeface="Libre Baskerville"/>
            </a:endParaRPr>
          </a:p>
          <a:p>
            <a:pPr indent="-317500" lvl="0" marL="457200" rtl="0" algn="l">
              <a:lnSpc>
                <a:spcPct val="100000"/>
              </a:lnSpc>
              <a:spcBef>
                <a:spcPts val="1200"/>
              </a:spcBef>
              <a:spcAft>
                <a:spcPts val="0"/>
              </a:spcAft>
              <a:buClr>
                <a:schemeClr val="dk1"/>
              </a:buClr>
              <a:buSzPts val="1400"/>
              <a:buFont typeface="Libre Baskerville"/>
              <a:buAutoNum type="arabicPeriod"/>
            </a:pPr>
            <a:r>
              <a:rPr b="1" lang="en-GB" sz="1400">
                <a:solidFill>
                  <a:schemeClr val="dk1"/>
                </a:solidFill>
                <a:latin typeface="Libre Baskerville"/>
                <a:ea typeface="Libre Baskerville"/>
                <a:cs typeface="Libre Baskerville"/>
                <a:sym typeface="Libre Baskerville"/>
              </a:rPr>
              <a:t>Kommunicera </a:t>
            </a:r>
            <a:r>
              <a:rPr lang="en-GB" sz="1400">
                <a:solidFill>
                  <a:schemeClr val="dk1"/>
                </a:solidFill>
                <a:latin typeface="Libre Baskerville"/>
                <a:ea typeface="Libre Baskerville"/>
                <a:cs typeface="Libre Baskerville"/>
                <a:sym typeface="Libre Baskerville"/>
              </a:rPr>
              <a:t>hur matchningen kommer att hanteras och förklara för deltagarna att </a:t>
            </a:r>
            <a:r>
              <a:rPr b="1" lang="en-GB" sz="1400">
                <a:solidFill>
                  <a:schemeClr val="dk1"/>
                </a:solidFill>
                <a:latin typeface="Libre Baskerville"/>
                <a:ea typeface="Libre Baskerville"/>
                <a:cs typeface="Libre Baskerville"/>
                <a:sym typeface="Libre Baskerville"/>
              </a:rPr>
              <a:t>matchningen kanske inte känns perfekt</a:t>
            </a:r>
            <a:r>
              <a:rPr lang="en-GB" sz="1400">
                <a:solidFill>
                  <a:schemeClr val="dk1"/>
                </a:solidFill>
                <a:latin typeface="Libre Baskerville"/>
                <a:ea typeface="Libre Baskerville"/>
                <a:cs typeface="Libre Baskerville"/>
                <a:sym typeface="Libre Baskerville"/>
              </a:rPr>
              <a:t> för alla, men att de ändå kommer att dra nytta av mentorskapet.</a:t>
            </a:r>
            <a:endParaRPr sz="1400">
              <a:solidFill>
                <a:schemeClr val="dk1"/>
              </a:solidFill>
              <a:latin typeface="Libre Baskerville"/>
              <a:ea typeface="Libre Baskerville"/>
              <a:cs typeface="Libre Baskerville"/>
              <a:sym typeface="Libre Baskerville"/>
            </a:endParaRPr>
          </a:p>
          <a:p>
            <a:pPr indent="-317500" lvl="0" marL="457200" rtl="0" algn="l">
              <a:lnSpc>
                <a:spcPct val="100000"/>
              </a:lnSpc>
              <a:spcBef>
                <a:spcPts val="1200"/>
              </a:spcBef>
              <a:spcAft>
                <a:spcPts val="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Om du vill göra matchningen själv kan du </a:t>
            </a:r>
            <a:r>
              <a:rPr b="1" lang="en-GB" sz="1400">
                <a:solidFill>
                  <a:schemeClr val="dk1"/>
                </a:solidFill>
                <a:latin typeface="Libre Baskerville"/>
                <a:ea typeface="Libre Baskerville"/>
                <a:cs typeface="Libre Baskerville"/>
                <a:sym typeface="Libre Baskerville"/>
              </a:rPr>
              <a:t>samla in information från både mentorer</a:t>
            </a:r>
            <a:r>
              <a:rPr lang="en-GB" sz="1400">
                <a:solidFill>
                  <a:schemeClr val="dk1"/>
                </a:solidFill>
                <a:latin typeface="Libre Baskerville"/>
                <a:ea typeface="Libre Baskerville"/>
                <a:cs typeface="Libre Baskerville"/>
                <a:sym typeface="Libre Baskerville"/>
              </a:rPr>
              <a:t> och adepter, till exempel </a:t>
            </a:r>
            <a:r>
              <a:rPr b="1" lang="en-GB" sz="1400">
                <a:solidFill>
                  <a:schemeClr val="dk1"/>
                </a:solidFill>
                <a:latin typeface="Libre Baskerville"/>
                <a:ea typeface="Libre Baskerville"/>
                <a:cs typeface="Libre Baskerville"/>
                <a:sym typeface="Libre Baskerville"/>
              </a:rPr>
              <a:t>kön, intresseområde, erfarenhet, plats eller motivation.</a:t>
            </a:r>
            <a:endParaRPr b="1" sz="1400">
              <a:solidFill>
                <a:schemeClr val="dk1"/>
              </a:solidFill>
              <a:latin typeface="Libre Baskerville"/>
              <a:ea typeface="Libre Baskerville"/>
              <a:cs typeface="Libre Baskerville"/>
              <a:sym typeface="Libre Baskerville"/>
            </a:endParaRPr>
          </a:p>
          <a:p>
            <a:pPr indent="-317500" lvl="0" marL="457200" rtl="0" algn="l">
              <a:lnSpc>
                <a:spcPct val="100000"/>
              </a:lnSpc>
              <a:spcBef>
                <a:spcPts val="1200"/>
              </a:spcBef>
              <a:spcAft>
                <a:spcPts val="120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Om du föredrar att låta dina deltagare välja kan </a:t>
            </a:r>
            <a:r>
              <a:rPr b="1" lang="en-GB" sz="1400">
                <a:solidFill>
                  <a:schemeClr val="dk1"/>
                </a:solidFill>
                <a:latin typeface="Libre Baskerville"/>
                <a:ea typeface="Libre Baskerville"/>
                <a:cs typeface="Libre Baskerville"/>
                <a:sym typeface="Libre Baskerville"/>
              </a:rPr>
              <a:t>du överlåta valet till adepterna eller mentorerna</a:t>
            </a:r>
            <a:r>
              <a:rPr lang="en-GB" sz="1400">
                <a:solidFill>
                  <a:schemeClr val="dk1"/>
                </a:solidFill>
                <a:latin typeface="Libre Baskerville"/>
                <a:ea typeface="Libre Baskerville"/>
                <a:cs typeface="Libre Baskerville"/>
                <a:sym typeface="Libre Baskerville"/>
              </a:rPr>
              <a:t>, men du måste fortfarande först samla in relevant information från deltagarna för att visa.</a:t>
            </a:r>
            <a:endParaRPr sz="1400">
              <a:solidFill>
                <a:schemeClr val="dk1"/>
              </a:solidFill>
              <a:latin typeface="Libre Baskerville"/>
              <a:ea typeface="Libre Baskerville"/>
              <a:cs typeface="Libre Baskerville"/>
              <a:sym typeface="Libre Baskerville"/>
            </a:endParaRPr>
          </a:p>
        </p:txBody>
      </p:sp>
      <p:sp>
        <p:nvSpPr>
          <p:cNvPr id="281" name="Google Shape;281;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282" name="Google Shape;282;p43"/>
          <p:cNvSpPr/>
          <p:nvPr/>
        </p:nvSpPr>
        <p:spPr>
          <a:xfrm>
            <a:off x="7870525" y="-228000"/>
            <a:ext cx="1925400" cy="1756500"/>
          </a:xfrm>
          <a:prstGeom prst="ellipse">
            <a:avLst/>
          </a:prstGeom>
          <a:solidFill>
            <a:srgbClr val="FFA3B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4"/>
          <p:cNvSpPr/>
          <p:nvPr/>
        </p:nvSpPr>
        <p:spPr>
          <a:xfrm>
            <a:off x="198600" y="90150"/>
            <a:ext cx="8746800" cy="4963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8" name="Google Shape;288;p44"/>
          <p:cNvSpPr txBox="1"/>
          <p:nvPr>
            <p:ph type="title"/>
          </p:nvPr>
        </p:nvSpPr>
        <p:spPr>
          <a:xfrm>
            <a:off x="311700" y="6336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b="1" lang="en-GB">
                <a:latin typeface="Libre Baskerville"/>
                <a:ea typeface="Libre Baskerville"/>
                <a:cs typeface="Libre Baskerville"/>
                <a:sym typeface="Libre Baskerville"/>
              </a:rPr>
              <a:t>Varför det är viktigt</a:t>
            </a:r>
            <a:r>
              <a:rPr b="1" lang="en-GB">
                <a:latin typeface="Libre Baskerville"/>
                <a:ea typeface="Libre Baskerville"/>
                <a:cs typeface="Libre Baskerville"/>
                <a:sym typeface="Libre Baskerville"/>
              </a:rPr>
              <a:t>?</a:t>
            </a:r>
            <a:endParaRPr b="1">
              <a:latin typeface="Libre Baskerville"/>
              <a:ea typeface="Libre Baskerville"/>
              <a:cs typeface="Libre Baskerville"/>
              <a:sym typeface="Libre Baskerville"/>
            </a:endParaRPr>
          </a:p>
        </p:txBody>
      </p:sp>
      <p:sp>
        <p:nvSpPr>
          <p:cNvPr id="289" name="Google Shape;289;p44"/>
          <p:cNvSpPr txBox="1"/>
          <p:nvPr>
            <p:ph idx="1" type="body"/>
          </p:nvPr>
        </p:nvSpPr>
        <p:spPr>
          <a:xfrm>
            <a:off x="543600" y="1407600"/>
            <a:ext cx="8056800" cy="3623700"/>
          </a:xfrm>
          <a:prstGeom prst="rect">
            <a:avLst/>
          </a:prstGeom>
        </p:spPr>
        <p:txBody>
          <a:bodyPr anchorCtr="0" anchor="t" bIns="91425" lIns="91425" spcFirstLastPara="1" rIns="91425" wrap="square" tIns="91425">
            <a:normAutofit/>
          </a:bodyPr>
          <a:lstStyle/>
          <a:p>
            <a:pPr indent="0" lvl="0" marL="0" rtl="0" algn="just">
              <a:lnSpc>
                <a:spcPct val="95000"/>
              </a:lnSpc>
              <a:spcBef>
                <a:spcPts val="0"/>
              </a:spcBef>
              <a:spcAft>
                <a:spcPts val="0"/>
              </a:spcAft>
              <a:buNone/>
            </a:pPr>
            <a:r>
              <a:rPr lang="en-GB" sz="1400">
                <a:solidFill>
                  <a:schemeClr val="dk1"/>
                </a:solidFill>
                <a:latin typeface="Libre Baskerville"/>
                <a:ea typeface="Libre Baskerville"/>
                <a:cs typeface="Libre Baskerville"/>
                <a:sym typeface="Libre Baskerville"/>
              </a:rPr>
              <a:t>Vem adepterna matchas med har en enorm inverkan på hur mentorsupplevelsen kommer att kännas för dem – och det gäller även för mentorerna. Därför är </a:t>
            </a:r>
            <a:r>
              <a:rPr b="1" lang="en-GB" sz="1400">
                <a:solidFill>
                  <a:schemeClr val="dk1"/>
                </a:solidFill>
                <a:latin typeface="Libre Baskerville"/>
                <a:ea typeface="Libre Baskerville"/>
                <a:cs typeface="Libre Baskerville"/>
                <a:sym typeface="Libre Baskerville"/>
              </a:rPr>
              <a:t>matchning en central del</a:t>
            </a:r>
            <a:r>
              <a:rPr lang="en-GB" sz="1400">
                <a:solidFill>
                  <a:schemeClr val="dk1"/>
                </a:solidFill>
                <a:latin typeface="Libre Baskerville"/>
                <a:ea typeface="Libre Baskerville"/>
                <a:cs typeface="Libre Baskerville"/>
                <a:sym typeface="Libre Baskerville"/>
              </a:rPr>
              <a:t> av ett mentorprogram.</a:t>
            </a:r>
            <a:endParaRPr sz="1400">
              <a:solidFill>
                <a:schemeClr val="dk1"/>
              </a:solidFill>
              <a:latin typeface="Libre Baskerville"/>
              <a:ea typeface="Libre Baskerville"/>
              <a:cs typeface="Libre Baskerville"/>
              <a:sym typeface="Libre Baskerville"/>
            </a:endParaRPr>
          </a:p>
          <a:p>
            <a:pPr indent="0" lvl="0" marL="0" rtl="0" algn="just">
              <a:lnSpc>
                <a:spcPct val="95000"/>
              </a:lnSpc>
              <a:spcBef>
                <a:spcPts val="1200"/>
              </a:spcBef>
              <a:spcAft>
                <a:spcPts val="0"/>
              </a:spcAft>
              <a:buNone/>
            </a:pPr>
            <a:r>
              <a:rPr lang="en-GB" sz="1400">
                <a:solidFill>
                  <a:schemeClr val="dk1"/>
                </a:solidFill>
                <a:latin typeface="Libre Baskerville"/>
                <a:ea typeface="Libre Baskerville"/>
                <a:cs typeface="Libre Baskerville"/>
                <a:sym typeface="Libre Baskerville"/>
              </a:rPr>
              <a:t>Det är viktigt att notera att </a:t>
            </a:r>
            <a:r>
              <a:rPr b="1" lang="en-GB" sz="1400">
                <a:solidFill>
                  <a:schemeClr val="dk1"/>
                </a:solidFill>
                <a:latin typeface="Libre Baskerville"/>
                <a:ea typeface="Libre Baskerville"/>
                <a:cs typeface="Libre Baskerville"/>
                <a:sym typeface="Libre Baskerville"/>
              </a:rPr>
              <a:t>vissa kommer att känna sig mindre nöjda</a:t>
            </a:r>
            <a:r>
              <a:rPr lang="en-GB" sz="1400">
                <a:solidFill>
                  <a:schemeClr val="dk1"/>
                </a:solidFill>
                <a:latin typeface="Libre Baskerville"/>
                <a:ea typeface="Libre Baskerville"/>
                <a:cs typeface="Libre Baskerville"/>
                <a:sym typeface="Libre Baskerville"/>
              </a:rPr>
              <a:t> med matchningen, medan andra blir mer nöjda, oavsett vilken metod du använder. </a:t>
            </a:r>
            <a:endParaRPr sz="1400">
              <a:solidFill>
                <a:schemeClr val="dk1"/>
              </a:solidFill>
              <a:latin typeface="Libre Baskerville"/>
              <a:ea typeface="Libre Baskerville"/>
              <a:cs typeface="Libre Baskerville"/>
              <a:sym typeface="Libre Baskerville"/>
            </a:endParaRPr>
          </a:p>
          <a:p>
            <a:pPr indent="0" lvl="0" marL="0" rtl="0" algn="just">
              <a:lnSpc>
                <a:spcPct val="95000"/>
              </a:lnSpc>
              <a:spcBef>
                <a:spcPts val="1200"/>
              </a:spcBef>
              <a:spcAft>
                <a:spcPts val="0"/>
              </a:spcAft>
              <a:buNone/>
            </a:pPr>
            <a:r>
              <a:rPr lang="en-GB" sz="1400">
                <a:solidFill>
                  <a:schemeClr val="dk1"/>
                </a:solidFill>
                <a:latin typeface="Libre Baskerville"/>
                <a:ea typeface="Libre Baskerville"/>
                <a:cs typeface="Libre Baskerville"/>
                <a:sym typeface="Libre Baskerville"/>
              </a:rPr>
              <a:t>Därför är det viktigt att </a:t>
            </a:r>
            <a:r>
              <a:rPr b="1" lang="en-GB" sz="1400">
                <a:solidFill>
                  <a:schemeClr val="dk1"/>
                </a:solidFill>
                <a:latin typeface="Libre Baskerville"/>
                <a:ea typeface="Libre Baskerville"/>
                <a:cs typeface="Libre Baskerville"/>
                <a:sym typeface="Libre Baskerville"/>
              </a:rPr>
              <a:t>utbilda dina mentorer </a:t>
            </a:r>
            <a:r>
              <a:rPr lang="en-GB" sz="1400">
                <a:solidFill>
                  <a:schemeClr val="dk1"/>
                </a:solidFill>
                <a:latin typeface="Libre Baskerville"/>
                <a:ea typeface="Libre Baskerville"/>
                <a:cs typeface="Libre Baskerville"/>
                <a:sym typeface="Libre Baskerville"/>
              </a:rPr>
              <a:t>väl så att de kan hantera olika mentorssituationer. På så sätt blir det mindre avgörande att hitta den perfekta matchningen. Det är också avgörande att </a:t>
            </a:r>
            <a:r>
              <a:rPr b="1" lang="en-GB" sz="1400">
                <a:solidFill>
                  <a:schemeClr val="dk1"/>
                </a:solidFill>
                <a:latin typeface="Libre Baskerville"/>
                <a:ea typeface="Libre Baskerville"/>
                <a:cs typeface="Libre Baskerville"/>
                <a:sym typeface="Libre Baskerville"/>
              </a:rPr>
              <a:t>kommunicera till dina adepter</a:t>
            </a:r>
            <a:r>
              <a:rPr lang="en-GB" sz="1400">
                <a:solidFill>
                  <a:schemeClr val="dk1"/>
                </a:solidFill>
                <a:latin typeface="Libre Baskerville"/>
                <a:ea typeface="Libre Baskerville"/>
                <a:cs typeface="Libre Baskerville"/>
                <a:sym typeface="Libre Baskerville"/>
              </a:rPr>
              <a:t> att mentorskap inte är handledning och att de kommer att ha nytta av samtal med en mer erfaren person, oavsett vad.</a:t>
            </a:r>
            <a:endParaRPr sz="1400">
              <a:solidFill>
                <a:schemeClr val="dk1"/>
              </a:solidFill>
              <a:latin typeface="Libre Baskerville"/>
              <a:ea typeface="Libre Baskerville"/>
              <a:cs typeface="Libre Baskerville"/>
              <a:sym typeface="Libre Baskerville"/>
            </a:endParaRPr>
          </a:p>
          <a:p>
            <a:pPr indent="0" lvl="0" marL="0" rtl="0" algn="just">
              <a:lnSpc>
                <a:spcPct val="95000"/>
              </a:lnSpc>
              <a:spcBef>
                <a:spcPts val="1200"/>
              </a:spcBef>
              <a:spcAft>
                <a:spcPts val="1200"/>
              </a:spcAft>
              <a:buNone/>
            </a:pPr>
            <a:r>
              <a:rPr lang="en-GB" sz="1400">
                <a:solidFill>
                  <a:schemeClr val="dk1"/>
                </a:solidFill>
                <a:latin typeface="Libre Baskerville"/>
                <a:ea typeface="Libre Baskerville"/>
                <a:cs typeface="Libre Baskerville"/>
                <a:sym typeface="Libre Baskerville"/>
              </a:rPr>
              <a:t>Det är bäst att ha </a:t>
            </a:r>
            <a:r>
              <a:rPr b="1" lang="en-GB" sz="1400">
                <a:solidFill>
                  <a:schemeClr val="dk1"/>
                </a:solidFill>
                <a:latin typeface="Libre Baskerville"/>
                <a:ea typeface="Libre Baskerville"/>
                <a:cs typeface="Libre Baskerville"/>
                <a:sym typeface="Libre Baskerville"/>
              </a:rPr>
              <a:t>flera iterationer</a:t>
            </a:r>
            <a:r>
              <a:rPr lang="en-GB" sz="1400">
                <a:solidFill>
                  <a:schemeClr val="dk1"/>
                </a:solidFill>
                <a:latin typeface="Libre Baskerville"/>
                <a:ea typeface="Libre Baskerville"/>
                <a:cs typeface="Libre Baskerville"/>
                <a:sym typeface="Libre Baskerville"/>
              </a:rPr>
              <a:t> av programmet för att </a:t>
            </a:r>
            <a:r>
              <a:rPr b="1" lang="en-GB" sz="1400">
                <a:solidFill>
                  <a:schemeClr val="dk1"/>
                </a:solidFill>
                <a:latin typeface="Libre Baskerville"/>
                <a:ea typeface="Libre Baskerville"/>
                <a:cs typeface="Libre Baskerville"/>
                <a:sym typeface="Libre Baskerville"/>
              </a:rPr>
              <a:t>lära av feedbacken och förbättra matchningsprocessen över tid.</a:t>
            </a:r>
            <a:endParaRPr sz="1400">
              <a:solidFill>
                <a:schemeClr val="dk1"/>
              </a:solidFill>
              <a:latin typeface="Libre Baskerville"/>
              <a:ea typeface="Libre Baskerville"/>
              <a:cs typeface="Libre Baskerville"/>
              <a:sym typeface="Libre Baskerville"/>
            </a:endParaRPr>
          </a:p>
        </p:txBody>
      </p:sp>
      <p:sp>
        <p:nvSpPr>
          <p:cNvPr id="290" name="Google Shape;290;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7"/>
          <p:cNvSpPr txBox="1"/>
          <p:nvPr>
            <p:ph idx="1" type="body"/>
          </p:nvPr>
        </p:nvSpPr>
        <p:spPr>
          <a:xfrm>
            <a:off x="279075" y="409825"/>
            <a:ext cx="4785900" cy="473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2708">
                <a:solidFill>
                  <a:schemeClr val="dk1"/>
                </a:solidFill>
                <a:latin typeface="Libre Baskerville"/>
                <a:ea typeface="Libre Baskerville"/>
                <a:cs typeface="Libre Baskerville"/>
                <a:sym typeface="Libre Baskerville"/>
              </a:rPr>
              <a:t>“Having a good mentor early in your career can mean the difference between success and failure in any field.”</a:t>
            </a:r>
            <a:endParaRPr sz="2708">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t/>
            </a:r>
            <a:endParaRPr sz="2708">
              <a:latin typeface="Libre Baskerville"/>
              <a:ea typeface="Libre Baskerville"/>
              <a:cs typeface="Libre Baskerville"/>
              <a:sym typeface="Libre Baskerville"/>
            </a:endParaRPr>
          </a:p>
          <a:p>
            <a:pPr indent="0" lvl="0" marL="0" rtl="0" algn="l">
              <a:spcBef>
                <a:spcPts val="1200"/>
              </a:spcBef>
              <a:spcAft>
                <a:spcPts val="0"/>
              </a:spcAft>
              <a:buNone/>
            </a:pPr>
            <a:r>
              <a:t/>
            </a:r>
            <a:endParaRPr sz="2708">
              <a:latin typeface="Libre Baskerville"/>
              <a:ea typeface="Libre Baskerville"/>
              <a:cs typeface="Libre Baskerville"/>
              <a:sym typeface="Libre Baskerville"/>
            </a:endParaRPr>
          </a:p>
          <a:p>
            <a:pPr indent="0" lvl="0" marL="0" rtl="0" algn="l">
              <a:spcBef>
                <a:spcPts val="1200"/>
              </a:spcBef>
              <a:spcAft>
                <a:spcPts val="1200"/>
              </a:spcAft>
              <a:buNone/>
            </a:pPr>
            <a:r>
              <a:rPr lang="en-GB" sz="1500">
                <a:solidFill>
                  <a:schemeClr val="dk1"/>
                </a:solidFill>
                <a:latin typeface="Libre Baskerville"/>
                <a:ea typeface="Libre Baskerville"/>
                <a:cs typeface="Libre Baskerville"/>
                <a:sym typeface="Libre Baskerville"/>
              </a:rPr>
              <a:t>Nature 447, 791-797 (14 June 2007) | doi:10.1038/447791a; Published online 13 June 2007</a:t>
            </a:r>
            <a:endParaRPr sz="1500">
              <a:solidFill>
                <a:schemeClr val="dk1"/>
              </a:solidFill>
              <a:latin typeface="Libre Baskerville"/>
              <a:ea typeface="Libre Baskerville"/>
              <a:cs typeface="Libre Baskerville"/>
              <a:sym typeface="Libre Baskerville"/>
            </a:endParaRPr>
          </a:p>
        </p:txBody>
      </p:sp>
      <p:pic>
        <p:nvPicPr>
          <p:cNvPr id="160" name="Google Shape;160;p27"/>
          <p:cNvPicPr preferRelativeResize="0"/>
          <p:nvPr/>
        </p:nvPicPr>
        <p:blipFill>
          <a:blip r:embed="rId3">
            <a:alphaModFix/>
          </a:blip>
          <a:stretch>
            <a:fillRect/>
          </a:stretch>
        </p:blipFill>
        <p:spPr>
          <a:xfrm>
            <a:off x="5202325" y="1197175"/>
            <a:ext cx="3830525" cy="3870125"/>
          </a:xfrm>
          <a:prstGeom prst="rect">
            <a:avLst/>
          </a:prstGeom>
          <a:noFill/>
          <a:ln>
            <a:noFill/>
          </a:ln>
        </p:spPr>
      </p:pic>
      <p:sp>
        <p:nvSpPr>
          <p:cNvPr id="161" name="Google Shape;161;p27"/>
          <p:cNvSpPr txBox="1"/>
          <p:nvPr>
            <p:ph idx="12" type="sldNum"/>
          </p:nvPr>
        </p:nvSpPr>
        <p:spPr>
          <a:xfrm>
            <a:off x="8595308" y="4668642"/>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162" name="Google Shape;162;p27"/>
          <p:cNvSpPr/>
          <p:nvPr/>
        </p:nvSpPr>
        <p:spPr>
          <a:xfrm>
            <a:off x="7746100" y="-438900"/>
            <a:ext cx="1925400" cy="1756500"/>
          </a:xfrm>
          <a:prstGeom prst="ellipse">
            <a:avLst/>
          </a:prstGeom>
          <a:solidFill>
            <a:srgbClr val="FFA3B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81F71"/>
        </a:solidFill>
      </p:bgPr>
    </p:bg>
    <p:spTree>
      <p:nvGrpSpPr>
        <p:cNvPr id="294" name="Shape 294"/>
        <p:cNvGrpSpPr/>
        <p:nvPr/>
      </p:nvGrpSpPr>
      <p:grpSpPr>
        <a:xfrm>
          <a:off x="0" y="0"/>
          <a:ext cx="0" cy="0"/>
          <a:chOff x="0" y="0"/>
          <a:chExt cx="0" cy="0"/>
        </a:xfrm>
      </p:grpSpPr>
      <p:sp>
        <p:nvSpPr>
          <p:cNvPr id="295" name="Google Shape;295;p45"/>
          <p:cNvSpPr/>
          <p:nvPr/>
        </p:nvSpPr>
        <p:spPr>
          <a:xfrm>
            <a:off x="1635000" y="832500"/>
            <a:ext cx="5880000" cy="3472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0EADE"/>
              </a:solidFill>
            </a:endParaRPr>
          </a:p>
        </p:txBody>
      </p:sp>
      <p:sp>
        <p:nvSpPr>
          <p:cNvPr id="296" name="Google Shape;296;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descr="This is the second video of a learning video series about how to design and run a mentoring program to increase gender balance in STEM, and specifically informatics. In this video, we talk about how to match mentors and mentees.&#10;&#10;This learning video series was created within the Erasmus+ Women STEM UP project." id="297" name="Google Shape;297;p45" title="How to Design and Run a Mentoring Program? - Matching">
            <a:hlinkClick r:id="rId3"/>
          </p:cNvPr>
          <p:cNvPicPr preferRelativeResize="0"/>
          <p:nvPr/>
        </p:nvPicPr>
        <p:blipFill>
          <a:blip r:embed="rId4">
            <a:alphaModFix/>
          </a:blip>
          <a:stretch>
            <a:fillRect/>
          </a:stretch>
        </p:blipFill>
        <p:spPr>
          <a:xfrm>
            <a:off x="1806513" y="1016163"/>
            <a:ext cx="5530975" cy="3111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6"/>
          <p:cNvSpPr txBox="1"/>
          <p:nvPr>
            <p:ph type="title"/>
          </p:nvPr>
        </p:nvSpPr>
        <p:spPr>
          <a:xfrm>
            <a:off x="628650" y="2130452"/>
            <a:ext cx="8328300" cy="1329600"/>
          </a:xfrm>
          <a:prstGeom prst="rect">
            <a:avLst/>
          </a:prstGeom>
          <a:noFill/>
          <a:ln>
            <a:noFill/>
          </a:ln>
        </p:spPr>
        <p:txBody>
          <a:bodyPr anchorCtr="0" anchor="ctr" bIns="34275" lIns="68575" spcFirstLastPara="1" rIns="68575" wrap="square" tIns="34275">
            <a:normAutofit/>
          </a:bodyPr>
          <a:lstStyle/>
          <a:p>
            <a:pPr indent="0" lvl="0" marL="0" rtl="0" algn="ctr">
              <a:lnSpc>
                <a:spcPct val="100000"/>
              </a:lnSpc>
              <a:spcBef>
                <a:spcPts val="0"/>
              </a:spcBef>
              <a:spcAft>
                <a:spcPts val="0"/>
              </a:spcAft>
              <a:buClr>
                <a:schemeClr val="dk1"/>
              </a:buClr>
              <a:buSzPts val="1100"/>
              <a:buFont typeface="Arial"/>
              <a:buNone/>
            </a:pPr>
            <a:r>
              <a:rPr lang="en-GB" sz="3600">
                <a:latin typeface="Libre Baskerville"/>
                <a:ea typeface="Libre Baskerville"/>
                <a:cs typeface="Libre Baskerville"/>
                <a:sym typeface="Libre Baskerville"/>
              </a:rPr>
              <a:t>Hur länge och hur ofta ska mentorer och adepter träffas?</a:t>
            </a:r>
            <a:endParaRPr sz="3600">
              <a:latin typeface="Libre Baskerville"/>
              <a:ea typeface="Libre Baskerville"/>
              <a:cs typeface="Libre Baskerville"/>
              <a:sym typeface="Libre Baskerville"/>
            </a:endParaRPr>
          </a:p>
        </p:txBody>
      </p:sp>
      <p:sp>
        <p:nvSpPr>
          <p:cNvPr id="303" name="Google Shape;303;p46"/>
          <p:cNvSpPr txBox="1"/>
          <p:nvPr/>
        </p:nvSpPr>
        <p:spPr>
          <a:xfrm flipH="1">
            <a:off x="-152400" y="60475"/>
            <a:ext cx="7701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800">
                <a:solidFill>
                  <a:schemeClr val="dk2"/>
                </a:solidFill>
              </a:rPr>
              <a:t>4</a:t>
            </a:r>
            <a:endParaRPr b="1" sz="8800">
              <a:solidFill>
                <a:schemeClr val="dk2"/>
              </a:solidFill>
            </a:endParaRPr>
          </a:p>
        </p:txBody>
      </p:sp>
      <p:sp>
        <p:nvSpPr>
          <p:cNvPr id="304" name="Google Shape;304;p46"/>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7"/>
          <p:cNvSpPr txBox="1"/>
          <p:nvPr>
            <p:ph type="title"/>
          </p:nvPr>
        </p:nvSpPr>
        <p:spPr>
          <a:xfrm>
            <a:off x="311700" y="6336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b="1" lang="en-GB">
                <a:latin typeface="Libre Baskerville"/>
                <a:ea typeface="Libre Baskerville"/>
                <a:cs typeface="Libre Baskerville"/>
                <a:sym typeface="Libre Baskerville"/>
              </a:rPr>
              <a:t>Viktiga punkter att tänka på</a:t>
            </a:r>
            <a:endParaRPr b="1">
              <a:latin typeface="Libre Baskerville"/>
              <a:ea typeface="Libre Baskerville"/>
              <a:cs typeface="Libre Baskerville"/>
              <a:sym typeface="Libre Baskerville"/>
            </a:endParaRPr>
          </a:p>
        </p:txBody>
      </p:sp>
      <p:sp>
        <p:nvSpPr>
          <p:cNvPr id="310" name="Google Shape;310;p47"/>
          <p:cNvSpPr txBox="1"/>
          <p:nvPr>
            <p:ph idx="1" type="body"/>
          </p:nvPr>
        </p:nvSpPr>
        <p:spPr>
          <a:xfrm>
            <a:off x="203550" y="1400400"/>
            <a:ext cx="8520600" cy="3363900"/>
          </a:xfrm>
          <a:prstGeom prst="rect">
            <a:avLst/>
          </a:prstGeom>
        </p:spPr>
        <p:txBody>
          <a:bodyPr anchorCtr="0" anchor="t" bIns="91425" lIns="91425" spcFirstLastPara="1" rIns="91425" wrap="square" tIns="91425">
            <a:normAutofit/>
          </a:bodyPr>
          <a:lstStyle/>
          <a:p>
            <a:pPr indent="-317500" lvl="0" marL="457200" rtl="0" algn="just">
              <a:lnSpc>
                <a:spcPct val="100000"/>
              </a:lnSpc>
              <a:spcBef>
                <a:spcPts val="1000"/>
              </a:spcBef>
              <a:spcAft>
                <a:spcPts val="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När du startar ett mentorprogram måste du definiera p</a:t>
            </a:r>
            <a:r>
              <a:rPr b="1" lang="en-GB" sz="1400">
                <a:solidFill>
                  <a:schemeClr val="dk1"/>
                </a:solidFill>
                <a:latin typeface="Libre Baskerville"/>
                <a:ea typeface="Libre Baskerville"/>
                <a:cs typeface="Libre Baskerville"/>
                <a:sym typeface="Libre Baskerville"/>
              </a:rPr>
              <a:t>rogrammets längd</a:t>
            </a:r>
            <a:r>
              <a:rPr lang="en-GB" sz="1400">
                <a:solidFill>
                  <a:schemeClr val="dk1"/>
                </a:solidFill>
                <a:latin typeface="Libre Baskerville"/>
                <a:ea typeface="Libre Baskerville"/>
                <a:cs typeface="Libre Baskerville"/>
                <a:sym typeface="Libre Baskerville"/>
              </a:rPr>
              <a:t>. Du kan också ange den </a:t>
            </a:r>
            <a:r>
              <a:rPr b="1" lang="en-GB" sz="1400">
                <a:solidFill>
                  <a:schemeClr val="dk1"/>
                </a:solidFill>
                <a:latin typeface="Libre Baskerville"/>
                <a:ea typeface="Libre Baskerville"/>
                <a:cs typeface="Libre Baskerville"/>
                <a:sym typeface="Libre Baskerville"/>
              </a:rPr>
              <a:t>förväntade frekvensen för mötena,</a:t>
            </a:r>
            <a:r>
              <a:rPr lang="en-GB" sz="1400">
                <a:solidFill>
                  <a:schemeClr val="dk1"/>
                </a:solidFill>
                <a:latin typeface="Libre Baskerville"/>
                <a:ea typeface="Libre Baskerville"/>
                <a:cs typeface="Libre Baskerville"/>
                <a:sym typeface="Libre Baskerville"/>
              </a:rPr>
              <a:t> och ibland till och med </a:t>
            </a:r>
            <a:r>
              <a:rPr b="1" lang="en-GB" sz="1400">
                <a:solidFill>
                  <a:schemeClr val="dk1"/>
                </a:solidFill>
                <a:latin typeface="Libre Baskerville"/>
                <a:ea typeface="Libre Baskerville"/>
                <a:cs typeface="Libre Baskerville"/>
                <a:sym typeface="Libre Baskerville"/>
              </a:rPr>
              <a:t>längden på varje möte.</a:t>
            </a:r>
            <a:endParaRPr b="1" sz="1400">
              <a:solidFill>
                <a:schemeClr val="dk1"/>
              </a:solidFill>
              <a:latin typeface="Libre Baskerville"/>
              <a:ea typeface="Libre Baskerville"/>
              <a:cs typeface="Libre Baskerville"/>
              <a:sym typeface="Libre Baskerville"/>
            </a:endParaRPr>
          </a:p>
          <a:p>
            <a:pPr indent="-317500" lvl="0" marL="457200" rtl="0" algn="just">
              <a:lnSpc>
                <a:spcPct val="100000"/>
              </a:lnSpc>
              <a:spcBef>
                <a:spcPts val="1000"/>
              </a:spcBef>
              <a:spcAft>
                <a:spcPts val="0"/>
              </a:spcAft>
              <a:buClr>
                <a:schemeClr val="dk1"/>
              </a:buClr>
              <a:buSzPts val="1400"/>
              <a:buFont typeface="Libre Baskerville"/>
              <a:buAutoNum type="arabicPeriod"/>
            </a:pPr>
            <a:r>
              <a:rPr b="1" lang="en-GB" sz="1400">
                <a:solidFill>
                  <a:schemeClr val="dk1"/>
                </a:solidFill>
                <a:latin typeface="Libre Baskerville"/>
                <a:ea typeface="Libre Baskerville"/>
                <a:cs typeface="Libre Baskerville"/>
                <a:sym typeface="Libre Baskerville"/>
              </a:rPr>
              <a:t>Långsiktiga mentorprogram</a:t>
            </a:r>
            <a:r>
              <a:rPr lang="en-GB" sz="1400">
                <a:solidFill>
                  <a:schemeClr val="dk1"/>
                </a:solidFill>
                <a:latin typeface="Libre Baskerville"/>
                <a:ea typeface="Libre Baskerville"/>
                <a:cs typeface="Libre Baskerville"/>
                <a:sym typeface="Libre Baskerville"/>
              </a:rPr>
              <a:t> är ofta mer effektiva eftersom de hjälper till att bygga förtroende och har en mer långvarig positiv effekt. Mentorprogram kan pågå från </a:t>
            </a:r>
            <a:r>
              <a:rPr b="1" lang="en-GB" sz="1400">
                <a:solidFill>
                  <a:schemeClr val="dk1"/>
                </a:solidFill>
                <a:latin typeface="Libre Baskerville"/>
                <a:ea typeface="Libre Baskerville"/>
                <a:cs typeface="Libre Baskerville"/>
                <a:sym typeface="Libre Baskerville"/>
              </a:rPr>
              <a:t>en månad till flera år</a:t>
            </a:r>
            <a:r>
              <a:rPr lang="en-GB" sz="1400">
                <a:solidFill>
                  <a:schemeClr val="dk1"/>
                </a:solidFill>
                <a:latin typeface="Libre Baskerville"/>
                <a:ea typeface="Libre Baskerville"/>
                <a:cs typeface="Libre Baskerville"/>
                <a:sym typeface="Libre Baskerville"/>
              </a:rPr>
              <a:t>, beroende på budgeten.</a:t>
            </a:r>
            <a:endParaRPr sz="1400">
              <a:solidFill>
                <a:schemeClr val="dk1"/>
              </a:solidFill>
              <a:latin typeface="Libre Baskerville"/>
              <a:ea typeface="Libre Baskerville"/>
              <a:cs typeface="Libre Baskerville"/>
              <a:sym typeface="Libre Baskerville"/>
            </a:endParaRPr>
          </a:p>
          <a:p>
            <a:pPr indent="-317500" lvl="0" marL="457200" rtl="0" algn="just">
              <a:lnSpc>
                <a:spcPct val="100000"/>
              </a:lnSpc>
              <a:spcBef>
                <a:spcPts val="1000"/>
              </a:spcBef>
              <a:spcAft>
                <a:spcPts val="0"/>
              </a:spcAft>
              <a:buClr>
                <a:schemeClr val="dk1"/>
              </a:buClr>
              <a:buSzPts val="1400"/>
              <a:buFont typeface="Libre Baskerville"/>
              <a:buAutoNum type="arabicPeriod"/>
            </a:pPr>
            <a:r>
              <a:rPr b="1" lang="en-GB" sz="1400">
                <a:solidFill>
                  <a:schemeClr val="dk1"/>
                </a:solidFill>
                <a:latin typeface="Libre Baskerville"/>
                <a:ea typeface="Libre Baskerville"/>
                <a:cs typeface="Libre Baskerville"/>
                <a:sym typeface="Libre Baskerville"/>
              </a:rPr>
              <a:t>Mötesfrekvensen </a:t>
            </a:r>
            <a:r>
              <a:rPr lang="en-GB" sz="1400">
                <a:solidFill>
                  <a:schemeClr val="dk1"/>
                </a:solidFill>
                <a:latin typeface="Libre Baskerville"/>
                <a:ea typeface="Libre Baskerville"/>
                <a:cs typeface="Libre Baskerville"/>
                <a:sym typeface="Libre Baskerville"/>
              </a:rPr>
              <a:t>beror till stor del på programmets längd och deltagarnas tillgänglighet. Se till att vara realistisk när det gäller mentorernas och adepternas engagemang, och </a:t>
            </a:r>
            <a:r>
              <a:rPr b="1" lang="en-GB" sz="1400">
                <a:solidFill>
                  <a:schemeClr val="dk1"/>
                </a:solidFill>
                <a:latin typeface="Libre Baskerville"/>
                <a:ea typeface="Libre Baskerville"/>
                <a:cs typeface="Libre Baskerville"/>
                <a:sym typeface="Libre Baskerville"/>
              </a:rPr>
              <a:t>lämna lite flexibilitet</a:t>
            </a:r>
            <a:r>
              <a:rPr lang="en-GB" sz="1400">
                <a:solidFill>
                  <a:schemeClr val="dk1"/>
                </a:solidFill>
                <a:latin typeface="Libre Baskerville"/>
                <a:ea typeface="Libre Baskerville"/>
                <a:cs typeface="Libre Baskerville"/>
                <a:sym typeface="Libre Baskerville"/>
              </a:rPr>
              <a:t> för varje par.</a:t>
            </a:r>
            <a:endParaRPr sz="1400">
              <a:solidFill>
                <a:schemeClr val="dk1"/>
              </a:solidFill>
              <a:latin typeface="Libre Baskerville"/>
              <a:ea typeface="Libre Baskerville"/>
              <a:cs typeface="Libre Baskerville"/>
              <a:sym typeface="Libre Baskerville"/>
            </a:endParaRPr>
          </a:p>
          <a:p>
            <a:pPr indent="-317500" lvl="0" marL="457200" rtl="0" algn="just">
              <a:lnSpc>
                <a:spcPct val="100000"/>
              </a:lnSpc>
              <a:spcBef>
                <a:spcPts val="1000"/>
              </a:spcBef>
              <a:spcAft>
                <a:spcPts val="100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Det är en bra idé att ge riktlinjer för </a:t>
            </a:r>
            <a:r>
              <a:rPr b="1" lang="en-GB" sz="1400">
                <a:solidFill>
                  <a:schemeClr val="dk1"/>
                </a:solidFill>
                <a:latin typeface="Libre Baskerville"/>
                <a:ea typeface="Libre Baskerville"/>
                <a:cs typeface="Libre Baskerville"/>
                <a:sym typeface="Libre Baskerville"/>
              </a:rPr>
              <a:t>längden på en mentorsession</a:t>
            </a:r>
            <a:r>
              <a:rPr lang="en-GB" sz="1400">
                <a:solidFill>
                  <a:schemeClr val="dk1"/>
                </a:solidFill>
                <a:latin typeface="Libre Baskerville"/>
                <a:ea typeface="Libre Baskerville"/>
                <a:cs typeface="Libre Baskerville"/>
                <a:sym typeface="Libre Baskerville"/>
              </a:rPr>
              <a:t>, som vanligtvis varierar mellan 20 minuter och en timme. Du kan antingen definiera det </a:t>
            </a:r>
            <a:r>
              <a:rPr b="1" lang="en-GB" sz="1400">
                <a:solidFill>
                  <a:schemeClr val="dk1"/>
                </a:solidFill>
                <a:latin typeface="Libre Baskerville"/>
                <a:ea typeface="Libre Baskerville"/>
                <a:cs typeface="Libre Baskerville"/>
                <a:sym typeface="Libre Baskerville"/>
              </a:rPr>
              <a:t>totala antalet timmar</a:t>
            </a:r>
            <a:r>
              <a:rPr lang="en-GB" sz="1400">
                <a:solidFill>
                  <a:schemeClr val="dk1"/>
                </a:solidFill>
                <a:latin typeface="Libre Baskerville"/>
                <a:ea typeface="Libre Baskerville"/>
                <a:cs typeface="Libre Baskerville"/>
                <a:sym typeface="Libre Baskerville"/>
              </a:rPr>
              <a:t> som en mentor ska träffa adepten eller </a:t>
            </a:r>
            <a:r>
              <a:rPr b="1" lang="en-GB" sz="1400">
                <a:solidFill>
                  <a:schemeClr val="dk1"/>
                </a:solidFill>
                <a:latin typeface="Libre Baskerville"/>
                <a:ea typeface="Libre Baskerville"/>
                <a:cs typeface="Libre Baskerville"/>
                <a:sym typeface="Libre Baskerville"/>
              </a:rPr>
              <a:t>antalet sessioner</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p:txBody>
      </p:sp>
      <p:sp>
        <p:nvSpPr>
          <p:cNvPr id="311" name="Google Shape;311;p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312" name="Google Shape;312;p47"/>
          <p:cNvSpPr/>
          <p:nvPr/>
        </p:nvSpPr>
        <p:spPr>
          <a:xfrm>
            <a:off x="7870525" y="-228000"/>
            <a:ext cx="1925400" cy="1756500"/>
          </a:xfrm>
          <a:prstGeom prst="ellipse">
            <a:avLst/>
          </a:prstGeom>
          <a:solidFill>
            <a:srgbClr val="FFA3B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8"/>
          <p:cNvSpPr/>
          <p:nvPr/>
        </p:nvSpPr>
        <p:spPr>
          <a:xfrm>
            <a:off x="198600" y="237975"/>
            <a:ext cx="8746800" cy="474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8" name="Google Shape;318;p48"/>
          <p:cNvSpPr txBox="1"/>
          <p:nvPr>
            <p:ph type="title"/>
          </p:nvPr>
        </p:nvSpPr>
        <p:spPr>
          <a:xfrm>
            <a:off x="311700" y="6336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b="1" lang="en-GB">
                <a:latin typeface="Libre Baskerville"/>
                <a:ea typeface="Libre Baskerville"/>
                <a:cs typeface="Libre Baskerville"/>
                <a:sym typeface="Libre Baskerville"/>
              </a:rPr>
              <a:t>Varför är det viktigt</a:t>
            </a:r>
            <a:r>
              <a:rPr b="1" lang="en-GB">
                <a:latin typeface="Libre Baskerville"/>
                <a:ea typeface="Libre Baskerville"/>
                <a:cs typeface="Libre Baskerville"/>
                <a:sym typeface="Libre Baskerville"/>
              </a:rPr>
              <a:t>?</a:t>
            </a:r>
            <a:endParaRPr b="1">
              <a:latin typeface="Libre Baskerville"/>
              <a:ea typeface="Libre Baskerville"/>
              <a:cs typeface="Libre Baskerville"/>
              <a:sym typeface="Libre Baskerville"/>
            </a:endParaRPr>
          </a:p>
        </p:txBody>
      </p:sp>
      <p:sp>
        <p:nvSpPr>
          <p:cNvPr id="319" name="Google Shape;319;p48"/>
          <p:cNvSpPr txBox="1"/>
          <p:nvPr>
            <p:ph idx="1" type="body"/>
          </p:nvPr>
        </p:nvSpPr>
        <p:spPr>
          <a:xfrm>
            <a:off x="543600" y="1400400"/>
            <a:ext cx="8056800" cy="3416400"/>
          </a:xfrm>
          <a:prstGeom prst="rect">
            <a:avLst/>
          </a:prstGeom>
        </p:spPr>
        <p:txBody>
          <a:bodyPr anchorCtr="0" anchor="t" bIns="91425" lIns="91425" spcFirstLastPara="1" rIns="91425" wrap="square" tIns="91425">
            <a:normAutofit/>
          </a:bodyPr>
          <a:lstStyle/>
          <a:p>
            <a:pPr indent="0" lvl="0" marL="0" rtl="0" algn="just">
              <a:lnSpc>
                <a:spcPct val="105000"/>
              </a:lnSpc>
              <a:spcBef>
                <a:spcPts val="0"/>
              </a:spcBef>
              <a:spcAft>
                <a:spcPts val="0"/>
              </a:spcAft>
              <a:buNone/>
            </a:pPr>
            <a:r>
              <a:rPr lang="en-GB" sz="1400">
                <a:solidFill>
                  <a:schemeClr val="dk1"/>
                </a:solidFill>
                <a:latin typeface="Libre Baskerville"/>
                <a:ea typeface="Libre Baskerville"/>
                <a:cs typeface="Libre Baskerville"/>
                <a:sym typeface="Libre Baskerville"/>
              </a:rPr>
              <a:t>Tid spelar en viktig roll för framgången av ett mentorprogram. </a:t>
            </a:r>
            <a:endParaRPr sz="1400">
              <a:solidFill>
                <a:schemeClr val="dk1"/>
              </a:solidFill>
              <a:latin typeface="Libre Baskerville"/>
              <a:ea typeface="Libre Baskerville"/>
              <a:cs typeface="Libre Baskerville"/>
              <a:sym typeface="Libre Baskerville"/>
            </a:endParaRPr>
          </a:p>
          <a:p>
            <a:pPr indent="0" lvl="0" marL="0" rtl="0" algn="just">
              <a:lnSpc>
                <a:spcPct val="105000"/>
              </a:lnSpc>
              <a:spcBef>
                <a:spcPts val="1200"/>
              </a:spcBef>
              <a:spcAft>
                <a:spcPts val="0"/>
              </a:spcAft>
              <a:buNone/>
            </a:pPr>
            <a:r>
              <a:rPr lang="en-GB" sz="1400">
                <a:solidFill>
                  <a:schemeClr val="dk1"/>
                </a:solidFill>
                <a:latin typeface="Libre Baskerville"/>
                <a:ea typeface="Libre Baskerville"/>
                <a:cs typeface="Libre Baskerville"/>
                <a:sym typeface="Libre Baskerville"/>
              </a:rPr>
              <a:t>Mentorn eller adepten kan </a:t>
            </a:r>
            <a:r>
              <a:rPr b="1" lang="en-GB" sz="1400">
                <a:solidFill>
                  <a:schemeClr val="dk1"/>
                </a:solidFill>
                <a:latin typeface="Libre Baskerville"/>
                <a:ea typeface="Libre Baskerville"/>
                <a:cs typeface="Libre Baskerville"/>
                <a:sym typeface="Libre Baskerville"/>
              </a:rPr>
              <a:t>tappa motivationen </a:t>
            </a:r>
            <a:r>
              <a:rPr lang="en-GB" sz="1400">
                <a:solidFill>
                  <a:schemeClr val="dk1"/>
                </a:solidFill>
                <a:latin typeface="Libre Baskerville"/>
                <a:ea typeface="Libre Baskerville"/>
                <a:cs typeface="Libre Baskerville"/>
                <a:sym typeface="Libre Baskerville"/>
              </a:rPr>
              <a:t>om </a:t>
            </a:r>
            <a:r>
              <a:rPr b="1" lang="en-GB" sz="1400">
                <a:solidFill>
                  <a:schemeClr val="dk1"/>
                </a:solidFill>
                <a:latin typeface="Libre Baskerville"/>
                <a:ea typeface="Libre Baskerville"/>
                <a:cs typeface="Libre Baskerville"/>
                <a:sym typeface="Libre Baskerville"/>
              </a:rPr>
              <a:t>mentorskapet kräver för mycket</a:t>
            </a:r>
            <a:r>
              <a:rPr lang="en-GB" sz="1400">
                <a:solidFill>
                  <a:schemeClr val="dk1"/>
                </a:solidFill>
                <a:latin typeface="Libre Baskerville"/>
                <a:ea typeface="Libre Baskerville"/>
                <a:cs typeface="Libre Baskerville"/>
                <a:sym typeface="Libre Baskerville"/>
              </a:rPr>
              <a:t> av någon av dem, vilket kan innebära för många möten eller möten som är för långa.</a:t>
            </a:r>
            <a:endParaRPr sz="1400">
              <a:solidFill>
                <a:schemeClr val="dk1"/>
              </a:solidFill>
              <a:latin typeface="Libre Baskerville"/>
              <a:ea typeface="Libre Baskerville"/>
              <a:cs typeface="Libre Baskerville"/>
              <a:sym typeface="Libre Baskerville"/>
            </a:endParaRPr>
          </a:p>
          <a:p>
            <a:pPr indent="0" lvl="0" marL="0" rtl="0" algn="just">
              <a:lnSpc>
                <a:spcPct val="105000"/>
              </a:lnSpc>
              <a:spcBef>
                <a:spcPts val="1200"/>
              </a:spcBef>
              <a:spcAft>
                <a:spcPts val="0"/>
              </a:spcAft>
              <a:buNone/>
            </a:pPr>
            <a:r>
              <a:rPr lang="en-GB" sz="1400">
                <a:solidFill>
                  <a:schemeClr val="dk1"/>
                </a:solidFill>
                <a:latin typeface="Libre Baskerville"/>
                <a:ea typeface="Libre Baskerville"/>
                <a:cs typeface="Libre Baskerville"/>
                <a:sym typeface="Libre Baskerville"/>
              </a:rPr>
              <a:t>Å andra sidan, om mentorer eller adepter känner att de </a:t>
            </a:r>
            <a:r>
              <a:rPr b="1" lang="en-GB" sz="1400">
                <a:solidFill>
                  <a:schemeClr val="dk1"/>
                </a:solidFill>
                <a:latin typeface="Libre Baskerville"/>
                <a:ea typeface="Libre Baskerville"/>
                <a:cs typeface="Libre Baskerville"/>
                <a:sym typeface="Libre Baskerville"/>
              </a:rPr>
              <a:t>inte hade tillräckligt med möten</a:t>
            </a:r>
            <a:r>
              <a:rPr lang="en-GB" sz="1400">
                <a:solidFill>
                  <a:schemeClr val="dk1"/>
                </a:solidFill>
                <a:latin typeface="Libre Baskerville"/>
                <a:ea typeface="Libre Baskerville"/>
                <a:cs typeface="Libre Baskerville"/>
                <a:sym typeface="Libre Baskerville"/>
              </a:rPr>
              <a:t>, eller om </a:t>
            </a:r>
            <a:r>
              <a:rPr b="1" lang="en-GB" sz="1400">
                <a:solidFill>
                  <a:schemeClr val="dk1"/>
                </a:solidFill>
                <a:latin typeface="Libre Baskerville"/>
                <a:ea typeface="Libre Baskerville"/>
                <a:cs typeface="Libre Baskerville"/>
                <a:sym typeface="Libre Baskerville"/>
              </a:rPr>
              <a:t>mötena var för korta,</a:t>
            </a:r>
            <a:r>
              <a:rPr lang="en-GB" sz="1400">
                <a:solidFill>
                  <a:schemeClr val="dk1"/>
                </a:solidFill>
                <a:latin typeface="Libre Baskerville"/>
                <a:ea typeface="Libre Baskerville"/>
                <a:cs typeface="Libre Baskerville"/>
                <a:sym typeface="Libre Baskerville"/>
              </a:rPr>
              <a:t> kan de missa att inspireras av varandra eller få det fulla värdet av mentorskapet.</a:t>
            </a:r>
            <a:endParaRPr sz="1400">
              <a:solidFill>
                <a:schemeClr val="dk1"/>
              </a:solidFill>
              <a:latin typeface="Libre Baskerville"/>
              <a:ea typeface="Libre Baskerville"/>
              <a:cs typeface="Libre Baskerville"/>
              <a:sym typeface="Libre Baskerville"/>
            </a:endParaRPr>
          </a:p>
          <a:p>
            <a:pPr indent="0" lvl="0" marL="0" rtl="0" algn="just">
              <a:lnSpc>
                <a:spcPct val="105000"/>
              </a:lnSpc>
              <a:spcBef>
                <a:spcPts val="1200"/>
              </a:spcBef>
              <a:spcAft>
                <a:spcPts val="1200"/>
              </a:spcAft>
              <a:buNone/>
            </a:pPr>
            <a:r>
              <a:rPr lang="en-GB" sz="1400">
                <a:solidFill>
                  <a:schemeClr val="dk1"/>
                </a:solidFill>
                <a:latin typeface="Libre Baskerville"/>
                <a:ea typeface="Libre Baskerville"/>
                <a:cs typeface="Libre Baskerville"/>
                <a:sym typeface="Libre Baskerville"/>
              </a:rPr>
              <a:t>Även om programmets längd och mötesfrekvens ofta beror på den tillgängliga budgeten, är det fortfarande viktigt att ha flera iterationer av programmet för att se vad deltagarna tycker är mest effektivt.</a:t>
            </a:r>
            <a:endParaRPr sz="1400">
              <a:solidFill>
                <a:schemeClr val="dk1"/>
              </a:solidFill>
              <a:latin typeface="Libre Baskerville"/>
              <a:ea typeface="Libre Baskerville"/>
              <a:cs typeface="Libre Baskerville"/>
              <a:sym typeface="Libre Baskerville"/>
            </a:endParaRPr>
          </a:p>
        </p:txBody>
      </p:sp>
      <p:sp>
        <p:nvSpPr>
          <p:cNvPr id="320" name="Google Shape;320;p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81F71"/>
        </a:solidFill>
      </p:bgPr>
    </p:bg>
    <p:spTree>
      <p:nvGrpSpPr>
        <p:cNvPr id="324" name="Shape 324"/>
        <p:cNvGrpSpPr/>
        <p:nvPr/>
      </p:nvGrpSpPr>
      <p:grpSpPr>
        <a:xfrm>
          <a:off x="0" y="0"/>
          <a:ext cx="0" cy="0"/>
          <a:chOff x="0" y="0"/>
          <a:chExt cx="0" cy="0"/>
        </a:xfrm>
      </p:grpSpPr>
      <p:sp>
        <p:nvSpPr>
          <p:cNvPr id="325" name="Google Shape;325;p49"/>
          <p:cNvSpPr/>
          <p:nvPr/>
        </p:nvSpPr>
        <p:spPr>
          <a:xfrm>
            <a:off x="1635000" y="832500"/>
            <a:ext cx="5880000" cy="3472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0EADE"/>
              </a:solidFill>
            </a:endParaRPr>
          </a:p>
        </p:txBody>
      </p:sp>
      <p:sp>
        <p:nvSpPr>
          <p:cNvPr id="326" name="Google Shape;326;p4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descr="This is the third video of a learning video series about how to design and run a mentoring program to increase gender balance in STEM, and specifically informatics. In this video, we talk about how to determine what the right duration is for the program.&#10;&#10;This learning video series was created within the Erasmus+ Women STEM UP project." id="327" name="Google Shape;327;p49" title="How to Design and Run a Mentoring Program? - Duration">
            <a:hlinkClick r:id="rId3"/>
          </p:cNvPr>
          <p:cNvPicPr preferRelativeResize="0"/>
          <p:nvPr/>
        </p:nvPicPr>
        <p:blipFill>
          <a:blip r:embed="rId4">
            <a:alphaModFix/>
          </a:blip>
          <a:stretch>
            <a:fillRect/>
          </a:stretch>
        </p:blipFill>
        <p:spPr>
          <a:xfrm>
            <a:off x="1810200" y="1020100"/>
            <a:ext cx="5529600" cy="30972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000"/>
                                        <p:tgtEl>
                                          <p:spTgt spid="3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0"/>
          <p:cNvSpPr txBox="1"/>
          <p:nvPr>
            <p:ph type="title"/>
          </p:nvPr>
        </p:nvSpPr>
        <p:spPr>
          <a:xfrm>
            <a:off x="628650" y="2130452"/>
            <a:ext cx="8328300" cy="13296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100000"/>
              </a:lnSpc>
              <a:spcBef>
                <a:spcPts val="0"/>
              </a:spcBef>
              <a:spcAft>
                <a:spcPts val="0"/>
              </a:spcAft>
              <a:buClr>
                <a:schemeClr val="dk1"/>
              </a:buClr>
              <a:buSzPct val="30555"/>
              <a:buFont typeface="Arial"/>
              <a:buNone/>
            </a:pPr>
            <a:r>
              <a:rPr lang="en-GB" sz="3600">
                <a:latin typeface="Libre Baskerville"/>
                <a:ea typeface="Libre Baskerville"/>
                <a:cs typeface="Libre Baskerville"/>
                <a:sym typeface="Libre Baskerville"/>
              </a:rPr>
              <a:t>Vilka är fördelarna med individuell kontra grupp mentorskap?</a:t>
            </a:r>
            <a:endParaRPr sz="3600">
              <a:latin typeface="Libre Baskerville"/>
              <a:ea typeface="Libre Baskerville"/>
              <a:cs typeface="Libre Baskerville"/>
              <a:sym typeface="Libre Baskerville"/>
            </a:endParaRPr>
          </a:p>
        </p:txBody>
      </p:sp>
      <p:sp>
        <p:nvSpPr>
          <p:cNvPr id="333" name="Google Shape;333;p50"/>
          <p:cNvSpPr txBox="1"/>
          <p:nvPr/>
        </p:nvSpPr>
        <p:spPr>
          <a:xfrm flipH="1">
            <a:off x="-152400" y="60475"/>
            <a:ext cx="7701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800">
                <a:solidFill>
                  <a:schemeClr val="dk2"/>
                </a:solidFill>
              </a:rPr>
              <a:t>5</a:t>
            </a:r>
            <a:endParaRPr b="1" sz="8800">
              <a:solidFill>
                <a:schemeClr val="dk2"/>
              </a:solidFill>
            </a:endParaRPr>
          </a:p>
        </p:txBody>
      </p:sp>
      <p:sp>
        <p:nvSpPr>
          <p:cNvPr id="334" name="Google Shape;334;p50"/>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1"/>
          <p:cNvSpPr txBox="1"/>
          <p:nvPr>
            <p:ph type="title"/>
          </p:nvPr>
        </p:nvSpPr>
        <p:spPr>
          <a:xfrm>
            <a:off x="311700" y="6336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latin typeface="Libre Baskerville"/>
                <a:ea typeface="Libre Baskerville"/>
                <a:cs typeface="Libre Baskerville"/>
                <a:sym typeface="Libre Baskerville"/>
              </a:rPr>
              <a:t>Huvudpunkter att ta hänsyn till</a:t>
            </a:r>
            <a:endParaRPr b="1">
              <a:latin typeface="Libre Baskerville"/>
              <a:ea typeface="Libre Baskerville"/>
              <a:cs typeface="Libre Baskerville"/>
              <a:sym typeface="Libre Baskerville"/>
            </a:endParaRPr>
          </a:p>
        </p:txBody>
      </p:sp>
      <p:sp>
        <p:nvSpPr>
          <p:cNvPr id="340" name="Google Shape;340;p51"/>
          <p:cNvSpPr txBox="1"/>
          <p:nvPr>
            <p:ph idx="1" type="body"/>
          </p:nvPr>
        </p:nvSpPr>
        <p:spPr>
          <a:xfrm>
            <a:off x="311700" y="1400400"/>
            <a:ext cx="8520600" cy="3363900"/>
          </a:xfrm>
          <a:prstGeom prst="rect">
            <a:avLst/>
          </a:prstGeom>
        </p:spPr>
        <p:txBody>
          <a:bodyPr anchorCtr="0" anchor="t" bIns="91425" lIns="91425" spcFirstLastPara="1" rIns="91425" wrap="square" tIns="91425">
            <a:normAutofit/>
          </a:bodyPr>
          <a:lstStyle/>
          <a:p>
            <a:pPr indent="-317500" lvl="0" marL="457200" rtl="0" algn="just">
              <a:lnSpc>
                <a:spcPct val="100000"/>
              </a:lnSpc>
              <a:spcBef>
                <a:spcPts val="1000"/>
              </a:spcBef>
              <a:spcAft>
                <a:spcPts val="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När du startar ett mentorskapsprogram behöver du bestämma om du vill använda en-till-en mentorskap, gruppmentorskap eller en kombination av båda. </a:t>
            </a:r>
            <a:endParaRPr sz="1400">
              <a:solidFill>
                <a:schemeClr val="dk1"/>
              </a:solidFill>
              <a:latin typeface="Libre Baskerville"/>
              <a:ea typeface="Libre Baskerville"/>
              <a:cs typeface="Libre Baskerville"/>
              <a:sym typeface="Libre Baskerville"/>
            </a:endParaRPr>
          </a:p>
          <a:p>
            <a:pPr indent="-317500" lvl="0" marL="457200" rtl="0" algn="just">
              <a:lnSpc>
                <a:spcPct val="100000"/>
              </a:lnSpc>
              <a:spcBef>
                <a:spcPts val="1000"/>
              </a:spcBef>
              <a:spcAft>
                <a:spcPts val="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Både individuell och gruppmentorskap har sina fördelar. I en-till-en mentorskap får adepten mer </a:t>
            </a:r>
            <a:r>
              <a:rPr b="1" lang="en-GB" sz="1400">
                <a:solidFill>
                  <a:schemeClr val="dk1"/>
                </a:solidFill>
                <a:latin typeface="Libre Baskerville"/>
                <a:ea typeface="Libre Baskerville"/>
                <a:cs typeface="Libre Baskerville"/>
                <a:sym typeface="Libre Baskerville"/>
              </a:rPr>
              <a:t>personlig uppmärksamhet</a:t>
            </a:r>
            <a:r>
              <a:rPr lang="en-GB" sz="1400">
                <a:solidFill>
                  <a:schemeClr val="dk1"/>
                </a:solidFill>
                <a:latin typeface="Libre Baskerville"/>
                <a:ea typeface="Libre Baskerville"/>
                <a:cs typeface="Libre Baskerville"/>
                <a:sym typeface="Libre Baskerville"/>
              </a:rPr>
              <a:t> från mentorn, vilket kan leda till mer skräddarsydd feedback. I gruppinställningar kan däremot kamrater fungera som en extra källa till </a:t>
            </a:r>
            <a:r>
              <a:rPr b="1" lang="en-GB" sz="1400">
                <a:solidFill>
                  <a:schemeClr val="dk1"/>
                </a:solidFill>
                <a:latin typeface="Libre Baskerville"/>
                <a:ea typeface="Libre Baskerville"/>
                <a:cs typeface="Libre Baskerville"/>
                <a:sym typeface="Libre Baskerville"/>
              </a:rPr>
              <a:t>stöd </a:t>
            </a:r>
            <a:r>
              <a:rPr lang="en-GB" sz="1400">
                <a:solidFill>
                  <a:schemeClr val="dk1"/>
                </a:solidFill>
                <a:latin typeface="Libre Baskerville"/>
                <a:ea typeface="Libre Baskerville"/>
                <a:cs typeface="Libre Baskerville"/>
                <a:sym typeface="Libre Baskerville"/>
              </a:rPr>
              <a:t>och information.</a:t>
            </a:r>
            <a:endParaRPr sz="1400">
              <a:solidFill>
                <a:schemeClr val="dk1"/>
              </a:solidFill>
              <a:latin typeface="Libre Baskerville"/>
              <a:ea typeface="Libre Baskerville"/>
              <a:cs typeface="Libre Baskerville"/>
              <a:sym typeface="Libre Baskerville"/>
            </a:endParaRPr>
          </a:p>
          <a:p>
            <a:pPr indent="-317500" lvl="0" marL="457200" rtl="0" algn="just">
              <a:lnSpc>
                <a:spcPct val="100000"/>
              </a:lnSpc>
              <a:spcBef>
                <a:spcPts val="1000"/>
              </a:spcBef>
              <a:spcAft>
                <a:spcPts val="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Vilken metod du ska använda beror ofta på omständigheterna och budgeten. Tänk på att </a:t>
            </a:r>
            <a:r>
              <a:rPr b="1" lang="en-GB" sz="1400">
                <a:solidFill>
                  <a:schemeClr val="dk1"/>
                </a:solidFill>
                <a:latin typeface="Libre Baskerville"/>
                <a:ea typeface="Libre Baskerville"/>
                <a:cs typeface="Libre Baskerville"/>
                <a:sym typeface="Libre Baskerville"/>
              </a:rPr>
              <a:t>olika inställningar fungerar bäst för olika persone</a:t>
            </a:r>
            <a:r>
              <a:rPr lang="en-GB" sz="1400">
                <a:solidFill>
                  <a:schemeClr val="dk1"/>
                </a:solidFill>
                <a:latin typeface="Libre Baskerville"/>
                <a:ea typeface="Libre Baskerville"/>
                <a:cs typeface="Libre Baskerville"/>
                <a:sym typeface="Libre Baskerville"/>
              </a:rPr>
              <a:t>r. En metod kan vara mer praktisk för vissa grupper, medan en annan metod passar bättre för andra. Det kan vara fördelaktigt att </a:t>
            </a:r>
            <a:r>
              <a:rPr b="1" lang="en-GB" sz="1400">
                <a:solidFill>
                  <a:schemeClr val="dk1"/>
                </a:solidFill>
                <a:latin typeface="Libre Baskerville"/>
                <a:ea typeface="Libre Baskerville"/>
                <a:cs typeface="Libre Baskerville"/>
                <a:sym typeface="Libre Baskerville"/>
              </a:rPr>
              <a:t>kombinera båda metoderna.</a:t>
            </a:r>
            <a:endParaRPr b="1" sz="1400">
              <a:solidFill>
                <a:schemeClr val="dk1"/>
              </a:solidFill>
              <a:latin typeface="Libre Baskerville"/>
              <a:ea typeface="Libre Baskerville"/>
              <a:cs typeface="Libre Baskerville"/>
              <a:sym typeface="Libre Baskerville"/>
            </a:endParaRPr>
          </a:p>
          <a:p>
            <a:pPr indent="-317500" lvl="0" marL="457200" rtl="0" algn="just">
              <a:lnSpc>
                <a:spcPct val="100000"/>
              </a:lnSpc>
              <a:spcBef>
                <a:spcPts val="1000"/>
              </a:spcBef>
              <a:spcAft>
                <a:spcPts val="100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Om programmet har flera iterationer kan du använda feedback för att avgöra vilken typ eller kombination som fungerar bäst för dina adepter.</a:t>
            </a:r>
            <a:endParaRPr sz="1400"/>
          </a:p>
        </p:txBody>
      </p:sp>
      <p:sp>
        <p:nvSpPr>
          <p:cNvPr id="341" name="Google Shape;341;p5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342" name="Google Shape;342;p51"/>
          <p:cNvSpPr/>
          <p:nvPr/>
        </p:nvSpPr>
        <p:spPr>
          <a:xfrm>
            <a:off x="7870525" y="-228000"/>
            <a:ext cx="1925400" cy="1756500"/>
          </a:xfrm>
          <a:prstGeom prst="ellipse">
            <a:avLst/>
          </a:prstGeom>
          <a:solidFill>
            <a:srgbClr val="FFA3B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52"/>
          <p:cNvSpPr/>
          <p:nvPr/>
        </p:nvSpPr>
        <p:spPr>
          <a:xfrm>
            <a:off x="198600" y="237975"/>
            <a:ext cx="8746800" cy="474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8" name="Google Shape;348;p52"/>
          <p:cNvSpPr txBox="1"/>
          <p:nvPr>
            <p:ph type="title"/>
          </p:nvPr>
        </p:nvSpPr>
        <p:spPr>
          <a:xfrm>
            <a:off x="258100" y="6336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b="1" lang="en-GB">
                <a:latin typeface="Libre Baskerville"/>
                <a:ea typeface="Libre Baskerville"/>
                <a:cs typeface="Libre Baskerville"/>
                <a:sym typeface="Libre Baskerville"/>
              </a:rPr>
              <a:t>Varför är det viktigt</a:t>
            </a:r>
            <a:r>
              <a:rPr b="1" lang="en-GB">
                <a:latin typeface="Libre Baskerville"/>
                <a:ea typeface="Libre Baskerville"/>
                <a:cs typeface="Libre Baskerville"/>
                <a:sym typeface="Libre Baskerville"/>
              </a:rPr>
              <a:t>?</a:t>
            </a:r>
            <a:endParaRPr b="1">
              <a:latin typeface="Libre Baskerville"/>
              <a:ea typeface="Libre Baskerville"/>
              <a:cs typeface="Libre Baskerville"/>
              <a:sym typeface="Libre Baskerville"/>
            </a:endParaRPr>
          </a:p>
        </p:txBody>
      </p:sp>
      <p:sp>
        <p:nvSpPr>
          <p:cNvPr id="349" name="Google Shape;349;p52"/>
          <p:cNvSpPr txBox="1"/>
          <p:nvPr>
            <p:ph idx="1" type="body"/>
          </p:nvPr>
        </p:nvSpPr>
        <p:spPr>
          <a:xfrm>
            <a:off x="543600" y="1400400"/>
            <a:ext cx="8056800" cy="3416400"/>
          </a:xfrm>
          <a:prstGeom prst="rect">
            <a:avLst/>
          </a:prstGeom>
        </p:spPr>
        <p:txBody>
          <a:bodyPr anchorCtr="0" anchor="t" bIns="91425" lIns="91425" spcFirstLastPara="1" rIns="91425" wrap="square" tIns="91425">
            <a:normAutofit lnSpcReduction="10000"/>
          </a:bodyPr>
          <a:lstStyle/>
          <a:p>
            <a:pPr indent="0" lvl="0" marL="0" rtl="0" algn="just">
              <a:spcBef>
                <a:spcPts val="0"/>
              </a:spcBef>
              <a:spcAft>
                <a:spcPts val="0"/>
              </a:spcAft>
              <a:buNone/>
            </a:pPr>
            <a:r>
              <a:rPr lang="en-GB" sz="1400">
                <a:solidFill>
                  <a:schemeClr val="dk1"/>
                </a:solidFill>
                <a:latin typeface="Libre Baskerville"/>
                <a:ea typeface="Libre Baskerville"/>
                <a:cs typeface="Libre Baskerville"/>
                <a:sym typeface="Libre Baskerville"/>
              </a:rPr>
              <a:t>Människor har </a:t>
            </a:r>
            <a:r>
              <a:rPr b="1" lang="en-GB" sz="1400">
                <a:solidFill>
                  <a:schemeClr val="dk1"/>
                </a:solidFill>
                <a:latin typeface="Libre Baskerville"/>
                <a:ea typeface="Libre Baskerville"/>
                <a:cs typeface="Libre Baskerville"/>
                <a:sym typeface="Libre Baskerville"/>
              </a:rPr>
              <a:t>olika kommunikationsstilar och behov</a:t>
            </a:r>
            <a:r>
              <a:rPr lang="en-GB" sz="1400">
                <a:solidFill>
                  <a:schemeClr val="dk1"/>
                </a:solidFill>
                <a:latin typeface="Libre Baskerville"/>
                <a:ea typeface="Libre Baskerville"/>
                <a:cs typeface="Libre Baskerville"/>
                <a:sym typeface="Libre Baskerville"/>
              </a:rPr>
              <a:t>, vilket innebär att </a:t>
            </a:r>
            <a:r>
              <a:rPr b="1" lang="en-GB" sz="1400">
                <a:solidFill>
                  <a:schemeClr val="dk1"/>
                </a:solidFill>
                <a:latin typeface="Libre Baskerville"/>
                <a:ea typeface="Libre Baskerville"/>
                <a:cs typeface="Libre Baskerville"/>
                <a:sym typeface="Libre Baskerville"/>
              </a:rPr>
              <a:t>olika typer av mentorskap</a:t>
            </a:r>
            <a:r>
              <a:rPr lang="en-GB" sz="1400">
                <a:solidFill>
                  <a:schemeClr val="dk1"/>
                </a:solidFill>
                <a:latin typeface="Libre Baskerville"/>
                <a:ea typeface="Libre Baskerville"/>
                <a:cs typeface="Libre Baskerville"/>
                <a:sym typeface="Libre Baskerville"/>
              </a:rPr>
              <a:t> kan vara bättre för olika individer. </a:t>
            </a:r>
            <a:endParaRPr sz="1400">
              <a:solidFill>
                <a:schemeClr val="dk1"/>
              </a:solidFill>
              <a:latin typeface="Libre Baskerville"/>
              <a:ea typeface="Libre Baskerville"/>
              <a:cs typeface="Libre Baskerville"/>
              <a:sym typeface="Libre Baskerville"/>
            </a:endParaRPr>
          </a:p>
          <a:p>
            <a:pPr indent="0" lvl="0" marL="0" rtl="0" algn="just">
              <a:spcBef>
                <a:spcPts val="1200"/>
              </a:spcBef>
              <a:spcAft>
                <a:spcPts val="0"/>
              </a:spcAft>
              <a:buNone/>
            </a:pPr>
            <a:r>
              <a:rPr lang="en-GB" sz="1400">
                <a:solidFill>
                  <a:schemeClr val="dk1"/>
                </a:solidFill>
                <a:latin typeface="Libre Baskerville"/>
                <a:ea typeface="Libre Baskerville"/>
                <a:cs typeface="Libre Baskerville"/>
                <a:sym typeface="Libre Baskerville"/>
              </a:rPr>
              <a:t>I individuellt mentorskap får adepten </a:t>
            </a:r>
            <a:r>
              <a:rPr b="1" lang="en-GB" sz="1400">
                <a:solidFill>
                  <a:schemeClr val="dk1"/>
                </a:solidFill>
                <a:latin typeface="Libre Baskerville"/>
                <a:ea typeface="Libre Baskerville"/>
                <a:cs typeface="Libre Baskerville"/>
                <a:sym typeface="Libre Baskerville"/>
              </a:rPr>
              <a:t>mer personlig uppmärksamhet,</a:t>
            </a:r>
            <a:r>
              <a:rPr lang="en-GB" sz="1400">
                <a:solidFill>
                  <a:schemeClr val="dk1"/>
                </a:solidFill>
                <a:latin typeface="Libre Baskerville"/>
                <a:ea typeface="Libre Baskerville"/>
                <a:cs typeface="Libre Baskerville"/>
                <a:sym typeface="Libre Baskerville"/>
              </a:rPr>
              <a:t> men det kan bli </a:t>
            </a:r>
            <a:r>
              <a:rPr b="1" lang="en-GB" sz="1400">
                <a:solidFill>
                  <a:schemeClr val="dk1"/>
                </a:solidFill>
                <a:latin typeface="Libre Baskerville"/>
                <a:ea typeface="Libre Baskerville"/>
                <a:cs typeface="Libre Baskerville"/>
                <a:sym typeface="Libre Baskerville"/>
              </a:rPr>
              <a:t>för intensivt</a:t>
            </a:r>
            <a:r>
              <a:rPr lang="en-GB" sz="1400">
                <a:solidFill>
                  <a:schemeClr val="dk1"/>
                </a:solidFill>
                <a:latin typeface="Libre Baskerville"/>
                <a:ea typeface="Libre Baskerville"/>
                <a:cs typeface="Libre Baskerville"/>
                <a:sym typeface="Libre Baskerville"/>
              </a:rPr>
              <a:t> för vissa och riskerar att bli ensidigt eftersom endast en person är inblandad.</a:t>
            </a:r>
            <a:endParaRPr sz="1400">
              <a:solidFill>
                <a:schemeClr val="dk1"/>
              </a:solidFill>
              <a:latin typeface="Libre Baskerville"/>
              <a:ea typeface="Libre Baskerville"/>
              <a:cs typeface="Libre Baskerville"/>
              <a:sym typeface="Libre Baskerville"/>
            </a:endParaRPr>
          </a:p>
          <a:p>
            <a:pPr indent="0" lvl="0" marL="0" rtl="0" algn="just">
              <a:spcBef>
                <a:spcPts val="1200"/>
              </a:spcBef>
              <a:spcAft>
                <a:spcPts val="0"/>
              </a:spcAft>
              <a:buNone/>
            </a:pPr>
            <a:r>
              <a:rPr lang="en-GB" sz="1400">
                <a:solidFill>
                  <a:schemeClr val="dk1"/>
                </a:solidFill>
                <a:latin typeface="Libre Baskerville"/>
                <a:ea typeface="Libre Baskerville"/>
                <a:cs typeface="Libre Baskerville"/>
                <a:sym typeface="Libre Baskerville"/>
              </a:rPr>
              <a:t>I gruppmentorskap kan adepten dra nytta av att </a:t>
            </a:r>
            <a:r>
              <a:rPr b="1" lang="en-GB" sz="1400">
                <a:solidFill>
                  <a:schemeClr val="dk1"/>
                </a:solidFill>
                <a:latin typeface="Libre Baskerville"/>
                <a:ea typeface="Libre Baskerville"/>
                <a:cs typeface="Libre Baskerville"/>
                <a:sym typeface="Libre Baskerville"/>
              </a:rPr>
              <a:t>interagera med flera människor</a:t>
            </a:r>
            <a:r>
              <a:rPr lang="en-GB" sz="1400">
                <a:solidFill>
                  <a:schemeClr val="dk1"/>
                </a:solidFill>
                <a:latin typeface="Libre Baskerville"/>
                <a:ea typeface="Libre Baskerville"/>
                <a:cs typeface="Libre Baskerville"/>
                <a:sym typeface="Libre Baskerville"/>
              </a:rPr>
              <a:t>, vilket ökar deras exponering för olika erfarenheter och lösningar. Det är dock inte alla som känner sig bekväma med att delta i gruppsamtal, vilket kan leda till att vissa </a:t>
            </a:r>
            <a:r>
              <a:rPr b="1" lang="en-GB" sz="1400">
                <a:solidFill>
                  <a:schemeClr val="dk1"/>
                </a:solidFill>
                <a:latin typeface="Libre Baskerville"/>
                <a:ea typeface="Libre Baskerville"/>
                <a:cs typeface="Libre Baskerville"/>
                <a:sym typeface="Libre Baskerville"/>
              </a:rPr>
              <a:t>adepter känner sig försummade</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a:p>
            <a:pPr indent="0" lvl="0" marL="0" rtl="0" algn="just">
              <a:spcBef>
                <a:spcPts val="1200"/>
              </a:spcBef>
              <a:spcAft>
                <a:spcPts val="1200"/>
              </a:spcAft>
              <a:buNone/>
            </a:pPr>
            <a:r>
              <a:rPr lang="en-GB" sz="1400">
                <a:solidFill>
                  <a:schemeClr val="dk1"/>
                </a:solidFill>
                <a:latin typeface="Libre Baskerville"/>
                <a:ea typeface="Libre Baskerville"/>
                <a:cs typeface="Libre Baskerville"/>
                <a:sym typeface="Libre Baskerville"/>
              </a:rPr>
              <a:t>Observera att det kan krävas träning och övning för en mentor att bli en effektiv facilitator i gruppmentorskap. Om du ber mentorer att genomföra gruppmentorsessioner är det viktigt att erbjuda </a:t>
            </a:r>
            <a:r>
              <a:rPr b="1" lang="en-GB" sz="1400">
                <a:solidFill>
                  <a:schemeClr val="dk1"/>
                </a:solidFill>
                <a:latin typeface="Libre Baskerville"/>
                <a:ea typeface="Libre Baskerville"/>
                <a:cs typeface="Libre Baskerville"/>
                <a:sym typeface="Libre Baskerville"/>
              </a:rPr>
              <a:t>utbildning och stöd</a:t>
            </a:r>
            <a:r>
              <a:rPr lang="en-GB" sz="1400">
                <a:solidFill>
                  <a:schemeClr val="dk1"/>
                </a:solidFill>
                <a:latin typeface="Libre Baskerville"/>
                <a:ea typeface="Libre Baskerville"/>
                <a:cs typeface="Libre Baskerville"/>
                <a:sym typeface="Libre Baskerville"/>
              </a:rPr>
              <a:t> för detta.</a:t>
            </a:r>
            <a:endParaRPr sz="1400">
              <a:solidFill>
                <a:schemeClr val="dk1"/>
              </a:solidFill>
              <a:latin typeface="Libre Baskerville"/>
              <a:ea typeface="Libre Baskerville"/>
              <a:cs typeface="Libre Baskerville"/>
              <a:sym typeface="Libre Baskerville"/>
            </a:endParaRPr>
          </a:p>
        </p:txBody>
      </p:sp>
      <p:sp>
        <p:nvSpPr>
          <p:cNvPr id="350" name="Google Shape;350;p5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81F71"/>
        </a:solidFill>
      </p:bgPr>
    </p:bg>
    <p:spTree>
      <p:nvGrpSpPr>
        <p:cNvPr id="354" name="Shape 354"/>
        <p:cNvGrpSpPr/>
        <p:nvPr/>
      </p:nvGrpSpPr>
      <p:grpSpPr>
        <a:xfrm>
          <a:off x="0" y="0"/>
          <a:ext cx="0" cy="0"/>
          <a:chOff x="0" y="0"/>
          <a:chExt cx="0" cy="0"/>
        </a:xfrm>
      </p:grpSpPr>
      <p:sp>
        <p:nvSpPr>
          <p:cNvPr id="355" name="Google Shape;355;p53"/>
          <p:cNvSpPr/>
          <p:nvPr/>
        </p:nvSpPr>
        <p:spPr>
          <a:xfrm>
            <a:off x="1635000" y="832500"/>
            <a:ext cx="5880000" cy="3472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0EADE"/>
              </a:solidFill>
            </a:endParaRPr>
          </a:p>
        </p:txBody>
      </p:sp>
      <p:sp>
        <p:nvSpPr>
          <p:cNvPr id="356" name="Google Shape;356;p5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descr="This is the fourth video of a learning video series about how to design and run a mentoring program to increase gender balance in STEM, and specifically informatics. In this video, we talk about how to decide whether group mentoring or one-on-one mentoring is better for your program.&#10;&#10;This learning video series was created within the Erasmus+ Women STEM UP project." id="357" name="Google Shape;357;p53" title="How to Design and Run a Mentoring Program? - Relation type">
            <a:hlinkClick r:id="rId3"/>
          </p:cNvPr>
          <p:cNvPicPr preferRelativeResize="0"/>
          <p:nvPr/>
        </p:nvPicPr>
        <p:blipFill>
          <a:blip r:embed="rId4">
            <a:alphaModFix/>
          </a:blip>
          <a:stretch>
            <a:fillRect/>
          </a:stretch>
        </p:blipFill>
        <p:spPr>
          <a:xfrm>
            <a:off x="1810200" y="1020100"/>
            <a:ext cx="5529600" cy="30972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1000"/>
                                        <p:tgtEl>
                                          <p:spTgt spid="3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4"/>
          <p:cNvSpPr txBox="1"/>
          <p:nvPr>
            <p:ph type="title"/>
          </p:nvPr>
        </p:nvSpPr>
        <p:spPr>
          <a:xfrm>
            <a:off x="531300" y="2135852"/>
            <a:ext cx="8328300" cy="13296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100000"/>
              </a:lnSpc>
              <a:spcBef>
                <a:spcPts val="0"/>
              </a:spcBef>
              <a:spcAft>
                <a:spcPts val="0"/>
              </a:spcAft>
              <a:buClr>
                <a:schemeClr val="dk1"/>
              </a:buClr>
              <a:buSzPct val="30555"/>
              <a:buFont typeface="Arial"/>
              <a:buNone/>
            </a:pPr>
            <a:r>
              <a:rPr lang="en-GB" sz="3600">
                <a:latin typeface="Libre Baskerville"/>
                <a:ea typeface="Libre Baskerville"/>
                <a:cs typeface="Libre Baskerville"/>
                <a:sym typeface="Libre Baskerville"/>
              </a:rPr>
              <a:t>Vilka är fördelarna med online kontra ansikte mot ansikte mentorskap?</a:t>
            </a:r>
            <a:r>
              <a:rPr lang="en-GB" sz="3600">
                <a:latin typeface="Libre Baskerville"/>
                <a:ea typeface="Libre Baskerville"/>
                <a:cs typeface="Libre Baskerville"/>
                <a:sym typeface="Libre Baskerville"/>
              </a:rPr>
              <a:t> </a:t>
            </a:r>
            <a:endParaRPr sz="3600">
              <a:latin typeface="Libre Baskerville"/>
              <a:ea typeface="Libre Baskerville"/>
              <a:cs typeface="Libre Baskerville"/>
              <a:sym typeface="Libre Baskerville"/>
            </a:endParaRPr>
          </a:p>
        </p:txBody>
      </p:sp>
      <p:sp>
        <p:nvSpPr>
          <p:cNvPr id="363" name="Google Shape;363;p54"/>
          <p:cNvSpPr txBox="1"/>
          <p:nvPr/>
        </p:nvSpPr>
        <p:spPr>
          <a:xfrm flipH="1">
            <a:off x="-152400" y="60475"/>
            <a:ext cx="7701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800">
                <a:solidFill>
                  <a:schemeClr val="dk2"/>
                </a:solidFill>
              </a:rPr>
              <a:t>6</a:t>
            </a:r>
            <a:endParaRPr b="1" sz="8800">
              <a:solidFill>
                <a:schemeClr val="dk2"/>
              </a:solidFill>
            </a:endParaRPr>
          </a:p>
        </p:txBody>
      </p:sp>
      <p:sp>
        <p:nvSpPr>
          <p:cNvPr id="364" name="Google Shape;364;p54"/>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8"/>
          <p:cNvSpPr/>
          <p:nvPr/>
        </p:nvSpPr>
        <p:spPr>
          <a:xfrm>
            <a:off x="198000" y="381150"/>
            <a:ext cx="8748000" cy="438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8" name="Google Shape;168;p28"/>
          <p:cNvSpPr txBox="1"/>
          <p:nvPr>
            <p:ph type="title"/>
          </p:nvPr>
        </p:nvSpPr>
        <p:spPr>
          <a:xfrm>
            <a:off x="795000" y="616950"/>
            <a:ext cx="7425000" cy="3909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n-GB" sz="1600">
                <a:latin typeface="Libre Baskerville"/>
                <a:ea typeface="Libre Baskerville"/>
                <a:cs typeface="Libre Baskerville"/>
                <a:sym typeface="Libre Baskerville"/>
              </a:rPr>
              <a:t>Den här guiden är utformad för </a:t>
            </a:r>
            <a:r>
              <a:rPr b="1" lang="en-GB" sz="1600">
                <a:latin typeface="Libre Baskerville"/>
                <a:ea typeface="Libre Baskerville"/>
                <a:cs typeface="Libre Baskerville"/>
                <a:sym typeface="Libre Baskerville"/>
              </a:rPr>
              <a:t>universitetsanställda</a:t>
            </a:r>
            <a:r>
              <a:rPr lang="en-GB" sz="1600">
                <a:latin typeface="Libre Baskerville"/>
                <a:ea typeface="Libre Baskerville"/>
                <a:cs typeface="Libre Baskerville"/>
                <a:sym typeface="Libre Baskerville"/>
              </a:rPr>
              <a:t> som är intresserade av att starta eller återlansera ett </a:t>
            </a:r>
            <a:r>
              <a:rPr b="1" lang="en-GB" sz="1600">
                <a:latin typeface="Libre Baskerville"/>
                <a:ea typeface="Libre Baskerville"/>
                <a:cs typeface="Libre Baskerville"/>
                <a:sym typeface="Libre Baskerville"/>
              </a:rPr>
              <a:t>mentorprogram för kvinnor, särskilt studenter, inom mansdominerade STEM-områden</a:t>
            </a:r>
            <a:r>
              <a:rPr lang="en-GB" sz="1600">
                <a:latin typeface="Libre Baskerville"/>
                <a:ea typeface="Libre Baskerville"/>
                <a:cs typeface="Libre Baskerville"/>
                <a:sym typeface="Libre Baskerville"/>
              </a:rPr>
              <a:t>. Inom ramen för Women STEM Up-projektet har vi designat den specifikt för våra partneruniversitet, men den k</a:t>
            </a:r>
            <a:r>
              <a:rPr b="1" lang="en-GB" sz="1600">
                <a:latin typeface="Libre Baskerville"/>
                <a:ea typeface="Libre Baskerville"/>
                <a:cs typeface="Libre Baskerville"/>
                <a:sym typeface="Libre Baskerville"/>
              </a:rPr>
              <a:t>an användas av alla.</a:t>
            </a:r>
            <a:endParaRPr b="1" sz="1600">
              <a:latin typeface="Libre Baskerville"/>
              <a:ea typeface="Libre Baskerville"/>
              <a:cs typeface="Libre Baskerville"/>
              <a:sym typeface="Libre Baskerville"/>
            </a:endParaRPr>
          </a:p>
          <a:p>
            <a:pPr indent="0" lvl="0" marL="0" rtl="0" algn="l">
              <a:spcBef>
                <a:spcPts val="0"/>
              </a:spcBef>
              <a:spcAft>
                <a:spcPts val="0"/>
              </a:spcAft>
              <a:buSzPts val="990"/>
              <a:buNone/>
            </a:pPr>
            <a:r>
              <a:t/>
            </a:r>
            <a:endParaRPr sz="1600">
              <a:latin typeface="Libre Baskerville"/>
              <a:ea typeface="Libre Baskerville"/>
              <a:cs typeface="Libre Baskerville"/>
              <a:sym typeface="Libre Baskerville"/>
            </a:endParaRPr>
          </a:p>
          <a:p>
            <a:pPr indent="0" lvl="0" marL="0" rtl="0" algn="l">
              <a:spcBef>
                <a:spcPts val="0"/>
              </a:spcBef>
              <a:spcAft>
                <a:spcPts val="0"/>
              </a:spcAft>
              <a:buSzPts val="990"/>
              <a:buNone/>
            </a:pPr>
            <a:r>
              <a:rPr lang="en-GB" sz="1600">
                <a:latin typeface="Libre Baskerville"/>
                <a:ea typeface="Libre Baskerville"/>
                <a:cs typeface="Libre Baskerville"/>
                <a:sym typeface="Libre Baskerville"/>
              </a:rPr>
              <a:t>Mentorskap har visat sig vara en </a:t>
            </a:r>
            <a:r>
              <a:rPr b="1" lang="en-GB" sz="1600">
                <a:latin typeface="Libre Baskerville"/>
                <a:ea typeface="Libre Baskerville"/>
                <a:cs typeface="Libre Baskerville"/>
                <a:sym typeface="Libre Baskerville"/>
              </a:rPr>
              <a:t>viktig framgångsfaktor</a:t>
            </a:r>
            <a:r>
              <a:rPr lang="en-GB" sz="1600">
                <a:latin typeface="Libre Baskerville"/>
                <a:ea typeface="Libre Baskerville"/>
                <a:cs typeface="Libre Baskerville"/>
                <a:sym typeface="Libre Baskerville"/>
              </a:rPr>
              <a:t> för marginaliserade grupper inom STEM. Speciellt för </a:t>
            </a:r>
            <a:r>
              <a:rPr b="1" lang="en-GB" sz="1600">
                <a:latin typeface="Libre Baskerville"/>
                <a:ea typeface="Libre Baskerville"/>
                <a:cs typeface="Libre Baskerville"/>
                <a:sym typeface="Libre Baskerville"/>
              </a:rPr>
              <a:t>kvinnor </a:t>
            </a:r>
            <a:r>
              <a:rPr lang="en-GB" sz="1600">
                <a:latin typeface="Libre Baskerville"/>
                <a:ea typeface="Libre Baskerville"/>
                <a:cs typeface="Libre Baskerville"/>
                <a:sym typeface="Libre Baskerville"/>
              </a:rPr>
              <a:t>har det fungerat som en facilitator för att komma in och stanna kvar inom STEM-fältet.</a:t>
            </a:r>
            <a:endParaRPr sz="1600">
              <a:latin typeface="Libre Baskerville"/>
              <a:ea typeface="Libre Baskerville"/>
              <a:cs typeface="Libre Baskerville"/>
              <a:sym typeface="Libre Baskerville"/>
            </a:endParaRPr>
          </a:p>
          <a:p>
            <a:pPr indent="0" lvl="0" marL="0" rtl="0" algn="l">
              <a:spcBef>
                <a:spcPts val="0"/>
              </a:spcBef>
              <a:spcAft>
                <a:spcPts val="0"/>
              </a:spcAft>
              <a:buSzPts val="990"/>
              <a:buNone/>
            </a:pPr>
            <a:r>
              <a:t/>
            </a:r>
            <a:endParaRPr sz="1600">
              <a:latin typeface="Libre Baskerville"/>
              <a:ea typeface="Libre Baskerville"/>
              <a:cs typeface="Libre Baskerville"/>
              <a:sym typeface="Libre Baskerville"/>
            </a:endParaRPr>
          </a:p>
          <a:p>
            <a:pPr indent="0" lvl="0" marL="0" rtl="0" algn="l">
              <a:spcBef>
                <a:spcPts val="0"/>
              </a:spcBef>
              <a:spcAft>
                <a:spcPts val="0"/>
              </a:spcAft>
              <a:buSzPts val="990"/>
              <a:buNone/>
            </a:pPr>
            <a:r>
              <a:rPr lang="en-GB" sz="1600">
                <a:latin typeface="Libre Baskerville"/>
                <a:ea typeface="Libre Baskerville"/>
                <a:cs typeface="Libre Baskerville"/>
                <a:sym typeface="Libre Baskerville"/>
              </a:rPr>
              <a:t>Mentorskap kan användas både för att </a:t>
            </a:r>
            <a:r>
              <a:rPr b="1" lang="en-GB" sz="1600">
                <a:latin typeface="Libre Baskerville"/>
                <a:ea typeface="Libre Baskerville"/>
                <a:cs typeface="Libre Baskerville"/>
                <a:sym typeface="Libre Baskerville"/>
              </a:rPr>
              <a:t>rekrytera och behålla kvinnor</a:t>
            </a:r>
            <a:r>
              <a:rPr lang="en-GB" sz="1600">
                <a:latin typeface="Libre Baskerville"/>
                <a:ea typeface="Libre Baskerville"/>
                <a:cs typeface="Libre Baskerville"/>
                <a:sym typeface="Libre Baskerville"/>
              </a:rPr>
              <a:t> under hela utbildnings- och karriärcykeln.</a:t>
            </a:r>
            <a:endParaRPr sz="1600">
              <a:latin typeface="Libre Baskerville"/>
              <a:ea typeface="Libre Baskerville"/>
              <a:cs typeface="Libre Baskerville"/>
              <a:sym typeface="Libre Baskerville"/>
            </a:endParaRPr>
          </a:p>
        </p:txBody>
      </p:sp>
      <p:sp>
        <p:nvSpPr>
          <p:cNvPr id="169" name="Google Shape;169;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55"/>
          <p:cNvSpPr txBox="1"/>
          <p:nvPr>
            <p:ph type="title"/>
          </p:nvPr>
        </p:nvSpPr>
        <p:spPr>
          <a:xfrm>
            <a:off x="311700" y="6336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b="1" lang="en-GB">
                <a:latin typeface="Libre Baskerville"/>
                <a:ea typeface="Libre Baskerville"/>
                <a:cs typeface="Libre Baskerville"/>
                <a:sym typeface="Libre Baskerville"/>
              </a:rPr>
              <a:t>Main points to </a:t>
            </a:r>
            <a:r>
              <a:rPr b="1" lang="en-GB">
                <a:latin typeface="Libre Baskerville"/>
                <a:ea typeface="Libre Baskerville"/>
                <a:cs typeface="Libre Baskerville"/>
                <a:sym typeface="Libre Baskerville"/>
              </a:rPr>
              <a:t>consider</a:t>
            </a:r>
            <a:endParaRPr b="1">
              <a:latin typeface="Libre Baskerville"/>
              <a:ea typeface="Libre Baskerville"/>
              <a:cs typeface="Libre Baskerville"/>
              <a:sym typeface="Libre Baskerville"/>
            </a:endParaRPr>
          </a:p>
        </p:txBody>
      </p:sp>
      <p:sp>
        <p:nvSpPr>
          <p:cNvPr id="370" name="Google Shape;370;p55"/>
          <p:cNvSpPr txBox="1"/>
          <p:nvPr>
            <p:ph idx="1" type="body"/>
          </p:nvPr>
        </p:nvSpPr>
        <p:spPr>
          <a:xfrm>
            <a:off x="311700" y="1405500"/>
            <a:ext cx="8520600" cy="3738000"/>
          </a:xfrm>
          <a:prstGeom prst="rect">
            <a:avLst/>
          </a:prstGeom>
        </p:spPr>
        <p:txBody>
          <a:bodyPr anchorCtr="0" anchor="t" bIns="91425" lIns="91425" spcFirstLastPara="1" rIns="91425" wrap="square" tIns="91425">
            <a:noAutofit/>
          </a:bodyPr>
          <a:lstStyle/>
          <a:p>
            <a:pPr indent="-317500" lvl="0" marL="457200" rtl="0" algn="just">
              <a:lnSpc>
                <a:spcPct val="100000"/>
              </a:lnSpc>
              <a:spcBef>
                <a:spcPts val="1000"/>
              </a:spcBef>
              <a:spcAft>
                <a:spcPts val="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När du startar ett mentorskapsprogram måste du bestämma om du ska tillämpa online mentorskap, ansikte mot ansikte mentorskap, hybrid eller en mix av dessa. </a:t>
            </a:r>
            <a:endParaRPr sz="1400">
              <a:solidFill>
                <a:schemeClr val="dk1"/>
              </a:solidFill>
              <a:latin typeface="Libre Baskerville"/>
              <a:ea typeface="Libre Baskerville"/>
              <a:cs typeface="Libre Baskerville"/>
              <a:sym typeface="Libre Baskerville"/>
            </a:endParaRPr>
          </a:p>
          <a:p>
            <a:pPr indent="-317500" lvl="0" marL="457200" rtl="0" algn="just">
              <a:lnSpc>
                <a:spcPct val="100000"/>
              </a:lnSpc>
              <a:spcBef>
                <a:spcPts val="1000"/>
              </a:spcBef>
              <a:spcAft>
                <a:spcPts val="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Både e-mentorskap och ansikte-mot-ansikte mentorskap har sina fördelar, och valet beror mycket på dina förutsättningar och budget.</a:t>
            </a:r>
            <a:endParaRPr sz="1400">
              <a:solidFill>
                <a:schemeClr val="dk1"/>
              </a:solidFill>
              <a:latin typeface="Libre Baskerville"/>
              <a:ea typeface="Libre Baskerville"/>
              <a:cs typeface="Libre Baskerville"/>
              <a:sym typeface="Libre Baskerville"/>
            </a:endParaRPr>
          </a:p>
          <a:p>
            <a:pPr indent="-317500" lvl="0" marL="457200" rtl="0" algn="just">
              <a:lnSpc>
                <a:spcPct val="100000"/>
              </a:lnSpc>
              <a:spcBef>
                <a:spcPts val="1000"/>
              </a:spcBef>
              <a:spcAft>
                <a:spcPts val="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Att mentorn och adepten befinner sig i samma fysiska utrymme kan ha ett </a:t>
            </a:r>
            <a:r>
              <a:rPr b="1" lang="en-GB" sz="1400">
                <a:solidFill>
                  <a:schemeClr val="dk1"/>
                </a:solidFill>
                <a:latin typeface="Libre Baskerville"/>
                <a:ea typeface="Libre Baskerville"/>
                <a:cs typeface="Libre Baskerville"/>
                <a:sym typeface="Libre Baskerville"/>
              </a:rPr>
              <a:t>mervärde</a:t>
            </a:r>
            <a:r>
              <a:rPr lang="en-GB" sz="1400">
                <a:solidFill>
                  <a:schemeClr val="dk1"/>
                </a:solidFill>
                <a:latin typeface="Libre Baskerville"/>
                <a:ea typeface="Libre Baskerville"/>
                <a:cs typeface="Libre Baskerville"/>
                <a:sym typeface="Libre Baskerville"/>
              </a:rPr>
              <a:t>, eftersom det kan </a:t>
            </a:r>
            <a:r>
              <a:rPr b="1" lang="en-GB" sz="1400">
                <a:solidFill>
                  <a:schemeClr val="dk1"/>
                </a:solidFill>
                <a:latin typeface="Libre Baskerville"/>
                <a:ea typeface="Libre Baskerville"/>
                <a:cs typeface="Libre Baskerville"/>
                <a:sym typeface="Libre Baskerville"/>
              </a:rPr>
              <a:t>stärka deras band</a:t>
            </a:r>
            <a:r>
              <a:rPr lang="en-GB" sz="1400">
                <a:solidFill>
                  <a:schemeClr val="dk1"/>
                </a:solidFill>
                <a:latin typeface="Libre Baskerville"/>
                <a:ea typeface="Libre Baskerville"/>
                <a:cs typeface="Libre Baskerville"/>
                <a:sym typeface="Libre Baskerville"/>
              </a:rPr>
              <a:t>, förbättra kopplingen och öka den upplevda effektiviteten av mentorskapet. </a:t>
            </a:r>
            <a:endParaRPr sz="1400">
              <a:solidFill>
                <a:schemeClr val="dk1"/>
              </a:solidFill>
              <a:latin typeface="Libre Baskerville"/>
              <a:ea typeface="Libre Baskerville"/>
              <a:cs typeface="Libre Baskerville"/>
              <a:sym typeface="Libre Baskerville"/>
            </a:endParaRPr>
          </a:p>
          <a:p>
            <a:pPr indent="-317500" lvl="0" marL="457200" rtl="0" algn="just">
              <a:lnSpc>
                <a:spcPct val="100000"/>
              </a:lnSpc>
              <a:spcBef>
                <a:spcPts val="1000"/>
              </a:spcBef>
              <a:spcAft>
                <a:spcPts val="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Men när COVID-19 tvingade mentorskapsprogram att övergå till onlinesessioner, öppnades fler möjligheter. Med </a:t>
            </a:r>
            <a:r>
              <a:rPr b="1" lang="en-GB" sz="1400">
                <a:solidFill>
                  <a:schemeClr val="dk1"/>
                </a:solidFill>
                <a:latin typeface="Libre Baskerville"/>
                <a:ea typeface="Libre Baskerville"/>
                <a:cs typeface="Libre Baskerville"/>
                <a:sym typeface="Libre Baskerville"/>
              </a:rPr>
              <a:t>e-mentorskap</a:t>
            </a:r>
            <a:r>
              <a:rPr lang="en-GB" sz="1400">
                <a:solidFill>
                  <a:schemeClr val="dk1"/>
                </a:solidFill>
                <a:latin typeface="Libre Baskerville"/>
                <a:ea typeface="Libre Baskerville"/>
                <a:cs typeface="Libre Baskerville"/>
                <a:sym typeface="Libre Baskerville"/>
              </a:rPr>
              <a:t> kan människor som annars är långt borta lära av varandra, vilket kan vidga perspektiven.</a:t>
            </a:r>
            <a:endParaRPr sz="1400">
              <a:solidFill>
                <a:schemeClr val="dk1"/>
              </a:solidFill>
              <a:latin typeface="Libre Baskerville"/>
              <a:ea typeface="Libre Baskerville"/>
              <a:cs typeface="Libre Baskerville"/>
              <a:sym typeface="Libre Baskerville"/>
            </a:endParaRPr>
          </a:p>
          <a:p>
            <a:pPr indent="-317500" lvl="0" marL="457200" rtl="0" algn="just">
              <a:lnSpc>
                <a:spcPct val="100000"/>
              </a:lnSpc>
              <a:spcBef>
                <a:spcPts val="1000"/>
              </a:spcBef>
              <a:spcAft>
                <a:spcPts val="100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För att möta de </a:t>
            </a:r>
            <a:r>
              <a:rPr b="1" lang="en-GB" sz="1400">
                <a:solidFill>
                  <a:schemeClr val="dk1"/>
                </a:solidFill>
                <a:latin typeface="Libre Baskerville"/>
                <a:ea typeface="Libre Baskerville"/>
                <a:cs typeface="Libre Baskerville"/>
                <a:sym typeface="Libre Baskerville"/>
              </a:rPr>
              <a:t>olika behoven hos dina adepter</a:t>
            </a:r>
            <a:r>
              <a:rPr lang="en-GB" sz="1400">
                <a:solidFill>
                  <a:schemeClr val="dk1"/>
                </a:solidFill>
                <a:latin typeface="Libre Baskerville"/>
                <a:ea typeface="Libre Baskerville"/>
                <a:cs typeface="Libre Baskerville"/>
                <a:sym typeface="Libre Baskerville"/>
              </a:rPr>
              <a:t> är det en bra idé att prova både online och ansikte-mot-ansikte mentorskap. Detta kan ge en mer flexibel och anpassningsbar lösning som passar olika individer och deras preferenser</a:t>
            </a:r>
            <a:endParaRPr sz="1400">
              <a:solidFill>
                <a:schemeClr val="dk1"/>
              </a:solidFill>
              <a:latin typeface="Libre Baskerville"/>
              <a:ea typeface="Libre Baskerville"/>
              <a:cs typeface="Libre Baskerville"/>
              <a:sym typeface="Libre Baskerville"/>
            </a:endParaRPr>
          </a:p>
        </p:txBody>
      </p:sp>
      <p:sp>
        <p:nvSpPr>
          <p:cNvPr id="371" name="Google Shape;371;p5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372" name="Google Shape;372;p55"/>
          <p:cNvSpPr/>
          <p:nvPr/>
        </p:nvSpPr>
        <p:spPr>
          <a:xfrm>
            <a:off x="7870525" y="-228000"/>
            <a:ext cx="1925400" cy="1756500"/>
          </a:xfrm>
          <a:prstGeom prst="ellipse">
            <a:avLst/>
          </a:prstGeom>
          <a:solidFill>
            <a:srgbClr val="FFA3B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56"/>
          <p:cNvSpPr/>
          <p:nvPr/>
        </p:nvSpPr>
        <p:spPr>
          <a:xfrm>
            <a:off x="198600" y="237975"/>
            <a:ext cx="8746800" cy="474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8" name="Google Shape;378;p56"/>
          <p:cNvSpPr txBox="1"/>
          <p:nvPr>
            <p:ph type="title"/>
          </p:nvPr>
        </p:nvSpPr>
        <p:spPr>
          <a:xfrm>
            <a:off x="311700" y="6336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b="1" lang="en-GB">
                <a:latin typeface="Libre Baskerville"/>
                <a:ea typeface="Libre Baskerville"/>
                <a:cs typeface="Libre Baskerville"/>
                <a:sym typeface="Libre Baskerville"/>
              </a:rPr>
              <a:t>Varför är det viktigt</a:t>
            </a:r>
            <a:r>
              <a:rPr b="1" lang="en-GB">
                <a:latin typeface="Libre Baskerville"/>
                <a:ea typeface="Libre Baskerville"/>
                <a:cs typeface="Libre Baskerville"/>
                <a:sym typeface="Libre Baskerville"/>
              </a:rPr>
              <a:t>?</a:t>
            </a:r>
            <a:endParaRPr b="1">
              <a:latin typeface="Libre Baskerville"/>
              <a:ea typeface="Libre Baskerville"/>
              <a:cs typeface="Libre Baskerville"/>
              <a:sym typeface="Libre Baskerville"/>
            </a:endParaRPr>
          </a:p>
        </p:txBody>
      </p:sp>
      <p:sp>
        <p:nvSpPr>
          <p:cNvPr id="379" name="Google Shape;379;p56"/>
          <p:cNvSpPr txBox="1"/>
          <p:nvPr>
            <p:ph idx="1" type="body"/>
          </p:nvPr>
        </p:nvSpPr>
        <p:spPr>
          <a:xfrm>
            <a:off x="543600" y="1400400"/>
            <a:ext cx="8056800" cy="3912600"/>
          </a:xfrm>
          <a:prstGeom prst="rect">
            <a:avLst/>
          </a:prstGeom>
        </p:spPr>
        <p:txBody>
          <a:bodyPr anchorCtr="0" anchor="t" bIns="91425" lIns="91425" spcFirstLastPara="1" rIns="91425" wrap="square" tIns="91425">
            <a:normAutofit/>
          </a:bodyPr>
          <a:lstStyle/>
          <a:p>
            <a:pPr indent="0" lvl="0" marL="0" rtl="0" algn="just">
              <a:lnSpc>
                <a:spcPct val="110000"/>
              </a:lnSpc>
              <a:spcBef>
                <a:spcPts val="1000"/>
              </a:spcBef>
              <a:spcAft>
                <a:spcPts val="0"/>
              </a:spcAft>
              <a:buNone/>
            </a:pPr>
            <a:r>
              <a:rPr lang="en-GB" sz="1400">
                <a:solidFill>
                  <a:schemeClr val="dk1"/>
                </a:solidFill>
                <a:latin typeface="Libre Baskerville"/>
                <a:ea typeface="Libre Baskerville"/>
                <a:cs typeface="Libre Baskerville"/>
                <a:sym typeface="Libre Baskerville"/>
              </a:rPr>
              <a:t>Det är vanligtvis mer effektivt när mentorn och adepten är närvarande personligen, men </a:t>
            </a:r>
            <a:r>
              <a:rPr b="1" lang="en-GB" sz="1400">
                <a:solidFill>
                  <a:schemeClr val="dk1"/>
                </a:solidFill>
                <a:latin typeface="Libre Baskerville"/>
                <a:ea typeface="Libre Baskerville"/>
                <a:cs typeface="Libre Baskerville"/>
                <a:sym typeface="Libre Baskerville"/>
              </a:rPr>
              <a:t>online- och hybridlösningar kan övervinna geografiska gränser.</a:t>
            </a:r>
            <a:r>
              <a:rPr lang="en-GB" sz="1400">
                <a:solidFill>
                  <a:schemeClr val="dk1"/>
                </a:solidFill>
                <a:latin typeface="Libre Baskerville"/>
                <a:ea typeface="Libre Baskerville"/>
                <a:cs typeface="Libre Baskerville"/>
                <a:sym typeface="Libre Baskerville"/>
              </a:rPr>
              <a:t> Detta är särskilt viktigt i dagens internationella akademiska och affärsmässiga miljö, där unga forskare och yrkesverksamma uppmuntras att vara mobila. E-mentorskap kan ge värdefulla insikter i andra nationella sammanhang.</a:t>
            </a:r>
            <a:endParaRPr sz="1400">
              <a:solidFill>
                <a:schemeClr val="dk1"/>
              </a:solidFill>
              <a:latin typeface="Libre Baskerville"/>
              <a:ea typeface="Libre Baskerville"/>
              <a:cs typeface="Libre Baskerville"/>
              <a:sym typeface="Libre Baskerville"/>
            </a:endParaRPr>
          </a:p>
          <a:p>
            <a:pPr indent="0" lvl="0" marL="0" rtl="0" algn="just">
              <a:lnSpc>
                <a:spcPct val="110000"/>
              </a:lnSpc>
              <a:spcBef>
                <a:spcPts val="1000"/>
              </a:spcBef>
              <a:spcAft>
                <a:spcPts val="0"/>
              </a:spcAft>
              <a:buNone/>
            </a:pPr>
            <a:r>
              <a:rPr lang="en-GB" sz="1400">
                <a:solidFill>
                  <a:schemeClr val="dk1"/>
                </a:solidFill>
                <a:latin typeface="Libre Baskerville"/>
                <a:ea typeface="Libre Baskerville"/>
                <a:cs typeface="Libre Baskerville"/>
                <a:sym typeface="Libre Baskerville"/>
              </a:rPr>
              <a:t>För att </a:t>
            </a:r>
            <a:r>
              <a:rPr b="1" lang="en-GB" sz="1400">
                <a:solidFill>
                  <a:schemeClr val="dk1"/>
                </a:solidFill>
                <a:latin typeface="Libre Baskerville"/>
                <a:ea typeface="Libre Baskerville"/>
                <a:cs typeface="Libre Baskerville"/>
                <a:sym typeface="Libre Baskerville"/>
              </a:rPr>
              <a:t>kompensera för bristen på ansikte mot ansikte-kontakt</a:t>
            </a:r>
            <a:r>
              <a:rPr lang="en-GB" sz="1400">
                <a:solidFill>
                  <a:schemeClr val="dk1"/>
                </a:solidFill>
                <a:latin typeface="Libre Baskerville"/>
                <a:ea typeface="Libre Baskerville"/>
                <a:cs typeface="Libre Baskerville"/>
                <a:sym typeface="Libre Baskerville"/>
              </a:rPr>
              <a:t> i online mentorskap är det viktigt att avsätta extra tid för att bygga upp den personliga kontakten. När man träffas personligen är det lättare att variera mötets sammanhang, till exempel genom att fika eller äta middag tillsammans, vilket kan stärka deras band. Detta </a:t>
            </a:r>
            <a:r>
              <a:rPr b="1" lang="en-GB" sz="1400">
                <a:solidFill>
                  <a:schemeClr val="dk1"/>
                </a:solidFill>
                <a:latin typeface="Libre Baskerville"/>
                <a:ea typeface="Libre Baskerville"/>
                <a:cs typeface="Libre Baskerville"/>
                <a:sym typeface="Libre Baskerville"/>
              </a:rPr>
              <a:t>band </a:t>
            </a:r>
            <a:r>
              <a:rPr lang="en-GB" sz="1400">
                <a:solidFill>
                  <a:schemeClr val="dk1"/>
                </a:solidFill>
                <a:latin typeface="Libre Baskerville"/>
                <a:ea typeface="Libre Baskerville"/>
                <a:cs typeface="Libre Baskerville"/>
                <a:sym typeface="Libre Baskerville"/>
              </a:rPr>
              <a:t>är avgörande för att skapa förtroende, vilket gör att båda deltagarna kan öppna sig och öka sitt engagemang.</a:t>
            </a:r>
            <a:endParaRPr sz="1400">
              <a:solidFill>
                <a:schemeClr val="dk1"/>
              </a:solidFill>
              <a:latin typeface="Libre Baskerville"/>
              <a:ea typeface="Libre Baskerville"/>
              <a:cs typeface="Libre Baskerville"/>
              <a:sym typeface="Libre Baskerville"/>
            </a:endParaRPr>
          </a:p>
          <a:p>
            <a:pPr indent="0" lvl="0" marL="0" rtl="0" algn="just">
              <a:lnSpc>
                <a:spcPct val="110000"/>
              </a:lnSpc>
              <a:spcBef>
                <a:spcPts val="1000"/>
              </a:spcBef>
              <a:spcAft>
                <a:spcPts val="0"/>
              </a:spcAft>
              <a:buNone/>
            </a:pPr>
            <a:r>
              <a:rPr lang="en-GB" sz="1400">
                <a:solidFill>
                  <a:schemeClr val="dk1"/>
                </a:solidFill>
                <a:latin typeface="Libre Baskerville"/>
                <a:ea typeface="Libre Baskerville"/>
                <a:cs typeface="Libre Baskerville"/>
                <a:sym typeface="Libre Baskerville"/>
              </a:rPr>
              <a:t>För att öka programmets effektivitet är det bäst att ha flera iterationer och samla feedback om hur väl de olika metoderna fungerade.</a:t>
            </a:r>
            <a:endParaRPr sz="1400">
              <a:solidFill>
                <a:schemeClr val="dk1"/>
              </a:solidFill>
              <a:latin typeface="Libre Baskerville"/>
              <a:ea typeface="Libre Baskerville"/>
              <a:cs typeface="Libre Baskerville"/>
              <a:sym typeface="Libre Baskerville"/>
            </a:endParaRPr>
          </a:p>
        </p:txBody>
      </p:sp>
      <p:sp>
        <p:nvSpPr>
          <p:cNvPr id="380" name="Google Shape;380;p5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81F71"/>
        </a:solidFill>
      </p:bgPr>
    </p:bg>
    <p:spTree>
      <p:nvGrpSpPr>
        <p:cNvPr id="384" name="Shape 384"/>
        <p:cNvGrpSpPr/>
        <p:nvPr/>
      </p:nvGrpSpPr>
      <p:grpSpPr>
        <a:xfrm>
          <a:off x="0" y="0"/>
          <a:ext cx="0" cy="0"/>
          <a:chOff x="0" y="0"/>
          <a:chExt cx="0" cy="0"/>
        </a:xfrm>
      </p:grpSpPr>
      <p:sp>
        <p:nvSpPr>
          <p:cNvPr id="385" name="Google Shape;385;p57"/>
          <p:cNvSpPr/>
          <p:nvPr/>
        </p:nvSpPr>
        <p:spPr>
          <a:xfrm>
            <a:off x="1635000" y="832500"/>
            <a:ext cx="5880000" cy="3472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0EADE"/>
              </a:solidFill>
            </a:endParaRPr>
          </a:p>
        </p:txBody>
      </p:sp>
      <p:sp>
        <p:nvSpPr>
          <p:cNvPr id="386" name="Google Shape;386;p5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descr="This is the fifth video of a learning video series about how to design and run a mentoring program to increase gender balance in STEM, and specifically informatics. In this video, we talk about how to decide whether virtual, hybrid, or face-to-face mentoring works better.&#10;&#10;This learning video series was created within the Erasmus+ Women STEM UP project." id="387" name="Google Shape;387;p57" title="How to Design and Run a Mentoring Program? - Delivery Method">
            <a:hlinkClick r:id="rId3"/>
          </p:cNvPr>
          <p:cNvPicPr preferRelativeResize="0"/>
          <p:nvPr/>
        </p:nvPicPr>
        <p:blipFill>
          <a:blip r:embed="rId4">
            <a:alphaModFix/>
          </a:blip>
          <a:stretch>
            <a:fillRect/>
          </a:stretch>
        </p:blipFill>
        <p:spPr>
          <a:xfrm>
            <a:off x="1807200" y="1020100"/>
            <a:ext cx="5529600" cy="30972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1000"/>
                                        <p:tgtEl>
                                          <p:spTgt spid="3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58"/>
          <p:cNvSpPr txBox="1"/>
          <p:nvPr>
            <p:ph type="title"/>
          </p:nvPr>
        </p:nvSpPr>
        <p:spPr>
          <a:xfrm>
            <a:off x="1854450" y="2145450"/>
            <a:ext cx="5435100" cy="1329600"/>
          </a:xfrm>
          <a:prstGeom prst="rect">
            <a:avLst/>
          </a:prstGeom>
          <a:noFill/>
          <a:ln>
            <a:noFill/>
          </a:ln>
        </p:spPr>
        <p:txBody>
          <a:bodyPr anchorCtr="0" anchor="ctr" bIns="34275" lIns="68575" spcFirstLastPara="1" rIns="68575" wrap="square" tIns="34275">
            <a:normAutofit/>
          </a:bodyPr>
          <a:lstStyle/>
          <a:p>
            <a:pPr indent="0" lvl="0" marL="0" rtl="0" algn="ctr">
              <a:lnSpc>
                <a:spcPct val="100000"/>
              </a:lnSpc>
              <a:spcBef>
                <a:spcPts val="0"/>
              </a:spcBef>
              <a:spcAft>
                <a:spcPts val="0"/>
              </a:spcAft>
              <a:buClr>
                <a:schemeClr val="dk1"/>
              </a:buClr>
              <a:buSzPts val="1100"/>
              <a:buFont typeface="Arial"/>
              <a:buNone/>
            </a:pPr>
            <a:r>
              <a:rPr lang="en-GB" sz="3600">
                <a:latin typeface="Libre Baskerville"/>
                <a:ea typeface="Libre Baskerville"/>
                <a:cs typeface="Libre Baskerville"/>
                <a:sym typeface="Libre Baskerville"/>
              </a:rPr>
              <a:t>Vilka egenskaper ska en mentor ha?</a:t>
            </a:r>
            <a:endParaRPr sz="3600">
              <a:latin typeface="Libre Baskerville"/>
              <a:ea typeface="Libre Baskerville"/>
              <a:cs typeface="Libre Baskerville"/>
              <a:sym typeface="Libre Baskerville"/>
            </a:endParaRPr>
          </a:p>
        </p:txBody>
      </p:sp>
      <p:sp>
        <p:nvSpPr>
          <p:cNvPr id="393" name="Google Shape;393;p58"/>
          <p:cNvSpPr txBox="1"/>
          <p:nvPr/>
        </p:nvSpPr>
        <p:spPr>
          <a:xfrm flipH="1">
            <a:off x="-152400" y="60475"/>
            <a:ext cx="7701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800">
                <a:solidFill>
                  <a:schemeClr val="dk2"/>
                </a:solidFill>
              </a:rPr>
              <a:t>7</a:t>
            </a:r>
            <a:endParaRPr b="1" sz="8800">
              <a:solidFill>
                <a:schemeClr val="dk2"/>
              </a:solidFill>
            </a:endParaRPr>
          </a:p>
        </p:txBody>
      </p:sp>
      <p:sp>
        <p:nvSpPr>
          <p:cNvPr id="394" name="Google Shape;394;p58"/>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59"/>
          <p:cNvSpPr txBox="1"/>
          <p:nvPr>
            <p:ph type="title"/>
          </p:nvPr>
        </p:nvSpPr>
        <p:spPr>
          <a:xfrm>
            <a:off x="311700" y="6336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b="1" lang="en-GB">
                <a:latin typeface="Libre Baskerville"/>
                <a:ea typeface="Libre Baskerville"/>
                <a:cs typeface="Libre Baskerville"/>
                <a:sym typeface="Libre Baskerville"/>
              </a:rPr>
              <a:t>Huvudpunkter att tänka på</a:t>
            </a:r>
            <a:endParaRPr b="1">
              <a:latin typeface="Libre Baskerville"/>
              <a:ea typeface="Libre Baskerville"/>
              <a:cs typeface="Libre Baskerville"/>
              <a:sym typeface="Libre Baskerville"/>
            </a:endParaRPr>
          </a:p>
        </p:txBody>
      </p:sp>
      <p:sp>
        <p:nvSpPr>
          <p:cNvPr id="400" name="Google Shape;400;p59"/>
          <p:cNvSpPr txBox="1"/>
          <p:nvPr>
            <p:ph idx="1" type="body"/>
          </p:nvPr>
        </p:nvSpPr>
        <p:spPr>
          <a:xfrm>
            <a:off x="311700" y="1400400"/>
            <a:ext cx="8520600" cy="3547800"/>
          </a:xfrm>
          <a:prstGeom prst="rect">
            <a:avLst/>
          </a:prstGeom>
        </p:spPr>
        <p:txBody>
          <a:bodyPr anchorCtr="0" anchor="t" bIns="91425" lIns="91425" spcFirstLastPara="1" rIns="91425" wrap="square" tIns="91425">
            <a:noAutofit/>
          </a:bodyPr>
          <a:lstStyle/>
          <a:p>
            <a:pPr indent="-304800" lvl="0" marL="457200" rtl="0" algn="just">
              <a:lnSpc>
                <a:spcPct val="100000"/>
              </a:lnSpc>
              <a:spcBef>
                <a:spcPts val="0"/>
              </a:spcBef>
              <a:spcAft>
                <a:spcPts val="0"/>
              </a:spcAft>
              <a:buClr>
                <a:schemeClr val="dk1"/>
              </a:buClr>
              <a:buSzPts val="1200"/>
              <a:buFont typeface="Libre Baskerville"/>
              <a:buAutoNum type="arabicPeriod"/>
            </a:pPr>
            <a:r>
              <a:rPr lang="en-GB" sz="1200">
                <a:solidFill>
                  <a:schemeClr val="dk1"/>
                </a:solidFill>
                <a:latin typeface="Libre Baskerville"/>
                <a:ea typeface="Libre Baskerville"/>
                <a:cs typeface="Libre Baskerville"/>
                <a:sym typeface="Libre Baskerville"/>
              </a:rPr>
              <a:t>För att dina mentorer ska bli framgångsrika i ditt mentorprogram är det viktigt att vara tydlig med vilka </a:t>
            </a:r>
            <a:r>
              <a:rPr b="1" lang="en-GB" sz="1200">
                <a:solidFill>
                  <a:schemeClr val="dk1"/>
                </a:solidFill>
                <a:latin typeface="Libre Baskerville"/>
                <a:ea typeface="Libre Baskerville"/>
                <a:cs typeface="Libre Baskerville"/>
                <a:sym typeface="Libre Baskerville"/>
              </a:rPr>
              <a:t>egenskaper och attityder</a:t>
            </a:r>
            <a:r>
              <a:rPr lang="en-GB" sz="1200">
                <a:solidFill>
                  <a:schemeClr val="dk1"/>
                </a:solidFill>
                <a:latin typeface="Libre Baskerville"/>
                <a:ea typeface="Libre Baskerville"/>
                <a:cs typeface="Libre Baskerville"/>
                <a:sym typeface="Libre Baskerville"/>
              </a:rPr>
              <a:t> som krävs. Var redo att erbjuda en rad mentorsutbildningar. För ett g</a:t>
            </a:r>
            <a:r>
              <a:rPr b="1" lang="en-GB" sz="1200">
                <a:solidFill>
                  <a:schemeClr val="dk1"/>
                </a:solidFill>
                <a:latin typeface="Libre Baskerville"/>
                <a:ea typeface="Libre Baskerville"/>
                <a:cs typeface="Libre Baskerville"/>
                <a:sym typeface="Libre Baskerville"/>
              </a:rPr>
              <a:t>ratis och nedladdningsbart mentorutbildningspaket</a:t>
            </a:r>
            <a:r>
              <a:rPr lang="en-GB" sz="1200">
                <a:solidFill>
                  <a:schemeClr val="dk1"/>
                </a:solidFill>
                <a:latin typeface="Libre Baskerville"/>
                <a:ea typeface="Libre Baskerville"/>
                <a:cs typeface="Libre Baskerville"/>
                <a:sym typeface="Libre Baskerville"/>
              </a:rPr>
              <a:t>, besök vår </a:t>
            </a:r>
            <a:r>
              <a:rPr lang="en-GB" sz="1200" u="sng">
                <a:solidFill>
                  <a:schemeClr val="hlink"/>
                </a:solidFill>
                <a:latin typeface="Libre Baskerville"/>
                <a:ea typeface="Libre Baskerville"/>
                <a:cs typeface="Libre Baskerville"/>
                <a:sym typeface="Libre Baskerville"/>
                <a:hlinkClick r:id="rId3"/>
              </a:rPr>
              <a:t>hemsida</a:t>
            </a:r>
            <a:r>
              <a:rPr lang="en-GB" sz="1200">
                <a:solidFill>
                  <a:schemeClr val="dk1"/>
                </a:solidFill>
                <a:latin typeface="Libre Baskerville"/>
                <a:ea typeface="Libre Baskerville"/>
                <a:cs typeface="Libre Baskerville"/>
                <a:sym typeface="Libre Baskerville"/>
              </a:rPr>
              <a:t>.</a:t>
            </a:r>
            <a:endParaRPr sz="1200">
              <a:solidFill>
                <a:schemeClr val="dk1"/>
              </a:solidFill>
              <a:latin typeface="Libre Baskerville"/>
              <a:ea typeface="Libre Baskerville"/>
              <a:cs typeface="Libre Baskerville"/>
              <a:sym typeface="Libre Baskerville"/>
            </a:endParaRPr>
          </a:p>
          <a:p>
            <a:pPr indent="-304800" lvl="0" marL="457200" rtl="0" algn="just">
              <a:lnSpc>
                <a:spcPct val="100000"/>
              </a:lnSpc>
              <a:spcBef>
                <a:spcPts val="1000"/>
              </a:spcBef>
              <a:spcAft>
                <a:spcPts val="0"/>
              </a:spcAft>
              <a:buClr>
                <a:schemeClr val="dk1"/>
              </a:buClr>
              <a:buSzPts val="1200"/>
              <a:buFont typeface="Libre Baskerville"/>
              <a:buAutoNum type="arabicPeriod"/>
            </a:pPr>
            <a:r>
              <a:rPr lang="en-GB" sz="1200">
                <a:solidFill>
                  <a:schemeClr val="dk1"/>
                </a:solidFill>
                <a:latin typeface="Libre Baskerville"/>
                <a:ea typeface="Libre Baskerville"/>
                <a:cs typeface="Libre Baskerville"/>
                <a:sym typeface="Libre Baskerville"/>
              </a:rPr>
              <a:t>Vanligtvis är den viktigaste egenskapen för en mentor att vara </a:t>
            </a:r>
            <a:r>
              <a:rPr b="1" lang="en-GB" sz="1200">
                <a:solidFill>
                  <a:schemeClr val="dk1"/>
                </a:solidFill>
                <a:latin typeface="Libre Baskerville"/>
                <a:ea typeface="Libre Baskerville"/>
                <a:cs typeface="Libre Baskerville"/>
                <a:sym typeface="Libre Baskerville"/>
              </a:rPr>
              <a:t>empatisk </a:t>
            </a:r>
            <a:r>
              <a:rPr lang="en-GB" sz="1200">
                <a:solidFill>
                  <a:schemeClr val="dk1"/>
                </a:solidFill>
                <a:latin typeface="Libre Baskerville"/>
                <a:ea typeface="Libre Baskerville"/>
                <a:cs typeface="Libre Baskerville"/>
                <a:sym typeface="Libre Baskerville"/>
              </a:rPr>
              <a:t>och </a:t>
            </a:r>
            <a:r>
              <a:rPr b="1" lang="en-GB" sz="1200">
                <a:solidFill>
                  <a:schemeClr val="dk1"/>
                </a:solidFill>
                <a:latin typeface="Libre Baskerville"/>
                <a:ea typeface="Libre Baskerville"/>
                <a:cs typeface="Libre Baskerville"/>
                <a:sym typeface="Libre Baskerville"/>
              </a:rPr>
              <a:t>stödjande</a:t>
            </a:r>
            <a:r>
              <a:rPr lang="en-GB" sz="1200">
                <a:solidFill>
                  <a:schemeClr val="dk1"/>
                </a:solidFill>
                <a:latin typeface="Libre Baskerville"/>
                <a:ea typeface="Libre Baskerville"/>
                <a:cs typeface="Libre Baskerville"/>
                <a:sym typeface="Libre Baskerville"/>
              </a:rPr>
              <a:t>. Ett </a:t>
            </a:r>
            <a:r>
              <a:rPr b="1" lang="en-GB" sz="1200">
                <a:solidFill>
                  <a:schemeClr val="dk1"/>
                </a:solidFill>
                <a:latin typeface="Libre Baskerville"/>
                <a:ea typeface="Libre Baskerville"/>
                <a:cs typeface="Libre Baskerville"/>
                <a:sym typeface="Libre Baskerville"/>
              </a:rPr>
              <a:t>inkluderande språk </a:t>
            </a:r>
            <a:r>
              <a:rPr lang="en-GB" sz="1200">
                <a:solidFill>
                  <a:schemeClr val="dk1"/>
                </a:solidFill>
                <a:latin typeface="Libre Baskerville"/>
                <a:ea typeface="Libre Baskerville"/>
                <a:cs typeface="Libre Baskerville"/>
                <a:sym typeface="Libre Baskerville"/>
              </a:rPr>
              <a:t>är också avgörande. </a:t>
            </a:r>
            <a:endParaRPr sz="1200">
              <a:solidFill>
                <a:schemeClr val="dk1"/>
              </a:solidFill>
              <a:latin typeface="Libre Baskerville"/>
              <a:ea typeface="Libre Baskerville"/>
              <a:cs typeface="Libre Baskerville"/>
              <a:sym typeface="Libre Baskerville"/>
            </a:endParaRPr>
          </a:p>
          <a:p>
            <a:pPr indent="-304800" lvl="0" marL="457200" rtl="0" algn="just">
              <a:lnSpc>
                <a:spcPct val="100000"/>
              </a:lnSpc>
              <a:spcBef>
                <a:spcPts val="1000"/>
              </a:spcBef>
              <a:spcAft>
                <a:spcPts val="0"/>
              </a:spcAft>
              <a:buClr>
                <a:schemeClr val="dk1"/>
              </a:buClr>
              <a:buSzPts val="1200"/>
              <a:buFont typeface="Libre Baskerville"/>
              <a:buAutoNum type="arabicPeriod"/>
            </a:pPr>
            <a:r>
              <a:rPr lang="en-GB" sz="1200">
                <a:solidFill>
                  <a:schemeClr val="dk1"/>
                </a:solidFill>
                <a:latin typeface="Libre Baskerville"/>
                <a:ea typeface="Libre Baskerville"/>
                <a:cs typeface="Libre Baskerville"/>
                <a:sym typeface="Libre Baskerville"/>
              </a:rPr>
              <a:t>Det hjälper ofta om mentorerna är </a:t>
            </a:r>
            <a:r>
              <a:rPr b="1" lang="en-GB" sz="1200">
                <a:solidFill>
                  <a:schemeClr val="dk1"/>
                </a:solidFill>
                <a:latin typeface="Libre Baskerville"/>
                <a:ea typeface="Libre Baskerville"/>
                <a:cs typeface="Libre Baskerville"/>
                <a:sym typeface="Libre Baskerville"/>
              </a:rPr>
              <a:t>relaterbara</a:t>
            </a:r>
            <a:r>
              <a:rPr lang="en-GB" sz="1200">
                <a:solidFill>
                  <a:schemeClr val="dk1"/>
                </a:solidFill>
                <a:latin typeface="Libre Baskerville"/>
                <a:ea typeface="Libre Baskerville"/>
                <a:cs typeface="Libre Baskerville"/>
                <a:sym typeface="Libre Baskerville"/>
              </a:rPr>
              <a:t>. Instruera dina mentorer om hur mycket personlig information de ska dela, samtidigt som du påminner dem om att undvika överdelning, eftersom det kan distrahera fokus från mentorsessionerna.</a:t>
            </a:r>
            <a:endParaRPr sz="1200">
              <a:solidFill>
                <a:schemeClr val="dk1"/>
              </a:solidFill>
              <a:latin typeface="Libre Baskerville"/>
              <a:ea typeface="Libre Baskerville"/>
              <a:cs typeface="Libre Baskerville"/>
              <a:sym typeface="Libre Baskerville"/>
            </a:endParaRPr>
          </a:p>
          <a:p>
            <a:pPr indent="-304800" lvl="0" marL="457200" rtl="0" algn="just">
              <a:lnSpc>
                <a:spcPct val="100000"/>
              </a:lnSpc>
              <a:spcBef>
                <a:spcPts val="1000"/>
              </a:spcBef>
              <a:spcAft>
                <a:spcPts val="0"/>
              </a:spcAft>
              <a:buClr>
                <a:schemeClr val="dk1"/>
              </a:buClr>
              <a:buSzPts val="1200"/>
              <a:buFont typeface="Libre Baskerville"/>
              <a:buAutoNum type="arabicPeriod"/>
            </a:pPr>
            <a:r>
              <a:rPr lang="en-GB" sz="1200">
                <a:solidFill>
                  <a:schemeClr val="dk1"/>
                </a:solidFill>
                <a:latin typeface="Libre Baskerville"/>
                <a:ea typeface="Libre Baskerville"/>
                <a:cs typeface="Libre Baskerville"/>
                <a:sym typeface="Libre Baskerville"/>
              </a:rPr>
              <a:t>Träna dem att vara </a:t>
            </a:r>
            <a:r>
              <a:rPr b="1" lang="en-GB" sz="1200">
                <a:solidFill>
                  <a:schemeClr val="dk1"/>
                </a:solidFill>
                <a:latin typeface="Libre Baskerville"/>
                <a:ea typeface="Libre Baskerville"/>
                <a:cs typeface="Libre Baskerville"/>
                <a:sym typeface="Libre Baskerville"/>
              </a:rPr>
              <a:t>proaktiva </a:t>
            </a:r>
            <a:r>
              <a:rPr lang="en-GB" sz="1200">
                <a:solidFill>
                  <a:schemeClr val="dk1"/>
                </a:solidFill>
                <a:latin typeface="Libre Baskerville"/>
                <a:ea typeface="Libre Baskerville"/>
                <a:cs typeface="Libre Baskerville"/>
                <a:sym typeface="Libre Baskerville"/>
              </a:rPr>
              <a:t>och redo att tillämpa ett </a:t>
            </a:r>
            <a:r>
              <a:rPr b="1" lang="en-GB" sz="1200">
                <a:solidFill>
                  <a:schemeClr val="dk1"/>
                </a:solidFill>
                <a:latin typeface="Libre Baskerville"/>
                <a:ea typeface="Libre Baskerville"/>
                <a:cs typeface="Libre Baskerville"/>
                <a:sym typeface="Libre Baskerville"/>
              </a:rPr>
              <a:t>coachande tänkesätt</a:t>
            </a:r>
            <a:r>
              <a:rPr lang="en-GB" sz="1200">
                <a:solidFill>
                  <a:schemeClr val="dk1"/>
                </a:solidFill>
                <a:latin typeface="Libre Baskerville"/>
                <a:ea typeface="Libre Baskerville"/>
                <a:cs typeface="Libre Baskerville"/>
                <a:sym typeface="Libre Baskerville"/>
              </a:rPr>
              <a:t> vid mentorskap. Om adepten skulle ha nytta av specifika uppgifter utöver de vanliga samtalen bör mentorer förberedas med skräddarsydda aktiviteter. </a:t>
            </a:r>
            <a:endParaRPr sz="1200">
              <a:solidFill>
                <a:schemeClr val="dk1"/>
              </a:solidFill>
              <a:latin typeface="Libre Baskerville"/>
              <a:ea typeface="Libre Baskerville"/>
              <a:cs typeface="Libre Baskerville"/>
              <a:sym typeface="Libre Baskerville"/>
            </a:endParaRPr>
          </a:p>
          <a:p>
            <a:pPr indent="-304800" lvl="0" marL="457200" rtl="0" algn="just">
              <a:lnSpc>
                <a:spcPct val="100000"/>
              </a:lnSpc>
              <a:spcBef>
                <a:spcPts val="1000"/>
              </a:spcBef>
              <a:spcAft>
                <a:spcPts val="0"/>
              </a:spcAft>
              <a:buClr>
                <a:schemeClr val="dk1"/>
              </a:buClr>
              <a:buSzPts val="1200"/>
              <a:buFont typeface="Libre Baskerville"/>
              <a:buAutoNum type="arabicPeriod"/>
            </a:pPr>
            <a:r>
              <a:rPr lang="en-GB" sz="1200">
                <a:solidFill>
                  <a:schemeClr val="dk1"/>
                </a:solidFill>
                <a:latin typeface="Libre Baskerville"/>
                <a:ea typeface="Libre Baskerville"/>
                <a:cs typeface="Libre Baskerville"/>
                <a:sym typeface="Libre Baskerville"/>
              </a:rPr>
              <a:t>Påminn dem också om att mentorskap handlar om att hjälpa adepten att växa professionellt, så mentorer bör vara öppna för att </a:t>
            </a:r>
            <a:r>
              <a:rPr b="1" lang="en-GB" sz="1200">
                <a:solidFill>
                  <a:schemeClr val="dk1"/>
                </a:solidFill>
                <a:latin typeface="Libre Baskerville"/>
                <a:ea typeface="Libre Baskerville"/>
                <a:cs typeface="Libre Baskerville"/>
                <a:sym typeface="Libre Baskerville"/>
              </a:rPr>
              <a:t>dela sina resurser</a:t>
            </a:r>
            <a:r>
              <a:rPr lang="en-GB" sz="1200">
                <a:solidFill>
                  <a:schemeClr val="dk1"/>
                </a:solidFill>
                <a:latin typeface="Libre Baskerville"/>
                <a:ea typeface="Libre Baskerville"/>
                <a:cs typeface="Libre Baskerville"/>
                <a:sym typeface="Libre Baskerville"/>
              </a:rPr>
              <a:t> med sin adept när de känner sig bekväma.</a:t>
            </a:r>
            <a:endParaRPr sz="1200">
              <a:solidFill>
                <a:schemeClr val="dk1"/>
              </a:solidFill>
              <a:latin typeface="Libre Baskerville"/>
              <a:ea typeface="Libre Baskerville"/>
              <a:cs typeface="Libre Baskerville"/>
              <a:sym typeface="Libre Baskerville"/>
            </a:endParaRPr>
          </a:p>
          <a:p>
            <a:pPr indent="0" lvl="0" marL="0" rtl="0" algn="just">
              <a:lnSpc>
                <a:spcPct val="100000"/>
              </a:lnSpc>
              <a:spcBef>
                <a:spcPts val="1000"/>
              </a:spcBef>
              <a:spcAft>
                <a:spcPts val="1000"/>
              </a:spcAft>
              <a:buNone/>
            </a:pPr>
            <a:r>
              <a:t/>
            </a:r>
            <a:endParaRPr sz="1400">
              <a:latin typeface="Libre Baskerville"/>
              <a:ea typeface="Libre Baskerville"/>
              <a:cs typeface="Libre Baskerville"/>
              <a:sym typeface="Libre Baskerville"/>
            </a:endParaRPr>
          </a:p>
        </p:txBody>
      </p:sp>
      <p:sp>
        <p:nvSpPr>
          <p:cNvPr id="401" name="Google Shape;401;p5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402" name="Google Shape;402;p59"/>
          <p:cNvSpPr/>
          <p:nvPr/>
        </p:nvSpPr>
        <p:spPr>
          <a:xfrm>
            <a:off x="7870525" y="-228000"/>
            <a:ext cx="1925400" cy="1756500"/>
          </a:xfrm>
          <a:prstGeom prst="ellipse">
            <a:avLst/>
          </a:prstGeom>
          <a:solidFill>
            <a:srgbClr val="FFA3B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60"/>
          <p:cNvSpPr/>
          <p:nvPr/>
        </p:nvSpPr>
        <p:spPr>
          <a:xfrm>
            <a:off x="198600" y="237975"/>
            <a:ext cx="8746800" cy="474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8" name="Google Shape;408;p60"/>
          <p:cNvSpPr txBox="1"/>
          <p:nvPr>
            <p:ph type="title"/>
          </p:nvPr>
        </p:nvSpPr>
        <p:spPr>
          <a:xfrm>
            <a:off x="311700" y="6336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b="1" lang="en-GB">
                <a:latin typeface="Libre Baskerville"/>
                <a:ea typeface="Libre Baskerville"/>
                <a:cs typeface="Libre Baskerville"/>
                <a:sym typeface="Libre Baskerville"/>
              </a:rPr>
              <a:t>Varför är det viktigt</a:t>
            </a:r>
            <a:r>
              <a:rPr b="1" lang="en-GB">
                <a:latin typeface="Libre Baskerville"/>
                <a:ea typeface="Libre Baskerville"/>
                <a:cs typeface="Libre Baskerville"/>
                <a:sym typeface="Libre Baskerville"/>
              </a:rPr>
              <a:t>?</a:t>
            </a:r>
            <a:endParaRPr b="1">
              <a:latin typeface="Libre Baskerville"/>
              <a:ea typeface="Libre Baskerville"/>
              <a:cs typeface="Libre Baskerville"/>
              <a:sym typeface="Libre Baskerville"/>
            </a:endParaRPr>
          </a:p>
        </p:txBody>
      </p:sp>
      <p:sp>
        <p:nvSpPr>
          <p:cNvPr id="409" name="Google Shape;409;p60"/>
          <p:cNvSpPr txBox="1"/>
          <p:nvPr>
            <p:ph idx="1" type="body"/>
          </p:nvPr>
        </p:nvSpPr>
        <p:spPr>
          <a:xfrm>
            <a:off x="543600" y="1400400"/>
            <a:ext cx="8056800" cy="26052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Clr>
                <a:schemeClr val="dk1"/>
              </a:buClr>
              <a:buSzPts val="1100"/>
              <a:buFont typeface="Arial"/>
              <a:buNone/>
            </a:pPr>
            <a:r>
              <a:rPr lang="en-GB" sz="1400">
                <a:solidFill>
                  <a:schemeClr val="dk1"/>
                </a:solidFill>
                <a:latin typeface="Libre Baskerville"/>
                <a:ea typeface="Libre Baskerville"/>
                <a:cs typeface="Libre Baskerville"/>
                <a:sym typeface="Libre Baskerville"/>
              </a:rPr>
              <a:t>Mentorskapets </a:t>
            </a:r>
            <a:r>
              <a:rPr b="1" lang="en-GB" sz="1400">
                <a:solidFill>
                  <a:schemeClr val="dk1"/>
                </a:solidFill>
                <a:latin typeface="Libre Baskerville"/>
                <a:ea typeface="Libre Baskerville"/>
                <a:cs typeface="Libre Baskerville"/>
                <a:sym typeface="Libre Baskerville"/>
              </a:rPr>
              <a:t>framgång </a:t>
            </a:r>
            <a:r>
              <a:rPr lang="en-GB" sz="1400">
                <a:solidFill>
                  <a:schemeClr val="dk1"/>
                </a:solidFill>
                <a:latin typeface="Libre Baskerville"/>
                <a:ea typeface="Libre Baskerville"/>
                <a:cs typeface="Libre Baskerville"/>
                <a:sym typeface="Libre Baskerville"/>
              </a:rPr>
              <a:t>beror mycket på dina </a:t>
            </a:r>
            <a:r>
              <a:rPr b="1" lang="en-GB" sz="1400">
                <a:solidFill>
                  <a:schemeClr val="dk1"/>
                </a:solidFill>
                <a:latin typeface="Libre Baskerville"/>
                <a:ea typeface="Libre Baskerville"/>
                <a:cs typeface="Libre Baskerville"/>
                <a:sym typeface="Libre Baskerville"/>
              </a:rPr>
              <a:t>mentorers personliga egenskaper och attityd</a:t>
            </a:r>
            <a:r>
              <a:rPr lang="en-GB" sz="1400">
                <a:solidFill>
                  <a:schemeClr val="dk1"/>
                </a:solidFill>
                <a:latin typeface="Libre Baskerville"/>
                <a:ea typeface="Libre Baskerville"/>
                <a:cs typeface="Libre Baskerville"/>
                <a:sym typeface="Libre Baskerville"/>
              </a:rPr>
              <a:t>. Därför är det avgörande att utbilda dem och </a:t>
            </a:r>
            <a:r>
              <a:rPr b="1" lang="en-GB" sz="1400">
                <a:solidFill>
                  <a:schemeClr val="dk1"/>
                </a:solidFill>
                <a:latin typeface="Libre Baskerville"/>
                <a:ea typeface="Libre Baskerville"/>
                <a:cs typeface="Libre Baskerville"/>
                <a:sym typeface="Libre Baskerville"/>
              </a:rPr>
              <a:t>regelbundet samla in och ge feedback</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a:p>
            <a:pPr indent="0" lvl="0" marL="0" rtl="0" algn="just">
              <a:spcBef>
                <a:spcPts val="1200"/>
              </a:spcBef>
              <a:spcAft>
                <a:spcPts val="1200"/>
              </a:spcAft>
              <a:buClr>
                <a:schemeClr val="dk1"/>
              </a:buClr>
              <a:buSzPts val="1100"/>
              <a:buFont typeface="Arial"/>
              <a:buNone/>
            </a:pPr>
            <a:r>
              <a:rPr lang="en-GB" sz="1400">
                <a:solidFill>
                  <a:schemeClr val="dk1"/>
                </a:solidFill>
                <a:latin typeface="Libre Baskerville"/>
                <a:ea typeface="Libre Baskerville"/>
                <a:cs typeface="Libre Baskerville"/>
                <a:sym typeface="Libre Baskerville"/>
              </a:rPr>
              <a:t>Förutom att erbjuda mentorsutbildning, se till att också inkludera </a:t>
            </a:r>
            <a:r>
              <a:rPr b="1" lang="en-GB" sz="1400">
                <a:solidFill>
                  <a:schemeClr val="dk1"/>
                </a:solidFill>
                <a:latin typeface="Libre Baskerville"/>
                <a:ea typeface="Libre Baskerville"/>
                <a:cs typeface="Libre Baskerville"/>
                <a:sym typeface="Libre Baskerville"/>
              </a:rPr>
              <a:t>genusutbildning</a:t>
            </a:r>
            <a:r>
              <a:rPr lang="en-GB" sz="1400">
                <a:solidFill>
                  <a:schemeClr val="dk1"/>
                </a:solidFill>
                <a:latin typeface="Libre Baskerville"/>
                <a:ea typeface="Libre Baskerville"/>
                <a:cs typeface="Libre Baskerville"/>
                <a:sym typeface="Libre Baskerville"/>
              </a:rPr>
              <a:t>. Detta är viktigt för alla mentorer, men särskilt inom ramen för ett </a:t>
            </a:r>
            <a:r>
              <a:rPr b="1" lang="en-GB" sz="1400">
                <a:solidFill>
                  <a:schemeClr val="dk1"/>
                </a:solidFill>
                <a:latin typeface="Libre Baskerville"/>
                <a:ea typeface="Libre Baskerville"/>
                <a:cs typeface="Libre Baskerville"/>
                <a:sym typeface="Libre Baskerville"/>
              </a:rPr>
              <a:t>mentorprogram specifikt för kvinnor i STEM</a:t>
            </a:r>
            <a:r>
              <a:rPr lang="en-GB" sz="1400">
                <a:solidFill>
                  <a:schemeClr val="dk1"/>
                </a:solidFill>
                <a:latin typeface="Libre Baskerville"/>
                <a:ea typeface="Libre Baskerville"/>
                <a:cs typeface="Libre Baskerville"/>
                <a:sym typeface="Libre Baskerville"/>
              </a:rPr>
              <a:t>. Genusutbildning kräver självreflektion kring k</a:t>
            </a:r>
            <a:r>
              <a:rPr b="1" lang="en-GB" sz="1400">
                <a:solidFill>
                  <a:schemeClr val="dk1"/>
                </a:solidFill>
                <a:latin typeface="Libre Baskerville"/>
                <a:ea typeface="Libre Baskerville"/>
                <a:cs typeface="Libre Baskerville"/>
                <a:sym typeface="Libre Baskerville"/>
              </a:rPr>
              <a:t>önsstereotyper och egna fördomar</a:t>
            </a:r>
            <a:r>
              <a:rPr lang="en-GB" sz="1400">
                <a:solidFill>
                  <a:schemeClr val="dk1"/>
                </a:solidFill>
                <a:latin typeface="Libre Baskerville"/>
                <a:ea typeface="Libre Baskerville"/>
                <a:cs typeface="Libre Baskerville"/>
                <a:sym typeface="Libre Baskerville"/>
              </a:rPr>
              <a:t>.</a:t>
            </a:r>
            <a:endParaRPr>
              <a:solidFill>
                <a:schemeClr val="dk1"/>
              </a:solidFill>
              <a:latin typeface="Libre Baskerville"/>
              <a:ea typeface="Libre Baskerville"/>
              <a:cs typeface="Libre Baskerville"/>
              <a:sym typeface="Libre Baskerville"/>
            </a:endParaRPr>
          </a:p>
        </p:txBody>
      </p:sp>
      <p:sp>
        <p:nvSpPr>
          <p:cNvPr id="410" name="Google Shape;410;p6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81F71"/>
        </a:solidFill>
      </p:bgPr>
    </p:bg>
    <p:spTree>
      <p:nvGrpSpPr>
        <p:cNvPr id="414" name="Shape 414"/>
        <p:cNvGrpSpPr/>
        <p:nvPr/>
      </p:nvGrpSpPr>
      <p:grpSpPr>
        <a:xfrm>
          <a:off x="0" y="0"/>
          <a:ext cx="0" cy="0"/>
          <a:chOff x="0" y="0"/>
          <a:chExt cx="0" cy="0"/>
        </a:xfrm>
      </p:grpSpPr>
      <p:sp>
        <p:nvSpPr>
          <p:cNvPr id="415" name="Google Shape;415;p61"/>
          <p:cNvSpPr/>
          <p:nvPr/>
        </p:nvSpPr>
        <p:spPr>
          <a:xfrm>
            <a:off x="1635000" y="832500"/>
            <a:ext cx="5880000" cy="3472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0EADE"/>
              </a:solidFill>
            </a:endParaRPr>
          </a:p>
        </p:txBody>
      </p:sp>
      <p:sp>
        <p:nvSpPr>
          <p:cNvPr id="416" name="Google Shape;416;p6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descr="This is the sixth video of a learning video series about how to design and run a mentoring program to increase gender balance in STEM, and specifically informatics. In this video, we talk about which are the qualities your mentors need to have to be successful.&#10;&#10;This learning video series was created within the Erasmus+ Women STEM UP project." id="417" name="Google Shape;417;p61" title="How to Design and Run a Mentoring Program? - Mentor's qualities">
            <a:hlinkClick r:id="rId3"/>
          </p:cNvPr>
          <p:cNvPicPr preferRelativeResize="0"/>
          <p:nvPr/>
        </p:nvPicPr>
        <p:blipFill>
          <a:blip r:embed="rId4">
            <a:alphaModFix/>
          </a:blip>
          <a:stretch>
            <a:fillRect/>
          </a:stretch>
        </p:blipFill>
        <p:spPr>
          <a:xfrm>
            <a:off x="1810200" y="1020750"/>
            <a:ext cx="5529600" cy="3096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1000"/>
                                        <p:tgtEl>
                                          <p:spTgt spid="4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62"/>
          <p:cNvSpPr txBox="1"/>
          <p:nvPr>
            <p:ph type="title"/>
          </p:nvPr>
        </p:nvSpPr>
        <p:spPr>
          <a:xfrm>
            <a:off x="450175" y="2130452"/>
            <a:ext cx="8328300" cy="1329600"/>
          </a:xfrm>
          <a:prstGeom prst="rect">
            <a:avLst/>
          </a:prstGeom>
          <a:noFill/>
          <a:ln>
            <a:noFill/>
          </a:ln>
        </p:spPr>
        <p:txBody>
          <a:bodyPr anchorCtr="0" anchor="ctr" bIns="34275" lIns="68575" spcFirstLastPara="1" rIns="68575" wrap="square" tIns="34275">
            <a:normAutofit/>
          </a:bodyPr>
          <a:lstStyle/>
          <a:p>
            <a:pPr indent="0" lvl="0" marL="0" rtl="0" algn="ctr">
              <a:lnSpc>
                <a:spcPct val="100000"/>
              </a:lnSpc>
              <a:spcBef>
                <a:spcPts val="0"/>
              </a:spcBef>
              <a:spcAft>
                <a:spcPts val="0"/>
              </a:spcAft>
              <a:buClr>
                <a:schemeClr val="dk1"/>
              </a:buClr>
              <a:buSzPts val="1100"/>
              <a:buFont typeface="Arial"/>
              <a:buNone/>
            </a:pPr>
            <a:r>
              <a:rPr lang="en-GB" sz="3600">
                <a:latin typeface="Libre Baskerville"/>
                <a:ea typeface="Libre Baskerville"/>
                <a:cs typeface="Libre Baskerville"/>
                <a:sym typeface="Libre Baskerville"/>
              </a:rPr>
              <a:t>Vilka är fördelarna med att driva ett mentorprogram?</a:t>
            </a:r>
            <a:endParaRPr sz="3600">
              <a:latin typeface="Libre Baskerville"/>
              <a:ea typeface="Libre Baskerville"/>
              <a:cs typeface="Libre Baskerville"/>
              <a:sym typeface="Libre Baskerville"/>
            </a:endParaRPr>
          </a:p>
        </p:txBody>
      </p:sp>
      <p:sp>
        <p:nvSpPr>
          <p:cNvPr id="423" name="Google Shape;423;p62"/>
          <p:cNvSpPr txBox="1"/>
          <p:nvPr/>
        </p:nvSpPr>
        <p:spPr>
          <a:xfrm flipH="1">
            <a:off x="-152400" y="60475"/>
            <a:ext cx="7701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800">
                <a:solidFill>
                  <a:schemeClr val="dk2"/>
                </a:solidFill>
              </a:rPr>
              <a:t>8</a:t>
            </a:r>
            <a:endParaRPr b="1" sz="8800">
              <a:solidFill>
                <a:schemeClr val="dk2"/>
              </a:solidFill>
            </a:endParaRPr>
          </a:p>
        </p:txBody>
      </p:sp>
      <p:sp>
        <p:nvSpPr>
          <p:cNvPr id="424" name="Google Shape;424;p62"/>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63"/>
          <p:cNvSpPr/>
          <p:nvPr/>
        </p:nvSpPr>
        <p:spPr>
          <a:xfrm>
            <a:off x="198600" y="237975"/>
            <a:ext cx="8746800" cy="474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0" name="Google Shape;430;p63"/>
          <p:cNvSpPr txBox="1"/>
          <p:nvPr>
            <p:ph type="title"/>
          </p:nvPr>
        </p:nvSpPr>
        <p:spPr>
          <a:xfrm>
            <a:off x="311700" y="6336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latin typeface="Libre Baskerville"/>
                <a:ea typeface="Libre Baskerville"/>
                <a:cs typeface="Libre Baskerville"/>
                <a:sym typeface="Libre Baskerville"/>
              </a:rPr>
              <a:t>Varför är det fördelaktigt</a:t>
            </a:r>
            <a:r>
              <a:rPr b="1" lang="en-GB">
                <a:latin typeface="Libre Baskerville"/>
                <a:ea typeface="Libre Baskerville"/>
                <a:cs typeface="Libre Baskerville"/>
                <a:sym typeface="Libre Baskerville"/>
              </a:rPr>
              <a:t>?</a:t>
            </a:r>
            <a:endParaRPr b="1">
              <a:latin typeface="Libre Baskerville"/>
              <a:ea typeface="Libre Baskerville"/>
              <a:cs typeface="Libre Baskerville"/>
              <a:sym typeface="Libre Baskerville"/>
            </a:endParaRPr>
          </a:p>
        </p:txBody>
      </p:sp>
      <p:sp>
        <p:nvSpPr>
          <p:cNvPr id="431" name="Google Shape;431;p63"/>
          <p:cNvSpPr txBox="1"/>
          <p:nvPr>
            <p:ph idx="1" type="body"/>
          </p:nvPr>
        </p:nvSpPr>
        <p:spPr>
          <a:xfrm>
            <a:off x="543600" y="1407900"/>
            <a:ext cx="8056800" cy="2980200"/>
          </a:xfrm>
          <a:prstGeom prst="rect">
            <a:avLst/>
          </a:prstGeom>
        </p:spPr>
        <p:txBody>
          <a:bodyPr anchorCtr="0" anchor="t" bIns="91425" lIns="91425" spcFirstLastPara="1" rIns="91425" wrap="square" tIns="91425">
            <a:normAutofit lnSpcReduction="20000"/>
          </a:bodyPr>
          <a:lstStyle/>
          <a:p>
            <a:pPr indent="0" lvl="0" marL="0" rtl="0" algn="just">
              <a:spcBef>
                <a:spcPts val="0"/>
              </a:spcBef>
              <a:spcAft>
                <a:spcPts val="0"/>
              </a:spcAft>
              <a:buNone/>
            </a:pPr>
            <a:r>
              <a:rPr lang="en-GB" sz="1400">
                <a:solidFill>
                  <a:schemeClr val="dk1"/>
                </a:solidFill>
                <a:latin typeface="Libre Baskerville"/>
                <a:ea typeface="Libre Baskerville"/>
                <a:cs typeface="Libre Baskerville"/>
                <a:sym typeface="Libre Baskerville"/>
              </a:rPr>
              <a:t>Ett </a:t>
            </a:r>
            <a:r>
              <a:rPr b="1" lang="en-GB" sz="1400">
                <a:solidFill>
                  <a:schemeClr val="dk1"/>
                </a:solidFill>
                <a:latin typeface="Libre Baskerville"/>
                <a:ea typeface="Libre Baskerville"/>
                <a:cs typeface="Libre Baskerville"/>
                <a:sym typeface="Libre Baskerville"/>
              </a:rPr>
              <a:t>mentorprogram för kvinnor inom STEM</a:t>
            </a:r>
            <a:r>
              <a:rPr lang="en-GB" sz="1400">
                <a:solidFill>
                  <a:schemeClr val="dk1"/>
                </a:solidFill>
                <a:latin typeface="Libre Baskerville"/>
                <a:ea typeface="Libre Baskerville"/>
                <a:cs typeface="Libre Baskerville"/>
                <a:sym typeface="Libre Baskerville"/>
              </a:rPr>
              <a:t> är fördelaktigt eftersom det kan </a:t>
            </a:r>
            <a:r>
              <a:rPr b="1" lang="en-GB" sz="1400">
                <a:solidFill>
                  <a:schemeClr val="dk1"/>
                </a:solidFill>
                <a:latin typeface="Libre Baskerville"/>
                <a:ea typeface="Libre Baskerville"/>
                <a:cs typeface="Libre Baskerville"/>
                <a:sym typeface="Libre Baskerville"/>
              </a:rPr>
              <a:t>öka kvinnors deltagande i fältet</a:t>
            </a:r>
            <a:r>
              <a:rPr lang="en-GB" sz="1400">
                <a:solidFill>
                  <a:schemeClr val="dk1"/>
                </a:solidFill>
                <a:latin typeface="Libre Baskerville"/>
                <a:ea typeface="Libre Baskerville"/>
                <a:cs typeface="Libre Baskerville"/>
                <a:sym typeface="Libre Baskerville"/>
              </a:rPr>
              <a:t>, vilket inte bara är en fråga om social rättvisa utan också av ekonomiskt och tekniskt intresse för världen.</a:t>
            </a:r>
            <a:endParaRPr sz="1400">
              <a:solidFill>
                <a:schemeClr val="dk1"/>
              </a:solidFill>
              <a:latin typeface="Libre Baskerville"/>
              <a:ea typeface="Libre Baskerville"/>
              <a:cs typeface="Libre Baskerville"/>
              <a:sym typeface="Libre Baskerville"/>
            </a:endParaRPr>
          </a:p>
          <a:p>
            <a:pPr indent="0" lvl="0" marL="0" rtl="0" algn="just">
              <a:spcBef>
                <a:spcPts val="1200"/>
              </a:spcBef>
              <a:spcAft>
                <a:spcPts val="0"/>
              </a:spcAft>
              <a:buNone/>
            </a:pPr>
            <a:r>
              <a:rPr b="1" lang="en-GB" sz="1400">
                <a:solidFill>
                  <a:schemeClr val="dk1"/>
                </a:solidFill>
                <a:latin typeface="Libre Baskerville"/>
                <a:ea typeface="Libre Baskerville"/>
                <a:cs typeface="Libre Baskerville"/>
                <a:sym typeface="Libre Baskerville"/>
              </a:rPr>
              <a:t>Adepter </a:t>
            </a:r>
            <a:r>
              <a:rPr lang="en-GB" sz="1400">
                <a:solidFill>
                  <a:schemeClr val="dk1"/>
                </a:solidFill>
                <a:latin typeface="Libre Baskerville"/>
                <a:ea typeface="Libre Baskerville"/>
                <a:cs typeface="Libre Baskerville"/>
                <a:sym typeface="Libre Baskerville"/>
              </a:rPr>
              <a:t>kan dra nytta av mentorskap genom att </a:t>
            </a:r>
            <a:r>
              <a:rPr b="1" lang="en-GB" sz="1400">
                <a:solidFill>
                  <a:schemeClr val="dk1"/>
                </a:solidFill>
                <a:latin typeface="Libre Baskerville"/>
                <a:ea typeface="Libre Baskerville"/>
                <a:cs typeface="Libre Baskerville"/>
                <a:sym typeface="Libre Baskerville"/>
              </a:rPr>
              <a:t>utsättas för förebilder, få professionell feedback </a:t>
            </a:r>
            <a:r>
              <a:rPr lang="en-GB" sz="1400">
                <a:solidFill>
                  <a:schemeClr val="dk1"/>
                </a:solidFill>
                <a:latin typeface="Libre Baskerville"/>
                <a:ea typeface="Libre Baskerville"/>
                <a:cs typeface="Libre Baskerville"/>
                <a:sym typeface="Libre Baskerville"/>
              </a:rPr>
              <a:t>om sin potential och tillväxt, samt få stöd från både mentorer och kamrater. </a:t>
            </a:r>
            <a:endParaRPr sz="1400">
              <a:solidFill>
                <a:schemeClr val="dk1"/>
              </a:solidFill>
              <a:latin typeface="Libre Baskerville"/>
              <a:ea typeface="Libre Baskerville"/>
              <a:cs typeface="Libre Baskerville"/>
              <a:sym typeface="Libre Baskerville"/>
            </a:endParaRPr>
          </a:p>
          <a:p>
            <a:pPr indent="0" lvl="0" marL="0" rtl="0" algn="just">
              <a:spcBef>
                <a:spcPts val="1200"/>
              </a:spcBef>
              <a:spcAft>
                <a:spcPts val="0"/>
              </a:spcAft>
              <a:buNone/>
            </a:pPr>
            <a:r>
              <a:rPr lang="en-GB" sz="1400">
                <a:solidFill>
                  <a:schemeClr val="dk1"/>
                </a:solidFill>
                <a:latin typeface="Libre Baskerville"/>
                <a:ea typeface="Libre Baskerville"/>
                <a:cs typeface="Libre Baskerville"/>
                <a:sym typeface="Libre Baskerville"/>
              </a:rPr>
              <a:t>Men mentorerna tjänar också på att delta i ett mentorprogram. De kan </a:t>
            </a:r>
            <a:r>
              <a:rPr b="1" lang="en-GB" sz="1400">
                <a:solidFill>
                  <a:schemeClr val="dk1"/>
                </a:solidFill>
                <a:latin typeface="Libre Baskerville"/>
                <a:ea typeface="Libre Baskerville"/>
                <a:cs typeface="Libre Baskerville"/>
                <a:sym typeface="Libre Baskerville"/>
              </a:rPr>
              <a:t>lära </a:t>
            </a:r>
            <a:r>
              <a:rPr lang="en-GB" sz="1400">
                <a:solidFill>
                  <a:schemeClr val="dk1"/>
                </a:solidFill>
                <a:latin typeface="Libre Baskerville"/>
                <a:ea typeface="Libre Baskerville"/>
                <a:cs typeface="Libre Baskerville"/>
                <a:sym typeface="Libre Baskerville"/>
              </a:rPr>
              <a:t>av och </a:t>
            </a:r>
            <a:r>
              <a:rPr b="1" lang="en-GB" sz="1400">
                <a:solidFill>
                  <a:schemeClr val="dk1"/>
                </a:solidFill>
                <a:latin typeface="Libre Baskerville"/>
                <a:ea typeface="Libre Baskerville"/>
                <a:cs typeface="Libre Baskerville"/>
                <a:sym typeface="Libre Baskerville"/>
              </a:rPr>
              <a:t>få inspiration</a:t>
            </a:r>
            <a:r>
              <a:rPr lang="en-GB" sz="1400">
                <a:solidFill>
                  <a:schemeClr val="dk1"/>
                </a:solidFill>
                <a:latin typeface="Libre Baskerville"/>
                <a:ea typeface="Libre Baskerville"/>
                <a:cs typeface="Libre Baskerville"/>
                <a:sym typeface="Libre Baskerville"/>
              </a:rPr>
              <a:t> från sina adepter, och genom mentorskapsprocessen kan de utveckla sina </a:t>
            </a:r>
            <a:r>
              <a:rPr b="1" lang="en-GB" sz="1400">
                <a:solidFill>
                  <a:schemeClr val="dk1"/>
                </a:solidFill>
                <a:latin typeface="Libre Baskerville"/>
                <a:ea typeface="Libre Baskerville"/>
                <a:cs typeface="Libre Baskerville"/>
                <a:sym typeface="Libre Baskerville"/>
              </a:rPr>
              <a:t>ledarskaps-, coaching- och kommunikationsförmågor. </a:t>
            </a:r>
            <a:r>
              <a:rPr lang="en-GB" sz="1400">
                <a:solidFill>
                  <a:schemeClr val="dk1"/>
                </a:solidFill>
                <a:latin typeface="Libre Baskerville"/>
                <a:ea typeface="Libre Baskerville"/>
                <a:cs typeface="Libre Baskerville"/>
                <a:sym typeface="Libre Baskerville"/>
              </a:rPr>
              <a:t>Mentorskap kan alltså leda till professionell tillväxt för både mentorer och adepter.</a:t>
            </a:r>
            <a:endParaRPr sz="1400"/>
          </a:p>
          <a:p>
            <a:pPr indent="0" lvl="0" marL="0" rtl="0" algn="just">
              <a:spcBef>
                <a:spcPts val="1200"/>
              </a:spcBef>
              <a:spcAft>
                <a:spcPts val="1200"/>
              </a:spcAft>
              <a:buNone/>
            </a:pPr>
            <a:r>
              <a:t/>
            </a:r>
            <a:endParaRPr sz="1400">
              <a:solidFill>
                <a:schemeClr val="dk1"/>
              </a:solidFill>
              <a:latin typeface="Libre Baskerville"/>
              <a:ea typeface="Libre Baskerville"/>
              <a:cs typeface="Libre Baskerville"/>
              <a:sym typeface="Libre Baskerville"/>
            </a:endParaRPr>
          </a:p>
        </p:txBody>
      </p:sp>
      <p:sp>
        <p:nvSpPr>
          <p:cNvPr id="432" name="Google Shape;432;p6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81F71"/>
        </a:solidFill>
      </p:bgPr>
    </p:bg>
    <p:spTree>
      <p:nvGrpSpPr>
        <p:cNvPr id="436" name="Shape 436"/>
        <p:cNvGrpSpPr/>
        <p:nvPr/>
      </p:nvGrpSpPr>
      <p:grpSpPr>
        <a:xfrm>
          <a:off x="0" y="0"/>
          <a:ext cx="0" cy="0"/>
          <a:chOff x="0" y="0"/>
          <a:chExt cx="0" cy="0"/>
        </a:xfrm>
      </p:grpSpPr>
      <p:sp>
        <p:nvSpPr>
          <p:cNvPr id="437" name="Google Shape;437;p64"/>
          <p:cNvSpPr/>
          <p:nvPr/>
        </p:nvSpPr>
        <p:spPr>
          <a:xfrm>
            <a:off x="1635000" y="832500"/>
            <a:ext cx="5880000" cy="3472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0EADE"/>
              </a:solidFill>
            </a:endParaRPr>
          </a:p>
        </p:txBody>
      </p:sp>
      <p:sp>
        <p:nvSpPr>
          <p:cNvPr id="438" name="Google Shape;438;p6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descr="This is the seventh and last video of a learning video series about how to design and run a mentoring program to increase gender balance in STEM, and specifically informatics. In this video, we talk about how to motivate your mentors to take part in the program.&#10;&#10;This learning video series was created within the Erasmus+ Women STEM UP project." id="439" name="Google Shape;439;p64" title="How to Design and Run a Mentoring Program? - Mentor's benefits">
            <a:hlinkClick r:id="rId3"/>
          </p:cNvPr>
          <p:cNvPicPr preferRelativeResize="0"/>
          <p:nvPr/>
        </p:nvPicPr>
        <p:blipFill>
          <a:blip r:embed="rId4">
            <a:alphaModFix/>
          </a:blip>
          <a:stretch>
            <a:fillRect/>
          </a:stretch>
        </p:blipFill>
        <p:spPr>
          <a:xfrm>
            <a:off x="1807200" y="1023100"/>
            <a:ext cx="5529600" cy="30972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1000"/>
                                        <p:tgtEl>
                                          <p:spTgt spid="4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9"/>
          <p:cNvSpPr/>
          <p:nvPr/>
        </p:nvSpPr>
        <p:spPr>
          <a:xfrm>
            <a:off x="198600" y="381300"/>
            <a:ext cx="8746800" cy="43809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5" name="Google Shape;175;p29"/>
          <p:cNvSpPr txBox="1"/>
          <p:nvPr>
            <p:ph type="title"/>
          </p:nvPr>
        </p:nvSpPr>
        <p:spPr>
          <a:xfrm>
            <a:off x="1549775" y="555650"/>
            <a:ext cx="54921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latin typeface="Libre Baskerville"/>
                <a:ea typeface="Libre Baskerville"/>
                <a:cs typeface="Libre Baskerville"/>
                <a:sym typeface="Libre Baskerville"/>
              </a:rPr>
              <a:t>Table of contents</a:t>
            </a:r>
            <a:endParaRPr b="1">
              <a:latin typeface="Libre Baskerville"/>
              <a:ea typeface="Libre Baskerville"/>
              <a:cs typeface="Libre Baskerville"/>
              <a:sym typeface="Libre Baskerville"/>
            </a:endParaRPr>
          </a:p>
        </p:txBody>
      </p:sp>
      <p:sp>
        <p:nvSpPr>
          <p:cNvPr id="176" name="Google Shape;176;p29"/>
          <p:cNvSpPr txBox="1"/>
          <p:nvPr>
            <p:ph idx="1" type="body"/>
          </p:nvPr>
        </p:nvSpPr>
        <p:spPr>
          <a:xfrm>
            <a:off x="1103950" y="1284325"/>
            <a:ext cx="6573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Libre Baskerville"/>
              <a:buAutoNum type="arabicParenR"/>
            </a:pPr>
            <a:r>
              <a:rPr lang="en-GB">
                <a:solidFill>
                  <a:schemeClr val="dk1"/>
                </a:solidFill>
                <a:latin typeface="Libre Baskerville"/>
                <a:ea typeface="Libre Baskerville"/>
                <a:cs typeface="Libre Baskerville"/>
                <a:sym typeface="Libre Baskerville"/>
              </a:rPr>
              <a:t>Nyckelbegrepp</a:t>
            </a:r>
            <a:endParaRPr>
              <a:solidFill>
                <a:schemeClr val="dk1"/>
              </a:solidFill>
              <a:latin typeface="Libre Baskerville"/>
              <a:ea typeface="Libre Baskerville"/>
              <a:cs typeface="Libre Baskerville"/>
              <a:sym typeface="Libre Baskerville"/>
            </a:endParaRPr>
          </a:p>
          <a:p>
            <a:pPr indent="-342900" lvl="0" marL="457200" rtl="0" algn="l">
              <a:spcBef>
                <a:spcPts val="0"/>
              </a:spcBef>
              <a:spcAft>
                <a:spcPts val="0"/>
              </a:spcAft>
              <a:buClr>
                <a:schemeClr val="dk1"/>
              </a:buClr>
              <a:buSzPts val="1800"/>
              <a:buFont typeface="Libre Baskerville"/>
              <a:buAutoNum type="arabicParenR"/>
            </a:pPr>
            <a:r>
              <a:rPr lang="en-GB">
                <a:solidFill>
                  <a:schemeClr val="dk1"/>
                </a:solidFill>
                <a:latin typeface="Libre Baskerville"/>
                <a:ea typeface="Libre Baskerville"/>
                <a:cs typeface="Libre Baskerville"/>
                <a:sym typeface="Libre Baskerville"/>
              </a:rPr>
              <a:t>Hantera förväntningar</a:t>
            </a:r>
            <a:endParaRPr>
              <a:solidFill>
                <a:schemeClr val="dk1"/>
              </a:solidFill>
              <a:latin typeface="Libre Baskerville"/>
              <a:ea typeface="Libre Baskerville"/>
              <a:cs typeface="Libre Baskerville"/>
              <a:sym typeface="Libre Baskerville"/>
            </a:endParaRPr>
          </a:p>
          <a:p>
            <a:pPr indent="-342900" lvl="0" marL="457200" rtl="0" algn="l">
              <a:spcBef>
                <a:spcPts val="0"/>
              </a:spcBef>
              <a:spcAft>
                <a:spcPts val="0"/>
              </a:spcAft>
              <a:buClr>
                <a:schemeClr val="dk1"/>
              </a:buClr>
              <a:buSzPts val="1800"/>
              <a:buFont typeface="Libre Baskerville"/>
              <a:buAutoNum type="arabicParenR"/>
            </a:pPr>
            <a:r>
              <a:rPr lang="en-GB">
                <a:solidFill>
                  <a:schemeClr val="dk1"/>
                </a:solidFill>
                <a:latin typeface="Libre Baskerville"/>
                <a:ea typeface="Libre Baskerville"/>
                <a:cs typeface="Libre Baskerville"/>
                <a:sym typeface="Libre Baskerville"/>
              </a:rPr>
              <a:t>Matcha mentorer och adepter</a:t>
            </a:r>
            <a:endParaRPr>
              <a:solidFill>
                <a:schemeClr val="dk1"/>
              </a:solidFill>
              <a:latin typeface="Libre Baskerville"/>
              <a:ea typeface="Libre Baskerville"/>
              <a:cs typeface="Libre Baskerville"/>
              <a:sym typeface="Libre Baskerville"/>
            </a:endParaRPr>
          </a:p>
          <a:p>
            <a:pPr indent="-342900" lvl="0" marL="457200" rtl="0" algn="l">
              <a:spcBef>
                <a:spcPts val="0"/>
              </a:spcBef>
              <a:spcAft>
                <a:spcPts val="0"/>
              </a:spcAft>
              <a:buClr>
                <a:schemeClr val="dk1"/>
              </a:buClr>
              <a:buSzPts val="1800"/>
              <a:buFont typeface="Libre Baskerville"/>
              <a:buAutoNum type="arabicParenR"/>
            </a:pPr>
            <a:r>
              <a:rPr lang="en-GB">
                <a:solidFill>
                  <a:schemeClr val="dk1"/>
                </a:solidFill>
                <a:latin typeface="Libre Baskerville"/>
                <a:ea typeface="Libre Baskerville"/>
                <a:cs typeface="Libre Baskerville"/>
                <a:sym typeface="Libre Baskerville"/>
              </a:rPr>
              <a:t>Programlängd</a:t>
            </a:r>
            <a:endParaRPr>
              <a:solidFill>
                <a:schemeClr val="dk1"/>
              </a:solidFill>
              <a:latin typeface="Libre Baskerville"/>
              <a:ea typeface="Libre Baskerville"/>
              <a:cs typeface="Libre Baskerville"/>
              <a:sym typeface="Libre Baskerville"/>
            </a:endParaRPr>
          </a:p>
          <a:p>
            <a:pPr indent="-342900" lvl="0" marL="457200" rtl="0" algn="l">
              <a:spcBef>
                <a:spcPts val="0"/>
              </a:spcBef>
              <a:spcAft>
                <a:spcPts val="0"/>
              </a:spcAft>
              <a:buClr>
                <a:schemeClr val="dk1"/>
              </a:buClr>
              <a:buSzPts val="1800"/>
              <a:buFont typeface="Libre Baskerville"/>
              <a:buAutoNum type="arabicParenR"/>
            </a:pPr>
            <a:r>
              <a:rPr lang="en-GB">
                <a:solidFill>
                  <a:schemeClr val="dk1"/>
                </a:solidFill>
                <a:latin typeface="Libre Baskerville"/>
                <a:ea typeface="Libre Baskerville"/>
                <a:cs typeface="Libre Baskerville"/>
                <a:sym typeface="Libre Baskerville"/>
              </a:rPr>
              <a:t>En-mot-en vs grupp mentorskap</a:t>
            </a:r>
            <a:endParaRPr>
              <a:solidFill>
                <a:schemeClr val="dk1"/>
              </a:solidFill>
              <a:latin typeface="Libre Baskerville"/>
              <a:ea typeface="Libre Baskerville"/>
              <a:cs typeface="Libre Baskerville"/>
              <a:sym typeface="Libre Baskerville"/>
            </a:endParaRPr>
          </a:p>
          <a:p>
            <a:pPr indent="-342900" lvl="0" marL="457200" rtl="0" algn="l">
              <a:spcBef>
                <a:spcPts val="0"/>
              </a:spcBef>
              <a:spcAft>
                <a:spcPts val="0"/>
              </a:spcAft>
              <a:buClr>
                <a:schemeClr val="dk1"/>
              </a:buClr>
              <a:buSzPts val="1800"/>
              <a:buFont typeface="Libre Baskerville"/>
              <a:buAutoNum type="arabicParenR"/>
            </a:pPr>
            <a:r>
              <a:rPr lang="en-GB">
                <a:solidFill>
                  <a:schemeClr val="dk1"/>
                </a:solidFill>
                <a:latin typeface="Libre Baskerville"/>
                <a:ea typeface="Libre Baskerville"/>
                <a:cs typeface="Libre Baskerville"/>
                <a:sym typeface="Libre Baskerville"/>
              </a:rPr>
              <a:t>Online kontra ansikte mot ansikte mentorskap</a:t>
            </a:r>
            <a:endParaRPr>
              <a:solidFill>
                <a:schemeClr val="dk1"/>
              </a:solidFill>
              <a:latin typeface="Libre Baskerville"/>
              <a:ea typeface="Libre Baskerville"/>
              <a:cs typeface="Libre Baskerville"/>
              <a:sym typeface="Libre Baskerville"/>
            </a:endParaRPr>
          </a:p>
          <a:p>
            <a:pPr indent="-342900" lvl="0" marL="457200" rtl="0" algn="l">
              <a:spcBef>
                <a:spcPts val="0"/>
              </a:spcBef>
              <a:spcAft>
                <a:spcPts val="0"/>
              </a:spcAft>
              <a:buClr>
                <a:schemeClr val="dk1"/>
              </a:buClr>
              <a:buSzPts val="1800"/>
              <a:buFont typeface="Libre Baskerville"/>
              <a:buAutoNum type="arabicParenR"/>
            </a:pPr>
            <a:r>
              <a:rPr lang="en-GB">
                <a:solidFill>
                  <a:schemeClr val="dk1"/>
                </a:solidFill>
                <a:latin typeface="Libre Baskerville"/>
                <a:ea typeface="Libre Baskerville"/>
                <a:cs typeface="Libre Baskerville"/>
                <a:sym typeface="Libre Baskerville"/>
              </a:rPr>
              <a:t>Att välja och utbilda dina mentorer</a:t>
            </a:r>
            <a:endParaRPr>
              <a:solidFill>
                <a:schemeClr val="dk1"/>
              </a:solidFill>
              <a:latin typeface="Libre Baskerville"/>
              <a:ea typeface="Libre Baskerville"/>
              <a:cs typeface="Libre Baskerville"/>
              <a:sym typeface="Libre Baskerville"/>
            </a:endParaRPr>
          </a:p>
          <a:p>
            <a:pPr indent="-342900" lvl="0" marL="457200" rtl="0" algn="l">
              <a:spcBef>
                <a:spcPts val="0"/>
              </a:spcBef>
              <a:spcAft>
                <a:spcPts val="0"/>
              </a:spcAft>
              <a:buClr>
                <a:schemeClr val="dk1"/>
              </a:buClr>
              <a:buSzPts val="1800"/>
              <a:buFont typeface="Libre Baskerville"/>
              <a:buAutoNum type="arabicParenR"/>
            </a:pPr>
            <a:r>
              <a:rPr lang="en-GB">
                <a:solidFill>
                  <a:schemeClr val="dk1"/>
                </a:solidFill>
                <a:latin typeface="Libre Baskerville"/>
                <a:ea typeface="Libre Baskerville"/>
                <a:cs typeface="Libre Baskerville"/>
                <a:sym typeface="Libre Baskerville"/>
              </a:rPr>
              <a:t>Fördelarna med ett mentorprogram</a:t>
            </a:r>
            <a:endParaRPr>
              <a:solidFill>
                <a:schemeClr val="dk1"/>
              </a:solidFill>
              <a:latin typeface="Libre Baskerville"/>
              <a:ea typeface="Libre Baskerville"/>
              <a:cs typeface="Libre Baskerville"/>
              <a:sym typeface="Libre Baskerville"/>
            </a:endParaRPr>
          </a:p>
          <a:p>
            <a:pPr indent="-342900" lvl="0" marL="457200" rtl="0" algn="l">
              <a:spcBef>
                <a:spcPts val="0"/>
              </a:spcBef>
              <a:spcAft>
                <a:spcPts val="0"/>
              </a:spcAft>
              <a:buClr>
                <a:schemeClr val="dk1"/>
              </a:buClr>
              <a:buSzPts val="1800"/>
              <a:buFont typeface="Libre Baskerville"/>
              <a:buAutoNum type="arabicParenR"/>
            </a:pPr>
            <a:r>
              <a:rPr lang="en-GB">
                <a:solidFill>
                  <a:schemeClr val="dk1"/>
                </a:solidFill>
                <a:latin typeface="Libre Baskerville"/>
                <a:ea typeface="Libre Baskerville"/>
                <a:cs typeface="Libre Baskerville"/>
                <a:sym typeface="Libre Baskerville"/>
              </a:rPr>
              <a:t>Rekommendationer</a:t>
            </a:r>
            <a:endParaRPr>
              <a:solidFill>
                <a:schemeClr val="dk1"/>
              </a:solidFill>
              <a:latin typeface="Libre Baskerville"/>
              <a:ea typeface="Libre Baskerville"/>
              <a:cs typeface="Libre Baskerville"/>
              <a:sym typeface="Libre Baskerville"/>
            </a:endParaRPr>
          </a:p>
        </p:txBody>
      </p:sp>
      <p:sp>
        <p:nvSpPr>
          <p:cNvPr id="177" name="Google Shape;177;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65"/>
          <p:cNvSpPr txBox="1"/>
          <p:nvPr>
            <p:ph type="title"/>
          </p:nvPr>
        </p:nvSpPr>
        <p:spPr>
          <a:xfrm>
            <a:off x="504250" y="2119627"/>
            <a:ext cx="8328300" cy="1329600"/>
          </a:xfrm>
          <a:prstGeom prst="rect">
            <a:avLst/>
          </a:prstGeom>
          <a:noFill/>
          <a:ln>
            <a:noFill/>
          </a:ln>
        </p:spPr>
        <p:txBody>
          <a:bodyPr anchorCtr="0" anchor="ctr" bIns="34275" lIns="68575" spcFirstLastPara="1" rIns="68575" wrap="square" tIns="34275">
            <a:normAutofit/>
          </a:bodyPr>
          <a:lstStyle/>
          <a:p>
            <a:pPr indent="0" lvl="0" marL="0" rtl="0" algn="ctr">
              <a:lnSpc>
                <a:spcPct val="100000"/>
              </a:lnSpc>
              <a:spcBef>
                <a:spcPts val="0"/>
              </a:spcBef>
              <a:spcAft>
                <a:spcPts val="0"/>
              </a:spcAft>
              <a:buClr>
                <a:schemeClr val="dk1"/>
              </a:buClr>
              <a:buSzPts val="1100"/>
              <a:buFont typeface="Arial"/>
              <a:buNone/>
            </a:pPr>
            <a:r>
              <a:rPr lang="en-GB" sz="3600">
                <a:latin typeface="Libre Baskerville"/>
                <a:ea typeface="Libre Baskerville"/>
                <a:cs typeface="Libre Baskerville"/>
                <a:sym typeface="Libre Baskerville"/>
              </a:rPr>
              <a:t>Vad säger adepter och mentorer om sin upplevelse?</a:t>
            </a:r>
            <a:endParaRPr sz="3600">
              <a:latin typeface="Libre Baskerville"/>
              <a:ea typeface="Libre Baskerville"/>
              <a:cs typeface="Libre Baskerville"/>
              <a:sym typeface="Libre Baskerville"/>
            </a:endParaRPr>
          </a:p>
        </p:txBody>
      </p:sp>
      <p:sp>
        <p:nvSpPr>
          <p:cNvPr id="445" name="Google Shape;445;p65"/>
          <p:cNvSpPr txBox="1"/>
          <p:nvPr/>
        </p:nvSpPr>
        <p:spPr>
          <a:xfrm flipH="1">
            <a:off x="-152400" y="60475"/>
            <a:ext cx="7701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800">
                <a:solidFill>
                  <a:schemeClr val="dk2"/>
                </a:solidFill>
              </a:rPr>
              <a:t>9</a:t>
            </a:r>
            <a:endParaRPr b="1" sz="8800">
              <a:solidFill>
                <a:schemeClr val="dk2"/>
              </a:solidFill>
            </a:endParaRPr>
          </a:p>
        </p:txBody>
      </p:sp>
      <p:sp>
        <p:nvSpPr>
          <p:cNvPr id="446" name="Google Shape;446;p65"/>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66"/>
          <p:cNvSpPr txBox="1"/>
          <p:nvPr/>
        </p:nvSpPr>
        <p:spPr>
          <a:xfrm>
            <a:off x="137525" y="2079150"/>
            <a:ext cx="43500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Ord från </a:t>
            </a:r>
            <a:endParaRPr b="1" sz="26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adept</a:t>
            </a:r>
            <a:endParaRPr b="1" sz="2600">
              <a:solidFill>
                <a:schemeClr val="dk1"/>
              </a:solidFill>
              <a:latin typeface="Libre Baskerville"/>
              <a:ea typeface="Libre Baskerville"/>
              <a:cs typeface="Libre Baskerville"/>
              <a:sym typeface="Libre Baskerville"/>
            </a:endParaRPr>
          </a:p>
        </p:txBody>
      </p:sp>
      <p:pic>
        <p:nvPicPr>
          <p:cNvPr id="452" name="Google Shape;452;p66"/>
          <p:cNvPicPr preferRelativeResize="0"/>
          <p:nvPr/>
        </p:nvPicPr>
        <p:blipFill>
          <a:blip r:embed="rId3">
            <a:alphaModFix/>
          </a:blip>
          <a:stretch>
            <a:fillRect/>
          </a:stretch>
        </p:blipFill>
        <p:spPr>
          <a:xfrm>
            <a:off x="3008360" y="0"/>
            <a:ext cx="6135641" cy="5143501"/>
          </a:xfrm>
          <a:prstGeom prst="rect">
            <a:avLst/>
          </a:prstGeom>
          <a:noFill/>
          <a:ln>
            <a:noFill/>
          </a:ln>
        </p:spPr>
      </p:pic>
      <p:sp>
        <p:nvSpPr>
          <p:cNvPr id="453" name="Google Shape;453;p66"/>
          <p:cNvSpPr txBox="1"/>
          <p:nvPr>
            <p:ph idx="12" type="sldNum"/>
          </p:nvPr>
        </p:nvSpPr>
        <p:spPr>
          <a:xfrm>
            <a:off x="7086600" y="4810538"/>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67"/>
          <p:cNvSpPr txBox="1"/>
          <p:nvPr/>
        </p:nvSpPr>
        <p:spPr>
          <a:xfrm>
            <a:off x="137525" y="2079150"/>
            <a:ext cx="43500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Ord från </a:t>
            </a:r>
            <a:endParaRPr b="1" sz="26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adept</a:t>
            </a:r>
            <a:endParaRPr b="1" sz="2600">
              <a:solidFill>
                <a:schemeClr val="dk1"/>
              </a:solidFill>
              <a:latin typeface="Libre Baskerville"/>
              <a:ea typeface="Libre Baskerville"/>
              <a:cs typeface="Libre Baskerville"/>
              <a:sym typeface="Libre Baskerville"/>
            </a:endParaRPr>
          </a:p>
        </p:txBody>
      </p:sp>
      <p:pic>
        <p:nvPicPr>
          <p:cNvPr id="459" name="Google Shape;459;p67"/>
          <p:cNvPicPr preferRelativeResize="0"/>
          <p:nvPr/>
        </p:nvPicPr>
        <p:blipFill>
          <a:blip r:embed="rId3">
            <a:alphaModFix/>
          </a:blip>
          <a:stretch>
            <a:fillRect/>
          </a:stretch>
        </p:blipFill>
        <p:spPr>
          <a:xfrm>
            <a:off x="3008353" y="0"/>
            <a:ext cx="6135648" cy="5143501"/>
          </a:xfrm>
          <a:prstGeom prst="rect">
            <a:avLst/>
          </a:prstGeom>
          <a:noFill/>
          <a:ln>
            <a:noFill/>
          </a:ln>
        </p:spPr>
      </p:pic>
      <p:sp>
        <p:nvSpPr>
          <p:cNvPr id="460" name="Google Shape;460;p67"/>
          <p:cNvSpPr txBox="1"/>
          <p:nvPr>
            <p:ph idx="12" type="sldNum"/>
          </p:nvPr>
        </p:nvSpPr>
        <p:spPr>
          <a:xfrm>
            <a:off x="7086600" y="4810538"/>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68"/>
          <p:cNvSpPr txBox="1"/>
          <p:nvPr/>
        </p:nvSpPr>
        <p:spPr>
          <a:xfrm>
            <a:off x="137525" y="2079150"/>
            <a:ext cx="43500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Ord från </a:t>
            </a:r>
            <a:endParaRPr b="1" sz="26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adept</a:t>
            </a:r>
            <a:endParaRPr b="1" sz="2600">
              <a:solidFill>
                <a:schemeClr val="dk1"/>
              </a:solidFill>
              <a:latin typeface="Libre Baskerville"/>
              <a:ea typeface="Libre Baskerville"/>
              <a:cs typeface="Libre Baskerville"/>
              <a:sym typeface="Libre Baskerville"/>
            </a:endParaRPr>
          </a:p>
        </p:txBody>
      </p:sp>
      <p:pic>
        <p:nvPicPr>
          <p:cNvPr id="466" name="Google Shape;466;p68"/>
          <p:cNvPicPr preferRelativeResize="0"/>
          <p:nvPr/>
        </p:nvPicPr>
        <p:blipFill>
          <a:blip r:embed="rId3">
            <a:alphaModFix/>
          </a:blip>
          <a:stretch>
            <a:fillRect/>
          </a:stretch>
        </p:blipFill>
        <p:spPr>
          <a:xfrm>
            <a:off x="3078793" y="0"/>
            <a:ext cx="6065207" cy="5084450"/>
          </a:xfrm>
          <a:prstGeom prst="rect">
            <a:avLst/>
          </a:prstGeom>
          <a:noFill/>
          <a:ln>
            <a:noFill/>
          </a:ln>
        </p:spPr>
      </p:pic>
      <p:sp>
        <p:nvSpPr>
          <p:cNvPr id="467" name="Google Shape;467;p68"/>
          <p:cNvSpPr txBox="1"/>
          <p:nvPr>
            <p:ph idx="12" type="sldNum"/>
          </p:nvPr>
        </p:nvSpPr>
        <p:spPr>
          <a:xfrm>
            <a:off x="7086600" y="4810538"/>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69"/>
          <p:cNvSpPr txBox="1"/>
          <p:nvPr/>
        </p:nvSpPr>
        <p:spPr>
          <a:xfrm>
            <a:off x="137525" y="2079150"/>
            <a:ext cx="43500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Ord från </a:t>
            </a:r>
            <a:endParaRPr b="1" sz="26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mentor</a:t>
            </a:r>
            <a:endParaRPr b="1" sz="2600">
              <a:solidFill>
                <a:schemeClr val="dk1"/>
              </a:solidFill>
              <a:latin typeface="Libre Baskerville"/>
              <a:ea typeface="Libre Baskerville"/>
              <a:cs typeface="Libre Baskerville"/>
              <a:sym typeface="Libre Baskerville"/>
            </a:endParaRPr>
          </a:p>
        </p:txBody>
      </p:sp>
      <p:pic>
        <p:nvPicPr>
          <p:cNvPr id="473" name="Google Shape;473;p69"/>
          <p:cNvPicPr preferRelativeResize="0"/>
          <p:nvPr/>
        </p:nvPicPr>
        <p:blipFill>
          <a:blip r:embed="rId3">
            <a:alphaModFix/>
          </a:blip>
          <a:stretch>
            <a:fillRect/>
          </a:stretch>
        </p:blipFill>
        <p:spPr>
          <a:xfrm>
            <a:off x="3008353" y="0"/>
            <a:ext cx="6135648" cy="5143501"/>
          </a:xfrm>
          <a:prstGeom prst="rect">
            <a:avLst/>
          </a:prstGeom>
          <a:noFill/>
          <a:ln>
            <a:noFill/>
          </a:ln>
        </p:spPr>
      </p:pic>
      <p:sp>
        <p:nvSpPr>
          <p:cNvPr id="474" name="Google Shape;474;p69"/>
          <p:cNvSpPr txBox="1"/>
          <p:nvPr>
            <p:ph idx="12" type="sldNum"/>
          </p:nvPr>
        </p:nvSpPr>
        <p:spPr>
          <a:xfrm>
            <a:off x="7086600" y="4869588"/>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70"/>
          <p:cNvSpPr txBox="1"/>
          <p:nvPr/>
        </p:nvSpPr>
        <p:spPr>
          <a:xfrm>
            <a:off x="137525" y="2079150"/>
            <a:ext cx="43500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GB" sz="2600">
                <a:solidFill>
                  <a:schemeClr val="dk1"/>
                </a:solidFill>
                <a:latin typeface="Libre Baskerville"/>
                <a:ea typeface="Libre Baskerville"/>
                <a:cs typeface="Libre Baskerville"/>
                <a:sym typeface="Libre Baskerville"/>
              </a:rPr>
              <a:t>Ord från </a:t>
            </a:r>
            <a:endParaRPr b="1" sz="26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Clr>
                <a:schemeClr val="dk1"/>
              </a:buClr>
              <a:buSzPts val="1100"/>
              <a:buFont typeface="Arial"/>
              <a:buNone/>
            </a:pPr>
            <a:r>
              <a:rPr b="1" lang="en-GB" sz="2600">
                <a:solidFill>
                  <a:schemeClr val="dk1"/>
                </a:solidFill>
                <a:latin typeface="Libre Baskerville"/>
                <a:ea typeface="Libre Baskerville"/>
                <a:cs typeface="Libre Baskerville"/>
                <a:sym typeface="Libre Baskerville"/>
              </a:rPr>
              <a:t>mentor</a:t>
            </a:r>
            <a:endParaRPr b="1" sz="2600">
              <a:solidFill>
                <a:schemeClr val="dk1"/>
              </a:solidFill>
              <a:latin typeface="Libre Baskerville"/>
              <a:ea typeface="Libre Baskerville"/>
              <a:cs typeface="Libre Baskerville"/>
              <a:sym typeface="Libre Baskerville"/>
            </a:endParaRPr>
          </a:p>
        </p:txBody>
      </p:sp>
      <p:pic>
        <p:nvPicPr>
          <p:cNvPr id="480" name="Google Shape;480;p70"/>
          <p:cNvPicPr preferRelativeResize="0"/>
          <p:nvPr/>
        </p:nvPicPr>
        <p:blipFill>
          <a:blip r:embed="rId3">
            <a:alphaModFix/>
          </a:blip>
          <a:stretch>
            <a:fillRect/>
          </a:stretch>
        </p:blipFill>
        <p:spPr>
          <a:xfrm>
            <a:off x="3008375" y="0"/>
            <a:ext cx="6206573" cy="5202975"/>
          </a:xfrm>
          <a:prstGeom prst="rect">
            <a:avLst/>
          </a:prstGeom>
          <a:noFill/>
          <a:ln>
            <a:noFill/>
          </a:ln>
        </p:spPr>
      </p:pic>
      <p:sp>
        <p:nvSpPr>
          <p:cNvPr id="481" name="Google Shape;481;p70"/>
          <p:cNvSpPr txBox="1"/>
          <p:nvPr>
            <p:ph idx="12" type="sldNum"/>
          </p:nvPr>
        </p:nvSpPr>
        <p:spPr>
          <a:xfrm>
            <a:off x="7086600" y="4869588"/>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71"/>
          <p:cNvSpPr txBox="1"/>
          <p:nvPr/>
        </p:nvSpPr>
        <p:spPr>
          <a:xfrm>
            <a:off x="137525" y="2079150"/>
            <a:ext cx="43500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GB" sz="2600">
                <a:solidFill>
                  <a:schemeClr val="dk1"/>
                </a:solidFill>
                <a:latin typeface="Libre Baskerville"/>
                <a:ea typeface="Libre Baskerville"/>
                <a:cs typeface="Libre Baskerville"/>
                <a:sym typeface="Libre Baskerville"/>
              </a:rPr>
              <a:t>Ord från </a:t>
            </a:r>
            <a:endParaRPr b="1" sz="26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Clr>
                <a:schemeClr val="dk1"/>
              </a:buClr>
              <a:buSzPts val="1100"/>
              <a:buFont typeface="Arial"/>
              <a:buNone/>
            </a:pPr>
            <a:r>
              <a:rPr b="1" lang="en-GB" sz="2600">
                <a:solidFill>
                  <a:schemeClr val="dk1"/>
                </a:solidFill>
                <a:latin typeface="Libre Baskerville"/>
                <a:ea typeface="Libre Baskerville"/>
                <a:cs typeface="Libre Baskerville"/>
                <a:sym typeface="Libre Baskerville"/>
              </a:rPr>
              <a:t>mentor</a:t>
            </a:r>
            <a:endParaRPr b="1" sz="2600">
              <a:solidFill>
                <a:schemeClr val="dk1"/>
              </a:solidFill>
              <a:latin typeface="Libre Baskerville"/>
              <a:ea typeface="Libre Baskerville"/>
              <a:cs typeface="Libre Baskerville"/>
              <a:sym typeface="Libre Baskerville"/>
            </a:endParaRPr>
          </a:p>
        </p:txBody>
      </p:sp>
      <p:pic>
        <p:nvPicPr>
          <p:cNvPr id="487" name="Google Shape;487;p71"/>
          <p:cNvPicPr preferRelativeResize="0"/>
          <p:nvPr/>
        </p:nvPicPr>
        <p:blipFill>
          <a:blip r:embed="rId3">
            <a:alphaModFix/>
          </a:blip>
          <a:stretch>
            <a:fillRect/>
          </a:stretch>
        </p:blipFill>
        <p:spPr>
          <a:xfrm>
            <a:off x="3008353" y="0"/>
            <a:ext cx="6135648" cy="5143501"/>
          </a:xfrm>
          <a:prstGeom prst="rect">
            <a:avLst/>
          </a:prstGeom>
          <a:noFill/>
          <a:ln>
            <a:noFill/>
          </a:ln>
        </p:spPr>
      </p:pic>
      <p:sp>
        <p:nvSpPr>
          <p:cNvPr id="488" name="Google Shape;488;p71"/>
          <p:cNvSpPr txBox="1"/>
          <p:nvPr>
            <p:ph idx="12" type="sldNum"/>
          </p:nvPr>
        </p:nvSpPr>
        <p:spPr>
          <a:xfrm>
            <a:off x="7086600" y="4810538"/>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72"/>
          <p:cNvSpPr txBox="1"/>
          <p:nvPr/>
        </p:nvSpPr>
        <p:spPr>
          <a:xfrm>
            <a:off x="137525" y="2079150"/>
            <a:ext cx="43500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GB" sz="2600">
                <a:solidFill>
                  <a:schemeClr val="dk1"/>
                </a:solidFill>
                <a:latin typeface="Libre Baskerville"/>
                <a:ea typeface="Libre Baskerville"/>
                <a:cs typeface="Libre Baskerville"/>
                <a:sym typeface="Libre Baskerville"/>
              </a:rPr>
              <a:t>Ord från </a:t>
            </a:r>
            <a:endParaRPr b="1" sz="26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Clr>
                <a:schemeClr val="dk1"/>
              </a:buClr>
              <a:buSzPts val="1100"/>
              <a:buFont typeface="Arial"/>
              <a:buNone/>
            </a:pPr>
            <a:r>
              <a:rPr b="1" lang="en-GB" sz="2600">
                <a:solidFill>
                  <a:schemeClr val="dk1"/>
                </a:solidFill>
                <a:latin typeface="Libre Baskerville"/>
                <a:ea typeface="Libre Baskerville"/>
                <a:cs typeface="Libre Baskerville"/>
                <a:sym typeface="Libre Baskerville"/>
              </a:rPr>
              <a:t>mentor</a:t>
            </a:r>
            <a:endParaRPr b="1" sz="2600">
              <a:solidFill>
                <a:schemeClr val="dk1"/>
              </a:solidFill>
              <a:latin typeface="Libre Baskerville"/>
              <a:ea typeface="Libre Baskerville"/>
              <a:cs typeface="Libre Baskerville"/>
              <a:sym typeface="Libre Baskerville"/>
            </a:endParaRPr>
          </a:p>
        </p:txBody>
      </p:sp>
      <p:pic>
        <p:nvPicPr>
          <p:cNvPr id="494" name="Google Shape;494;p72"/>
          <p:cNvPicPr preferRelativeResize="0"/>
          <p:nvPr/>
        </p:nvPicPr>
        <p:blipFill>
          <a:blip r:embed="rId3">
            <a:alphaModFix/>
          </a:blip>
          <a:stretch>
            <a:fillRect/>
          </a:stretch>
        </p:blipFill>
        <p:spPr>
          <a:xfrm>
            <a:off x="3008360" y="0"/>
            <a:ext cx="6135641" cy="5143501"/>
          </a:xfrm>
          <a:prstGeom prst="rect">
            <a:avLst/>
          </a:prstGeom>
          <a:noFill/>
          <a:ln>
            <a:noFill/>
          </a:ln>
        </p:spPr>
      </p:pic>
      <p:sp>
        <p:nvSpPr>
          <p:cNvPr id="495" name="Google Shape;495;p72"/>
          <p:cNvSpPr txBox="1"/>
          <p:nvPr>
            <p:ph idx="12" type="sldNum"/>
          </p:nvPr>
        </p:nvSpPr>
        <p:spPr>
          <a:xfrm>
            <a:off x="7086600" y="4810538"/>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73"/>
          <p:cNvSpPr txBox="1"/>
          <p:nvPr/>
        </p:nvSpPr>
        <p:spPr>
          <a:xfrm>
            <a:off x="137525" y="2079150"/>
            <a:ext cx="43500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GB" sz="2600">
                <a:solidFill>
                  <a:schemeClr val="dk1"/>
                </a:solidFill>
                <a:latin typeface="Libre Baskerville"/>
                <a:ea typeface="Libre Baskerville"/>
                <a:cs typeface="Libre Baskerville"/>
                <a:sym typeface="Libre Baskerville"/>
              </a:rPr>
              <a:t>Ord från </a:t>
            </a:r>
            <a:endParaRPr b="1" sz="26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Clr>
                <a:schemeClr val="dk1"/>
              </a:buClr>
              <a:buSzPts val="1100"/>
              <a:buFont typeface="Arial"/>
              <a:buNone/>
            </a:pPr>
            <a:r>
              <a:rPr b="1" lang="en-GB" sz="2600">
                <a:solidFill>
                  <a:schemeClr val="dk1"/>
                </a:solidFill>
                <a:latin typeface="Libre Baskerville"/>
                <a:ea typeface="Libre Baskerville"/>
                <a:cs typeface="Libre Baskerville"/>
                <a:sym typeface="Libre Baskerville"/>
              </a:rPr>
              <a:t>mentor</a:t>
            </a:r>
            <a:endParaRPr b="1" sz="2600">
              <a:solidFill>
                <a:schemeClr val="dk1"/>
              </a:solidFill>
              <a:latin typeface="Libre Baskerville"/>
              <a:ea typeface="Libre Baskerville"/>
              <a:cs typeface="Libre Baskerville"/>
              <a:sym typeface="Libre Baskerville"/>
            </a:endParaRPr>
          </a:p>
        </p:txBody>
      </p:sp>
      <p:pic>
        <p:nvPicPr>
          <p:cNvPr id="501" name="Google Shape;501;p73"/>
          <p:cNvPicPr preferRelativeResize="0"/>
          <p:nvPr/>
        </p:nvPicPr>
        <p:blipFill>
          <a:blip r:embed="rId3">
            <a:alphaModFix/>
          </a:blip>
          <a:stretch>
            <a:fillRect/>
          </a:stretch>
        </p:blipFill>
        <p:spPr>
          <a:xfrm>
            <a:off x="3064500" y="-32125"/>
            <a:ext cx="6135650" cy="5143501"/>
          </a:xfrm>
          <a:prstGeom prst="rect">
            <a:avLst/>
          </a:prstGeom>
          <a:noFill/>
          <a:ln>
            <a:noFill/>
          </a:ln>
        </p:spPr>
      </p:pic>
      <p:sp>
        <p:nvSpPr>
          <p:cNvPr id="502" name="Google Shape;502;p73"/>
          <p:cNvSpPr txBox="1"/>
          <p:nvPr>
            <p:ph idx="12" type="sldNum"/>
          </p:nvPr>
        </p:nvSpPr>
        <p:spPr>
          <a:xfrm>
            <a:off x="7086600" y="48374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74"/>
          <p:cNvSpPr txBox="1"/>
          <p:nvPr>
            <p:ph type="title"/>
          </p:nvPr>
        </p:nvSpPr>
        <p:spPr>
          <a:xfrm>
            <a:off x="628650" y="1342150"/>
            <a:ext cx="7886700" cy="3187200"/>
          </a:xfrm>
          <a:prstGeom prst="rect">
            <a:avLst/>
          </a:prstGeom>
          <a:noFill/>
          <a:ln>
            <a:noFill/>
          </a:ln>
        </p:spPr>
        <p:txBody>
          <a:bodyPr anchorCtr="0" anchor="ctr" bIns="34275" lIns="68575" spcFirstLastPara="1" rIns="68575" wrap="square" tIns="34275">
            <a:normAutofit/>
          </a:bodyPr>
          <a:lstStyle/>
          <a:p>
            <a:pPr indent="0" lvl="0" marL="0" rtl="0" algn="just">
              <a:lnSpc>
                <a:spcPct val="100000"/>
              </a:lnSpc>
              <a:spcBef>
                <a:spcPts val="0"/>
              </a:spcBef>
              <a:spcAft>
                <a:spcPts val="0"/>
              </a:spcAft>
              <a:buClr>
                <a:schemeClr val="dk1"/>
              </a:buClr>
              <a:buSzPts val="891"/>
              <a:buFont typeface="Arial"/>
              <a:buNone/>
            </a:pPr>
            <a:r>
              <a:rPr lang="en-GB" sz="2300">
                <a:latin typeface="Libre Baskerville"/>
                <a:ea typeface="Libre Baskerville"/>
                <a:cs typeface="Libre Baskerville"/>
                <a:sym typeface="Libre Baskerville"/>
              </a:rPr>
              <a:t>Den här guiden har gjorts baserad på vetenskaplig forskning som involverar systematiska litteraturgenomgångar och fokusgruppsintervjuer, tillsammans med partners mentorskap, inom ramen för Erasmus+-projektet Women STEM Up. Se referenserna på nästa sidor.</a:t>
            </a:r>
            <a:endParaRPr sz="2300"/>
          </a:p>
        </p:txBody>
      </p:sp>
      <p:sp>
        <p:nvSpPr>
          <p:cNvPr id="508" name="Google Shape;508;p74"/>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0"/>
          <p:cNvSpPr txBox="1"/>
          <p:nvPr>
            <p:ph type="title"/>
          </p:nvPr>
        </p:nvSpPr>
        <p:spPr>
          <a:xfrm>
            <a:off x="182825" y="2130450"/>
            <a:ext cx="8787900" cy="9942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100000"/>
              </a:lnSpc>
              <a:spcBef>
                <a:spcPts val="0"/>
              </a:spcBef>
              <a:spcAft>
                <a:spcPts val="0"/>
              </a:spcAft>
              <a:buClr>
                <a:schemeClr val="dk1"/>
              </a:buClr>
              <a:buSzPct val="30555"/>
              <a:buFont typeface="Arial"/>
              <a:buNone/>
            </a:pPr>
            <a:r>
              <a:rPr lang="en-GB" sz="3600">
                <a:latin typeface="Libre Baskerville"/>
                <a:ea typeface="Libre Baskerville"/>
                <a:cs typeface="Libre Baskerville"/>
                <a:sym typeface="Libre Baskerville"/>
              </a:rPr>
              <a:t>Vad kommer du att lära dig om i den här guiden?</a:t>
            </a:r>
            <a:endParaRPr>
              <a:latin typeface="Libre Baskerville"/>
              <a:ea typeface="Libre Baskerville"/>
              <a:cs typeface="Libre Baskerville"/>
              <a:sym typeface="Libre Baskerville"/>
            </a:endParaRPr>
          </a:p>
        </p:txBody>
      </p:sp>
      <p:sp>
        <p:nvSpPr>
          <p:cNvPr id="183" name="Google Shape;183;p30"/>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75"/>
          <p:cNvSpPr txBox="1"/>
          <p:nvPr>
            <p:ph idx="1" type="body"/>
          </p:nvPr>
        </p:nvSpPr>
        <p:spPr>
          <a:xfrm>
            <a:off x="778375" y="56125"/>
            <a:ext cx="8365500" cy="51435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rPr b="1" lang="en-GB" sz="1000">
                <a:solidFill>
                  <a:schemeClr val="dk1"/>
                </a:solidFill>
                <a:latin typeface="Libre Baskerville"/>
                <a:ea typeface="Libre Baskerville"/>
                <a:cs typeface="Libre Baskerville"/>
                <a:sym typeface="Libre Baskerville"/>
              </a:rPr>
              <a:t>References</a:t>
            </a:r>
            <a:endParaRPr b="1" sz="10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rPr lang="en-GB" sz="1000">
                <a:solidFill>
                  <a:schemeClr val="dk1"/>
                </a:solidFill>
                <a:latin typeface="Libre Baskerville"/>
                <a:ea typeface="Libre Baskerville"/>
                <a:cs typeface="Libre Baskerville"/>
                <a:sym typeface="Libre Baskerville"/>
              </a:rPr>
              <a:t>Oates, Briony J. (2005). Researching information systems and computing. Sage.</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rPr lang="en-GB" sz="1000">
                <a:solidFill>
                  <a:schemeClr val="dk1"/>
                </a:solidFill>
                <a:latin typeface="Libre Baskerville"/>
                <a:ea typeface="Libre Baskerville"/>
                <a:cs typeface="Libre Baskerville"/>
                <a:sym typeface="Libre Baskerville"/>
              </a:rPr>
              <a:t>Shah, Aarti. (2017). ”What is Mentoring?”. The American Statistician.</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rPr lang="en-GB" sz="1000">
                <a:solidFill>
                  <a:schemeClr val="dk1"/>
                </a:solidFill>
                <a:latin typeface="Libre Baskerville"/>
                <a:ea typeface="Libre Baskerville"/>
                <a:cs typeface="Libre Baskerville"/>
                <a:sym typeface="Libre Baskerville"/>
              </a:rPr>
              <a:t>Reid, Jackie, Erica Smith, Nansiri Iamsuk, Jennifer Miller. (2016). ”Balancing the Equation: Mentoring First-Year Female STEM Students at a Regional University”. International Journal of Innovation in Science and Mathematics Education.</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rPr lang="en-GB" sz="1000">
                <a:solidFill>
                  <a:schemeClr val="dk1"/>
                </a:solidFill>
                <a:latin typeface="Libre Baskerville"/>
                <a:ea typeface="Libre Baskerville"/>
                <a:cs typeface="Libre Baskerville"/>
                <a:sym typeface="Libre Baskerville"/>
              </a:rPr>
              <a:t>Alhadlaq, Aseel, Ahmed Kharrufa, Patrick Olivier. (2019). ”Exploring e-mentoring: co-designing &amp; un-platforming”. Behaviour &amp; Information Technology.</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rPr lang="en-GB" sz="1000">
                <a:solidFill>
                  <a:schemeClr val="dk1"/>
                </a:solidFill>
                <a:latin typeface="Libre Baskerville"/>
                <a:ea typeface="Libre Baskerville"/>
                <a:cs typeface="Libre Baskerville"/>
                <a:sym typeface="Libre Baskerville"/>
              </a:rPr>
              <a:t>Trinkenreich, Bianca, Ricardo Britto, Marco A. Gerosa, Igor Steinmacher. (2022). ”An Empirical Investigation on the Challenges Faced by Women in the Software Industry: A Case Study”. Software Engineering in Society.</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rPr lang="en-GB" sz="1000">
                <a:solidFill>
                  <a:schemeClr val="dk1"/>
                </a:solidFill>
                <a:latin typeface="Libre Baskerville"/>
                <a:ea typeface="Libre Baskerville"/>
                <a:cs typeface="Libre Baskerville"/>
                <a:sym typeface="Libre Baskerville"/>
              </a:rPr>
              <a:t>Weng, Judy, Christian Murphy. (2018). ”Bridging the Diversity Gap in Computer Science with a Course on Open Source Software”. Research on Equity and Sustained Participation in Engineering, Computing and Technology.</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rPr lang="en-GB" sz="1000">
                <a:solidFill>
                  <a:schemeClr val="dk1"/>
                </a:solidFill>
                <a:latin typeface="Libre Baskerville"/>
                <a:ea typeface="Libre Baskerville"/>
                <a:cs typeface="Libre Baskerville"/>
                <a:sym typeface="Libre Baskerville"/>
              </a:rPr>
              <a:t>Wang, Sujing, Stefan Andrei, Otilia Urbina, Dorothy A. Sisk. (2019). ”A Coding/Programming Academy for 6th-Grade Females to Increase Knowledge and Interest in Computer Science”. Frontiers in Education Conference.</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rPr lang="en-GB" sz="1000">
                <a:solidFill>
                  <a:schemeClr val="dk1"/>
                </a:solidFill>
                <a:latin typeface="Libre Baskerville"/>
                <a:ea typeface="Libre Baskerville"/>
                <a:cs typeface="Libre Baskerville"/>
                <a:sym typeface="Libre Baskerville"/>
              </a:rPr>
              <a:t>Rhodes, Jean, Sarah R. Lowe, Leon Litchfield, Kathy Walsh-Samp. (2007). ”The role of gender in youth mentoring relationship formation and duration”. Journal of Vocational Behavior.</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rPr lang="en-GB" sz="1000">
                <a:solidFill>
                  <a:schemeClr val="dk1"/>
                </a:solidFill>
                <a:latin typeface="Libre Baskerville"/>
                <a:ea typeface="Libre Baskerville"/>
                <a:cs typeface="Libre Baskerville"/>
                <a:sym typeface="Libre Baskerville"/>
              </a:rPr>
              <a:t>Stoeger, Heidrun, Xiaoju Duan, Sigrun Schirner, Teresa Greindl, Albert Ziegler. (2013). ”The effectiveness of a one-year online mentoring program for girls in STEM”. Computers &amp; Education. </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rPr lang="en-GB" sz="1000">
                <a:solidFill>
                  <a:schemeClr val="dk1"/>
                </a:solidFill>
                <a:latin typeface="Libre Baskerville"/>
                <a:ea typeface="Libre Baskerville"/>
                <a:cs typeface="Libre Baskerville"/>
                <a:sym typeface="Libre Baskerville"/>
              </a:rPr>
              <a:t>United Nations. Achieve gender equality and empower all women and girls. Retrieved from https://sdgs.un.org/goals/goal5#overview</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rPr lang="en-GB" sz="1000">
                <a:solidFill>
                  <a:schemeClr val="dk1"/>
                </a:solidFill>
                <a:latin typeface="Libre Baskerville"/>
                <a:ea typeface="Libre Baskerville"/>
                <a:cs typeface="Libre Baskerville"/>
                <a:sym typeface="Libre Baskerville"/>
              </a:rPr>
              <a:t>Kitchenham, B. (2004). Procedures for Performing Systematic Reviews. Keele University Technical Report TR/SE-0401.</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1200"/>
              </a:spcAft>
              <a:buNone/>
            </a:pPr>
            <a:r>
              <a:t/>
            </a:r>
            <a:endParaRPr sz="1000">
              <a:solidFill>
                <a:schemeClr val="dk1"/>
              </a:solidFill>
              <a:latin typeface="Libre Baskerville"/>
              <a:ea typeface="Libre Baskerville"/>
              <a:cs typeface="Libre Baskerville"/>
              <a:sym typeface="Libre Baskerville"/>
            </a:endParaRPr>
          </a:p>
        </p:txBody>
      </p:sp>
      <p:sp>
        <p:nvSpPr>
          <p:cNvPr id="514" name="Google Shape;514;p75"/>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76"/>
          <p:cNvSpPr txBox="1"/>
          <p:nvPr>
            <p:ph idx="1" type="body"/>
          </p:nvPr>
        </p:nvSpPr>
        <p:spPr>
          <a:xfrm>
            <a:off x="766925" y="-137725"/>
            <a:ext cx="7886700" cy="47979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rPr lang="en-GB" sz="1000">
                <a:solidFill>
                  <a:schemeClr val="dk1"/>
                </a:solidFill>
                <a:latin typeface="Libre Baskerville"/>
                <a:ea typeface="Libre Baskerville"/>
                <a:cs typeface="Libre Baskerville"/>
                <a:sym typeface="Libre Baskerville"/>
              </a:rPr>
              <a:t>Nielsen, M. W., Alegria, S., Borjeson, L., Etzkowiz, H., Falk-Krzesinski, H. J., Joshi, A., Leahey, E., Smith-Doerr, L., Woolley, A. W., Schiebinger, L. (2017). Gender diversity leads to better science. Proceedings of the National Academy of Sciences of the United States of America.</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rPr lang="en-GB" sz="1000">
                <a:solidFill>
                  <a:schemeClr val="dk1"/>
                </a:solidFill>
                <a:latin typeface="Libre Baskerville"/>
                <a:ea typeface="Libre Baskerville"/>
                <a:cs typeface="Libre Baskerville"/>
                <a:sym typeface="Libre Baskerville"/>
              </a:rPr>
              <a:t>Gonzalez-Rogado, A.-B., Garcıa-Holgado, A., Gracıa-Penalvo, F. J. (2021). Mentoring for future female engineers: pilot at the Higher Polytechnic School of Zamora. In XI International Conference on Virtual Campus (JICV).</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rPr lang="en-GB" sz="1000">
                <a:solidFill>
                  <a:schemeClr val="dk1"/>
                </a:solidFill>
                <a:latin typeface="Libre Baskerville"/>
                <a:ea typeface="Libre Baskerville"/>
                <a:cs typeface="Libre Baskerville"/>
                <a:sym typeface="Libre Baskerville"/>
              </a:rPr>
              <a:t>Ramalho, J. (2014). Mentoring in the workplace. Industrial and Commercial Training.</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rPr lang="en-GB" sz="1000">
                <a:solidFill>
                  <a:schemeClr val="dk1"/>
                </a:solidFill>
                <a:latin typeface="Libre Baskerville"/>
                <a:ea typeface="Libre Baskerville"/>
                <a:cs typeface="Libre Baskerville"/>
                <a:sym typeface="Libre Baskerville"/>
              </a:rPr>
              <a:t>Khare, R., Sahai, E., Pramanick, I. (2013). Remote Mentoring Young Females in STEM through MAGIC.</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rPr lang="en-GB" sz="1000">
                <a:solidFill>
                  <a:schemeClr val="dk1"/>
                </a:solidFill>
                <a:latin typeface="Libre Baskerville"/>
                <a:ea typeface="Libre Baskerville"/>
                <a:cs typeface="Libre Baskerville"/>
                <a:sym typeface="Libre Baskerville"/>
              </a:rPr>
              <a:t>Clarke-Midura, J., Allan, V., Close, K. (2016). Investigating the Role of Being a Mentor as a Way of Increasing Interest in CS. In The 47th ACM Technical Symposium on Computer Science Education.</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rPr lang="en-GB" sz="1000">
                <a:solidFill>
                  <a:schemeClr val="dk1"/>
                </a:solidFill>
                <a:latin typeface="Libre Baskerville"/>
                <a:ea typeface="Libre Baskerville"/>
                <a:cs typeface="Libre Baskerville"/>
                <a:sym typeface="Libre Baskerville"/>
              </a:rPr>
              <a:t>Serrano Anazco, M. I., Zurn-Birkhimer, S. (2022). Adapting to an unexpected hybrid campus: e-mentored female engineering students’ intrinsic motivation, sense of belonging, and perception of campus climate. In CoNECD (Collaborative Network for Engineering &amp; Computing Diversity).</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rPr lang="en-GB" sz="1000">
                <a:solidFill>
                  <a:schemeClr val="dk1"/>
                </a:solidFill>
                <a:latin typeface="Libre Baskerville"/>
                <a:ea typeface="Libre Baskerville"/>
                <a:cs typeface="Libre Baskerville"/>
                <a:sym typeface="Libre Baskerville"/>
              </a:rPr>
              <a:t>McLean, M., Harlow, D., Susko, T., Bianchini, J. (2017). Dancing Robots: A Collaboration Between Elementary School and University Engineering Students. In Proceedings of the 7th Annual Conference on Creativity and Fabrication in Education.</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rPr lang="en-GB" sz="1000">
                <a:solidFill>
                  <a:schemeClr val="dk1"/>
                </a:solidFill>
                <a:latin typeface="Libre Baskerville"/>
                <a:ea typeface="Libre Baskerville"/>
                <a:cs typeface="Libre Baskerville"/>
                <a:sym typeface="Libre Baskerville"/>
              </a:rPr>
              <a:t>Garcıa-Holgado, A., Segarra-Morales, S., Gonzalez-Rogado, A.-B., Garcıa-Penalvo, F. J. (2022). Definition and Implementation of W-STEM Mentoring Network. In XIV Congress of Latin American Women in Computing 2022.</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rPr lang="en-GB" sz="1000">
                <a:solidFill>
                  <a:schemeClr val="dk1"/>
                </a:solidFill>
                <a:latin typeface="Libre Baskerville"/>
                <a:ea typeface="Libre Baskerville"/>
                <a:cs typeface="Libre Baskerville"/>
                <a:sym typeface="Libre Baskerville"/>
              </a:rPr>
              <a:t>Yang, M., Tiwari, B., Gutam, R., Ma, E., Zhang, S., Muthukumar, V. (2022). Engaging Girls in Learning Engineering through Building Ubiquitous Intelligent Systems. In 2022 IEEE International Conference on Teaching, Assessment and Learning for Engineering (TALE).</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rPr lang="en-GB" sz="1000">
                <a:solidFill>
                  <a:schemeClr val="dk1"/>
                </a:solidFill>
                <a:latin typeface="Libre Baskerville"/>
                <a:ea typeface="Libre Baskerville"/>
                <a:cs typeface="Libre Baskerville"/>
                <a:sym typeface="Libre Baskerville"/>
              </a:rPr>
              <a:t>Finzel, B., Deininger, H., Schmid, U. (2018). From Beliefs to Intention: Mentoring as an Approach to Motivate Female High School Students to Enrol in Computer Science Studies. In GenderIT ’18: Proceedings of the 4th Conference on Gender &amp; IT.</a:t>
            </a:r>
            <a:endParaRPr sz="1000">
              <a:solidFill>
                <a:schemeClr val="dk1"/>
              </a:solidFill>
              <a:latin typeface="Libre Baskerville"/>
              <a:ea typeface="Libre Baskerville"/>
              <a:cs typeface="Libre Baskerville"/>
              <a:sym typeface="Libre Baskerville"/>
            </a:endParaRPr>
          </a:p>
          <a:p>
            <a:pPr indent="0" lvl="0" marL="0" rtl="0" algn="ctr">
              <a:spcBef>
                <a:spcPts val="1200"/>
              </a:spcBef>
              <a:spcAft>
                <a:spcPts val="0"/>
              </a:spcAft>
              <a:buNone/>
            </a:pPr>
            <a:r>
              <a:t/>
            </a:r>
            <a:endParaRPr sz="1000">
              <a:solidFill>
                <a:schemeClr val="dk1"/>
              </a:solidFill>
              <a:latin typeface="Libre Baskerville"/>
              <a:ea typeface="Libre Baskerville"/>
              <a:cs typeface="Libre Baskerville"/>
              <a:sym typeface="Libre Baskerville"/>
            </a:endParaRPr>
          </a:p>
          <a:p>
            <a:pPr indent="0" lvl="0" marL="0" rtl="0" algn="ctr">
              <a:spcBef>
                <a:spcPts val="1200"/>
              </a:spcBef>
              <a:spcAft>
                <a:spcPts val="0"/>
              </a:spcAft>
              <a:buNone/>
            </a:pPr>
            <a:r>
              <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1200"/>
              </a:spcAft>
              <a:buNone/>
            </a:pPr>
            <a:r>
              <a:t/>
            </a:r>
            <a:endParaRPr sz="1000">
              <a:solidFill>
                <a:schemeClr val="dk1"/>
              </a:solidFill>
              <a:latin typeface="Libre Baskerville"/>
              <a:ea typeface="Libre Baskerville"/>
              <a:cs typeface="Libre Baskerville"/>
              <a:sym typeface="Libre Baskerville"/>
            </a:endParaRPr>
          </a:p>
        </p:txBody>
      </p:sp>
      <p:sp>
        <p:nvSpPr>
          <p:cNvPr id="520" name="Google Shape;520;p76"/>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77"/>
          <p:cNvSpPr txBox="1"/>
          <p:nvPr>
            <p:ph idx="1" type="body"/>
          </p:nvPr>
        </p:nvSpPr>
        <p:spPr>
          <a:xfrm>
            <a:off x="822225" y="340027"/>
            <a:ext cx="7886700" cy="43203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GB" sz="1000">
                <a:latin typeface="Libre Baskerville"/>
                <a:ea typeface="Libre Baskerville"/>
                <a:cs typeface="Libre Baskerville"/>
                <a:sym typeface="Libre Baskerville"/>
              </a:rPr>
              <a:t>Atwood, S. A., McCann, R., Armstrong, A., Mattes, B. S. (2018). Social Enterprise Model for a Multi-Institutional Mentoring Network for Women in STEM. In 2018 CoNECD - The Collaborative Network for Engineering and Computing Diversity Conference.</a:t>
            </a:r>
            <a:endParaRPr sz="1000">
              <a:latin typeface="Libre Baskerville"/>
              <a:ea typeface="Libre Baskerville"/>
              <a:cs typeface="Libre Baskerville"/>
              <a:sym typeface="Libre Baskerville"/>
            </a:endParaRPr>
          </a:p>
          <a:p>
            <a:pPr indent="0" lvl="0" marL="0" rtl="0" algn="l">
              <a:spcBef>
                <a:spcPts val="800"/>
              </a:spcBef>
              <a:spcAft>
                <a:spcPts val="0"/>
              </a:spcAft>
              <a:buNone/>
            </a:pPr>
            <a:r>
              <a:rPr lang="en-GB" sz="1000">
                <a:latin typeface="Libre Baskerville"/>
                <a:ea typeface="Libre Baskerville"/>
                <a:cs typeface="Libre Baskerville"/>
                <a:sym typeface="Libre Baskerville"/>
              </a:rPr>
              <a:t>Donovan, J. (1990). The concept and role of mentor. Nurse Education Today.</a:t>
            </a:r>
            <a:endParaRPr sz="1000">
              <a:latin typeface="Libre Baskerville"/>
              <a:ea typeface="Libre Baskerville"/>
              <a:cs typeface="Libre Baskerville"/>
              <a:sym typeface="Libre Baskerville"/>
            </a:endParaRPr>
          </a:p>
          <a:p>
            <a:pPr indent="0" lvl="0" marL="0" rtl="0" algn="l">
              <a:spcBef>
                <a:spcPts val="800"/>
              </a:spcBef>
              <a:spcAft>
                <a:spcPts val="0"/>
              </a:spcAft>
              <a:buNone/>
            </a:pPr>
            <a:r>
              <a:rPr lang="en-GB" sz="1000">
                <a:latin typeface="Libre Baskerville"/>
                <a:ea typeface="Libre Baskerville"/>
                <a:cs typeface="Libre Baskerville"/>
                <a:sym typeface="Libre Baskerville"/>
              </a:rPr>
              <a:t>Crenshaw, K. (1989). “Demarginalizing the Intersection of Race and Sex: A (Black) Feminist Critique of Antidiscrimination Doctrine, Feminist Theory and Antiracist Policies”. In University of Chicago Legal Forum, Vol. 1989, No. 1, pp. 139–167.</a:t>
            </a:r>
            <a:endParaRPr sz="1000">
              <a:latin typeface="Libre Baskerville"/>
              <a:ea typeface="Libre Baskerville"/>
              <a:cs typeface="Libre Baskerville"/>
              <a:sym typeface="Libre Baskerville"/>
            </a:endParaRPr>
          </a:p>
          <a:p>
            <a:pPr indent="0" lvl="0" marL="0" rtl="0" algn="l">
              <a:spcBef>
                <a:spcPts val="800"/>
              </a:spcBef>
              <a:spcAft>
                <a:spcPts val="0"/>
              </a:spcAft>
              <a:buNone/>
            </a:pPr>
            <a:r>
              <a:rPr lang="en-GB" sz="1000">
                <a:latin typeface="Libre Baskerville"/>
                <a:ea typeface="Libre Baskerville"/>
                <a:cs typeface="Libre Baskerville"/>
                <a:sym typeface="Libre Baskerville"/>
              </a:rPr>
              <a:t>Szlavi, A., Hansen, M.F., Husnes, S.H., Conte, T.U. (2023). “Intersectionality in Computer Science: A Systematic Literature Review”. In Association for Computing Machinery, IEEE/ACM 4th Workshop on Gender Equity, Diversity, and Inclusion in Software Engineering (GE@ICSE).</a:t>
            </a:r>
            <a:endParaRPr sz="1000">
              <a:latin typeface="Libre Baskerville"/>
              <a:ea typeface="Libre Baskerville"/>
              <a:cs typeface="Libre Baskerville"/>
              <a:sym typeface="Libre Baskerville"/>
            </a:endParaRPr>
          </a:p>
          <a:p>
            <a:pPr indent="0" lvl="0" marL="0" rtl="0" algn="l">
              <a:spcBef>
                <a:spcPts val="800"/>
              </a:spcBef>
              <a:spcAft>
                <a:spcPts val="0"/>
              </a:spcAft>
              <a:buNone/>
            </a:pPr>
            <a:r>
              <a:rPr lang="en-GB" sz="1000">
                <a:latin typeface="Libre Baskerville"/>
                <a:ea typeface="Libre Baskerville"/>
                <a:cs typeface="Libre Baskerville"/>
                <a:sym typeface="Libre Baskerville"/>
              </a:rPr>
              <a:t>Szlavi, A., Hansen, M.F., Husnes, S.H., Conte, T.U., Jaccheri, L. (2024) “Designing for Intersectional Inclusion in Computing”. In Universal Access in Human-Computer Interaction, Springer, pp. 122–142</a:t>
            </a:r>
            <a:endParaRPr sz="1000">
              <a:latin typeface="Libre Baskerville"/>
              <a:ea typeface="Libre Baskerville"/>
              <a:cs typeface="Libre Baskerville"/>
              <a:sym typeface="Libre Baskerville"/>
            </a:endParaRPr>
          </a:p>
          <a:p>
            <a:pPr indent="0" lvl="0" marL="0" rtl="0" algn="l">
              <a:spcBef>
                <a:spcPts val="800"/>
              </a:spcBef>
              <a:spcAft>
                <a:spcPts val="0"/>
              </a:spcAft>
              <a:buNone/>
            </a:pPr>
            <a:r>
              <a:rPr lang="en-GB" sz="1000">
                <a:latin typeface="Libre Baskerville"/>
                <a:ea typeface="Libre Baskerville"/>
                <a:cs typeface="Libre Baskerville"/>
                <a:sym typeface="Libre Baskerville"/>
              </a:rPr>
              <a:t>Vorvoreanu, M., Zhang, L., Huang, Y.-H., Hilderbrand, C., Steine-Hanson, Z., Burnett, M. (2019). From Gender Biases to Gender-Inclusive Design: An Empirical Investigation. In CHI ’19: Proceedings of the 2019 CHI Conference on Human Factors in Computing Systems.</a:t>
            </a:r>
            <a:endParaRPr sz="1000">
              <a:latin typeface="Libre Baskerville"/>
              <a:ea typeface="Libre Baskerville"/>
              <a:cs typeface="Libre Baskerville"/>
              <a:sym typeface="Libre Baskerville"/>
            </a:endParaRPr>
          </a:p>
          <a:p>
            <a:pPr indent="0" lvl="0" marL="0" rtl="0" algn="l">
              <a:spcBef>
                <a:spcPts val="800"/>
              </a:spcBef>
              <a:spcAft>
                <a:spcPts val="0"/>
              </a:spcAft>
              <a:buNone/>
            </a:pPr>
            <a:r>
              <a:rPr lang="en-GB" sz="1000">
                <a:latin typeface="Libre Baskerville"/>
                <a:ea typeface="Libre Baskerville"/>
                <a:cs typeface="Libre Baskerville"/>
                <a:sym typeface="Libre Baskerville"/>
              </a:rPr>
              <a:t>Paton-Romero, J. D., Block, S., Ayala, C., Jaccheri, L. (2023). Gender Equality in Information Technology Processes: A Systematic Mapping Study. Lecture Notes in Networks and Systems.</a:t>
            </a:r>
            <a:endParaRPr b="1" sz="1000">
              <a:latin typeface="Libre Baskerville"/>
              <a:ea typeface="Libre Baskerville"/>
              <a:cs typeface="Libre Baskerville"/>
              <a:sym typeface="Libre Baskerville"/>
            </a:endParaRPr>
          </a:p>
          <a:p>
            <a:pPr indent="0" lvl="0" marL="0" rtl="0" algn="l">
              <a:spcBef>
                <a:spcPts val="1200"/>
              </a:spcBef>
              <a:spcAft>
                <a:spcPts val="0"/>
              </a:spcAft>
              <a:buNone/>
            </a:pPr>
            <a:r>
              <a:t/>
            </a:r>
            <a:endParaRPr b="1" sz="1000">
              <a:latin typeface="Libre Baskerville"/>
              <a:ea typeface="Libre Baskerville"/>
              <a:cs typeface="Libre Baskerville"/>
              <a:sym typeface="Libre Baskerville"/>
            </a:endParaRPr>
          </a:p>
          <a:p>
            <a:pPr indent="0" lvl="0" marL="0" rtl="0" algn="l">
              <a:spcBef>
                <a:spcPts val="800"/>
              </a:spcBef>
              <a:spcAft>
                <a:spcPts val="0"/>
              </a:spcAft>
              <a:buNone/>
            </a:pPr>
            <a:r>
              <a:t/>
            </a:r>
            <a:endParaRPr/>
          </a:p>
        </p:txBody>
      </p:sp>
      <p:sp>
        <p:nvSpPr>
          <p:cNvPr id="526" name="Google Shape;526;p77"/>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78"/>
          <p:cNvSpPr txBox="1"/>
          <p:nvPr/>
        </p:nvSpPr>
        <p:spPr>
          <a:xfrm>
            <a:off x="110000" y="3730900"/>
            <a:ext cx="6921600" cy="11721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0"/>
              </a:spcAft>
              <a:buNone/>
            </a:pPr>
            <a:r>
              <a:rPr b="1" lang="en-GB">
                <a:solidFill>
                  <a:srgbClr val="0D453A"/>
                </a:solidFill>
                <a:latin typeface="Libre Baskerville"/>
                <a:ea typeface="Libre Baskerville"/>
                <a:cs typeface="Libre Baskerville"/>
                <a:sym typeface="Libre Baskerville"/>
              </a:rPr>
              <a:t>Friskrivning från ansvar</a:t>
            </a:r>
            <a:endParaRPr sz="1000">
              <a:solidFill>
                <a:schemeClr val="dk1"/>
              </a:solidFill>
              <a:latin typeface="Libre Baskerville"/>
              <a:ea typeface="Libre Baskerville"/>
              <a:cs typeface="Libre Baskerville"/>
              <a:sym typeface="Libre Baskerville"/>
            </a:endParaRPr>
          </a:p>
          <a:p>
            <a:pPr indent="0" lvl="0" marL="0" rtl="0" algn="just">
              <a:lnSpc>
                <a:spcPct val="107916"/>
              </a:lnSpc>
              <a:spcBef>
                <a:spcPts val="800"/>
              </a:spcBef>
              <a:spcAft>
                <a:spcPts val="800"/>
              </a:spcAft>
              <a:buNone/>
            </a:pPr>
            <a:r>
              <a:rPr lang="en-GB" sz="1000">
                <a:solidFill>
                  <a:schemeClr val="dk1"/>
                </a:solidFill>
                <a:latin typeface="Libre Baskerville"/>
                <a:ea typeface="Libre Baskerville"/>
                <a:cs typeface="Libre Baskerville"/>
                <a:sym typeface="Libre Baskerville"/>
              </a:rPr>
              <a:t>Informationen och synpunkterna i denna publikation är författarens/författarnas och återspeglar inte nödvändigtvis Europeiska kommissionens officiella åsikt. Kommissionen garanterar inte riktigheten av de uppgifter som ingår i denna studie. Varken kommissionen eller någon person som agerar på kommissionens vägnar kan hållas ansvarig för användningen, som kan göras av informationen däri.</a:t>
            </a:r>
            <a:endParaRPr sz="1800">
              <a:solidFill>
                <a:srgbClr val="595959"/>
              </a:solidFill>
              <a:latin typeface="Libre Baskerville"/>
              <a:ea typeface="Libre Baskerville"/>
              <a:cs typeface="Libre Baskerville"/>
              <a:sym typeface="Libre Baskerville"/>
            </a:endParaRPr>
          </a:p>
        </p:txBody>
      </p:sp>
      <p:pic>
        <p:nvPicPr>
          <p:cNvPr id="532" name="Google Shape;532;p78"/>
          <p:cNvPicPr preferRelativeResize="0"/>
          <p:nvPr/>
        </p:nvPicPr>
        <p:blipFill rotWithShape="1">
          <a:blip r:embed="rId3">
            <a:alphaModFix/>
          </a:blip>
          <a:srcRect b="0" l="0" r="0" t="0"/>
          <a:stretch/>
        </p:blipFill>
        <p:spPr>
          <a:xfrm>
            <a:off x="486578" y="422933"/>
            <a:ext cx="3611004" cy="2850285"/>
          </a:xfrm>
          <a:prstGeom prst="rect">
            <a:avLst/>
          </a:prstGeom>
          <a:noFill/>
          <a:ln>
            <a:noFill/>
          </a:ln>
        </p:spPr>
      </p:pic>
      <p:pic>
        <p:nvPicPr>
          <p:cNvPr id="533" name="Google Shape;533;p78"/>
          <p:cNvPicPr preferRelativeResize="0"/>
          <p:nvPr/>
        </p:nvPicPr>
        <p:blipFill>
          <a:blip r:embed="rId4">
            <a:alphaModFix/>
          </a:blip>
          <a:stretch>
            <a:fillRect/>
          </a:stretch>
        </p:blipFill>
        <p:spPr>
          <a:xfrm>
            <a:off x="4401257" y="950050"/>
            <a:ext cx="2200275" cy="1971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1"/>
          <p:cNvSpPr txBox="1"/>
          <p:nvPr>
            <p:ph type="title"/>
          </p:nvPr>
        </p:nvSpPr>
        <p:spPr>
          <a:xfrm>
            <a:off x="628650" y="1910403"/>
            <a:ext cx="7886700" cy="15393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100000"/>
              </a:lnSpc>
              <a:spcBef>
                <a:spcPts val="0"/>
              </a:spcBef>
              <a:spcAft>
                <a:spcPts val="0"/>
              </a:spcAft>
              <a:buClr>
                <a:schemeClr val="dk1"/>
              </a:buClr>
              <a:buSzPct val="30555"/>
              <a:buFont typeface="Arial"/>
              <a:buNone/>
            </a:pPr>
            <a:r>
              <a:rPr lang="en-GB" sz="3600">
                <a:latin typeface="Libre Baskerville"/>
                <a:ea typeface="Libre Baskerville"/>
                <a:cs typeface="Libre Baskerville"/>
                <a:sym typeface="Libre Baskerville"/>
              </a:rPr>
              <a:t>Vilka är nyckelbegreppen att förstå innan man startar ett mentorprogram?</a:t>
            </a:r>
            <a:endParaRPr>
              <a:latin typeface="Libre Baskerville"/>
              <a:ea typeface="Libre Baskerville"/>
              <a:cs typeface="Libre Baskerville"/>
              <a:sym typeface="Libre Baskerville"/>
            </a:endParaRPr>
          </a:p>
        </p:txBody>
      </p:sp>
      <p:sp>
        <p:nvSpPr>
          <p:cNvPr id="189" name="Google Shape;189;p31"/>
          <p:cNvSpPr txBox="1"/>
          <p:nvPr/>
        </p:nvSpPr>
        <p:spPr>
          <a:xfrm flipH="1">
            <a:off x="-152400" y="60475"/>
            <a:ext cx="7701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800">
                <a:solidFill>
                  <a:schemeClr val="dk2"/>
                </a:solidFill>
              </a:rPr>
              <a:t>1</a:t>
            </a:r>
            <a:endParaRPr b="1" sz="8800">
              <a:solidFill>
                <a:schemeClr val="dk2"/>
              </a:solidFill>
            </a:endParaRPr>
          </a:p>
        </p:txBody>
      </p:sp>
      <p:sp>
        <p:nvSpPr>
          <p:cNvPr id="190" name="Google Shape;190;p31"/>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2"/>
          <p:cNvSpPr/>
          <p:nvPr/>
        </p:nvSpPr>
        <p:spPr>
          <a:xfrm>
            <a:off x="198600" y="381300"/>
            <a:ext cx="8746800" cy="43809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6" name="Google Shape;196;p32"/>
          <p:cNvSpPr txBox="1"/>
          <p:nvPr>
            <p:ph type="title"/>
          </p:nvPr>
        </p:nvSpPr>
        <p:spPr>
          <a:xfrm>
            <a:off x="2641650" y="632425"/>
            <a:ext cx="38607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latin typeface="Libre Baskerville"/>
                <a:ea typeface="Libre Baskerville"/>
                <a:cs typeface="Libre Baskerville"/>
                <a:sym typeface="Libre Baskerville"/>
              </a:rPr>
              <a:t>Vad är mentorskap</a:t>
            </a:r>
            <a:r>
              <a:rPr b="1" lang="en-GB">
                <a:latin typeface="Libre Baskerville"/>
                <a:ea typeface="Libre Baskerville"/>
                <a:cs typeface="Libre Baskerville"/>
                <a:sym typeface="Libre Baskerville"/>
              </a:rPr>
              <a:t>?</a:t>
            </a:r>
            <a:endParaRPr b="1">
              <a:latin typeface="Libre Baskerville"/>
              <a:ea typeface="Libre Baskerville"/>
              <a:cs typeface="Libre Baskerville"/>
              <a:sym typeface="Libre Baskerville"/>
            </a:endParaRPr>
          </a:p>
        </p:txBody>
      </p:sp>
      <p:sp>
        <p:nvSpPr>
          <p:cNvPr id="197" name="Google Shape;197;p32"/>
          <p:cNvSpPr txBox="1"/>
          <p:nvPr>
            <p:ph idx="1" type="body"/>
          </p:nvPr>
        </p:nvSpPr>
        <p:spPr>
          <a:xfrm>
            <a:off x="542850" y="1401325"/>
            <a:ext cx="8058300" cy="36555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GB" sz="1400">
                <a:solidFill>
                  <a:schemeClr val="dk1"/>
                </a:solidFill>
                <a:latin typeface="Libre Baskerville"/>
                <a:ea typeface="Libre Baskerville"/>
                <a:cs typeface="Libre Baskerville"/>
                <a:sym typeface="Libre Baskerville"/>
              </a:rPr>
              <a:t>Det finns flera definitioner av mentorskap. Vanligtvis anses det vara "en relation mellan en </a:t>
            </a:r>
            <a:r>
              <a:rPr b="1" lang="en-GB" sz="1400">
                <a:solidFill>
                  <a:schemeClr val="dk1"/>
                </a:solidFill>
                <a:latin typeface="Libre Baskerville"/>
                <a:ea typeface="Libre Baskerville"/>
                <a:cs typeface="Libre Baskerville"/>
                <a:sym typeface="Libre Baskerville"/>
              </a:rPr>
              <a:t>mer erfaren mentor</a:t>
            </a:r>
            <a:r>
              <a:rPr lang="en-GB" sz="1400">
                <a:solidFill>
                  <a:schemeClr val="dk1"/>
                </a:solidFill>
                <a:latin typeface="Libre Baskerville"/>
                <a:ea typeface="Libre Baskerville"/>
                <a:cs typeface="Libre Baskerville"/>
                <a:sym typeface="Libre Baskerville"/>
              </a:rPr>
              <a:t> och en yngre, mindre </a:t>
            </a:r>
            <a:r>
              <a:rPr b="1" lang="en-GB" sz="1400">
                <a:solidFill>
                  <a:schemeClr val="dk1"/>
                </a:solidFill>
                <a:latin typeface="Libre Baskerville"/>
                <a:ea typeface="Libre Baskerville"/>
                <a:cs typeface="Libre Baskerville"/>
                <a:sym typeface="Libre Baskerville"/>
              </a:rPr>
              <a:t>erfaren adept</a:t>
            </a:r>
            <a:r>
              <a:rPr lang="en-GB" sz="1400">
                <a:solidFill>
                  <a:schemeClr val="dk1"/>
                </a:solidFill>
                <a:latin typeface="Libre Baskerville"/>
                <a:ea typeface="Libre Baskerville"/>
                <a:cs typeface="Libre Baskerville"/>
                <a:sym typeface="Libre Baskerville"/>
              </a:rPr>
              <a:t> i syfte att </a:t>
            </a:r>
            <a:r>
              <a:rPr b="1" lang="en-GB" sz="1400">
                <a:solidFill>
                  <a:schemeClr val="dk1"/>
                </a:solidFill>
                <a:latin typeface="Libre Baskerville"/>
                <a:ea typeface="Libre Baskerville"/>
                <a:cs typeface="Libre Baskerville"/>
                <a:sym typeface="Libre Baskerville"/>
              </a:rPr>
              <a:t>hjälpa och utveckla adeptens karriär</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a:p>
            <a:pPr indent="0" lvl="0" marL="0" rtl="0" algn="just">
              <a:spcBef>
                <a:spcPts val="0"/>
              </a:spcBef>
              <a:spcAft>
                <a:spcPts val="0"/>
              </a:spcAft>
              <a:buNone/>
            </a:pPr>
            <a:r>
              <a:t/>
            </a:r>
            <a:endParaRPr sz="1400">
              <a:solidFill>
                <a:schemeClr val="dk1"/>
              </a:solidFill>
              <a:latin typeface="Libre Baskerville"/>
              <a:ea typeface="Libre Baskerville"/>
              <a:cs typeface="Libre Baskerville"/>
              <a:sym typeface="Libre Baskerville"/>
            </a:endParaRPr>
          </a:p>
          <a:p>
            <a:pPr indent="0" lvl="0" marL="0" rtl="0" algn="just">
              <a:spcBef>
                <a:spcPts val="0"/>
              </a:spcBef>
              <a:spcAft>
                <a:spcPts val="0"/>
              </a:spcAft>
              <a:buNone/>
            </a:pPr>
            <a:r>
              <a:rPr lang="en-GB" sz="1400">
                <a:solidFill>
                  <a:schemeClr val="dk1"/>
                </a:solidFill>
                <a:latin typeface="Libre Baskerville"/>
                <a:ea typeface="Libre Baskerville"/>
                <a:cs typeface="Libre Baskerville"/>
                <a:sym typeface="Libre Baskerville"/>
              </a:rPr>
              <a:t>Mentorskap kan dock också ses bredare: </a:t>
            </a:r>
            <a:r>
              <a:rPr b="1" lang="en-GB" sz="1400">
                <a:solidFill>
                  <a:schemeClr val="dk1"/>
                </a:solidFill>
                <a:latin typeface="Libre Baskerville"/>
                <a:ea typeface="Libre Baskerville"/>
                <a:cs typeface="Libre Baskerville"/>
                <a:sym typeface="Libre Baskerville"/>
              </a:rPr>
              <a:t>peermentoring</a:t>
            </a:r>
            <a:r>
              <a:rPr lang="en-GB" sz="1400">
                <a:solidFill>
                  <a:schemeClr val="dk1"/>
                </a:solidFill>
                <a:latin typeface="Libre Baskerville"/>
                <a:ea typeface="Libre Baskerville"/>
                <a:cs typeface="Libre Baskerville"/>
                <a:sym typeface="Libre Baskerville"/>
              </a:rPr>
              <a:t> har visat sig fungera bra, eftersom mentorn är mer relaterbar med en mindre åldersskillnad, vilket kan påverka relationen positivt.</a:t>
            </a:r>
            <a:endParaRPr sz="1400">
              <a:solidFill>
                <a:schemeClr val="dk1"/>
              </a:solidFill>
              <a:latin typeface="Libre Baskerville"/>
              <a:ea typeface="Libre Baskerville"/>
              <a:cs typeface="Libre Baskerville"/>
              <a:sym typeface="Libre Baskerville"/>
            </a:endParaRPr>
          </a:p>
          <a:p>
            <a:pPr indent="0" lvl="0" marL="0" rtl="0" algn="just">
              <a:spcBef>
                <a:spcPts val="0"/>
              </a:spcBef>
              <a:spcAft>
                <a:spcPts val="0"/>
              </a:spcAft>
              <a:buNone/>
            </a:pPr>
            <a:r>
              <a:t/>
            </a:r>
            <a:endParaRPr sz="1400">
              <a:solidFill>
                <a:schemeClr val="dk1"/>
              </a:solidFill>
              <a:latin typeface="Libre Baskerville"/>
              <a:ea typeface="Libre Baskerville"/>
              <a:cs typeface="Libre Baskerville"/>
              <a:sym typeface="Libre Baskerville"/>
            </a:endParaRPr>
          </a:p>
          <a:p>
            <a:pPr indent="0" lvl="0" marL="0" rtl="0" algn="just">
              <a:spcBef>
                <a:spcPts val="0"/>
              </a:spcBef>
              <a:spcAft>
                <a:spcPts val="0"/>
              </a:spcAft>
              <a:buNone/>
            </a:pPr>
            <a:r>
              <a:rPr lang="en-GB" sz="1400">
                <a:solidFill>
                  <a:schemeClr val="dk1"/>
                </a:solidFill>
                <a:latin typeface="Libre Baskerville"/>
                <a:ea typeface="Libre Baskerville"/>
                <a:cs typeface="Libre Baskerville"/>
                <a:sym typeface="Libre Baskerville"/>
              </a:rPr>
              <a:t>Kärnan i mentorskap är att </a:t>
            </a:r>
            <a:r>
              <a:rPr b="1" lang="en-GB" sz="1400">
                <a:solidFill>
                  <a:schemeClr val="dk1"/>
                </a:solidFill>
                <a:latin typeface="Libre Baskerville"/>
                <a:ea typeface="Libre Baskerville"/>
                <a:cs typeface="Libre Baskerville"/>
                <a:sym typeface="Libre Baskerville"/>
              </a:rPr>
              <a:t>erbjuda stöd</a:t>
            </a:r>
            <a:r>
              <a:rPr lang="en-GB" sz="1400">
                <a:solidFill>
                  <a:schemeClr val="dk1"/>
                </a:solidFill>
                <a:latin typeface="Libre Baskerville"/>
                <a:ea typeface="Libre Baskerville"/>
                <a:cs typeface="Libre Baskerville"/>
                <a:sym typeface="Libre Baskerville"/>
              </a:rPr>
              <a:t> till adepten i </a:t>
            </a:r>
            <a:r>
              <a:rPr b="1" lang="en-GB" sz="1400">
                <a:solidFill>
                  <a:schemeClr val="dk1"/>
                </a:solidFill>
                <a:latin typeface="Libre Baskerville"/>
                <a:ea typeface="Libre Baskerville"/>
                <a:cs typeface="Libre Baskerville"/>
                <a:sym typeface="Libre Baskerville"/>
              </a:rPr>
              <a:t>personlig och karriärmässig</a:t>
            </a:r>
            <a:r>
              <a:rPr lang="en-GB" sz="1400">
                <a:solidFill>
                  <a:schemeClr val="dk1"/>
                </a:solidFill>
                <a:latin typeface="Libre Baskerville"/>
                <a:ea typeface="Libre Baskerville"/>
                <a:cs typeface="Libre Baskerville"/>
                <a:sym typeface="Libre Baskerville"/>
              </a:rPr>
              <a:t> </a:t>
            </a:r>
            <a:r>
              <a:rPr b="1" lang="en-GB" sz="1400">
                <a:solidFill>
                  <a:schemeClr val="dk1"/>
                </a:solidFill>
                <a:latin typeface="Libre Baskerville"/>
                <a:ea typeface="Libre Baskerville"/>
                <a:cs typeface="Libre Baskerville"/>
                <a:sym typeface="Libre Baskerville"/>
              </a:rPr>
              <a:t>utveckling</a:t>
            </a:r>
            <a:r>
              <a:rPr lang="en-GB" sz="1400">
                <a:solidFill>
                  <a:schemeClr val="dk1"/>
                </a:solidFill>
                <a:latin typeface="Libre Baskerville"/>
                <a:ea typeface="Libre Baskerville"/>
                <a:cs typeface="Libre Baskerville"/>
                <a:sym typeface="Libre Baskerville"/>
              </a:rPr>
              <a:t>, och som sådan är det vanligtvis en serie guidade samtal.</a:t>
            </a:r>
            <a:endParaRPr b="1" sz="1400">
              <a:solidFill>
                <a:schemeClr val="dk1"/>
              </a:solidFill>
              <a:latin typeface="Libre Baskerville"/>
              <a:ea typeface="Libre Baskerville"/>
              <a:cs typeface="Libre Baskerville"/>
              <a:sym typeface="Libre Baskerville"/>
            </a:endParaRPr>
          </a:p>
        </p:txBody>
      </p:sp>
      <p:sp>
        <p:nvSpPr>
          <p:cNvPr id="198" name="Google Shape;198;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3"/>
          <p:cNvSpPr/>
          <p:nvPr/>
        </p:nvSpPr>
        <p:spPr>
          <a:xfrm>
            <a:off x="198000" y="381150"/>
            <a:ext cx="8748000" cy="438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4" name="Google Shape;204;p33"/>
          <p:cNvSpPr txBox="1"/>
          <p:nvPr>
            <p:ph type="title"/>
          </p:nvPr>
        </p:nvSpPr>
        <p:spPr>
          <a:xfrm>
            <a:off x="1722850" y="633600"/>
            <a:ext cx="5655000" cy="858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GB" sz="2500">
                <a:latin typeface="Libre Baskerville"/>
                <a:ea typeface="Libre Baskerville"/>
                <a:cs typeface="Libre Baskerville"/>
                <a:sym typeface="Libre Baskerville"/>
              </a:rPr>
              <a:t>Vilken roll har en mentor</a:t>
            </a:r>
            <a:r>
              <a:rPr b="1" lang="en-GB" sz="2500">
                <a:latin typeface="Libre Baskerville"/>
                <a:ea typeface="Libre Baskerville"/>
                <a:cs typeface="Libre Baskerville"/>
                <a:sym typeface="Libre Baskerville"/>
              </a:rPr>
              <a:t>?</a:t>
            </a:r>
            <a:endParaRPr b="1" sz="2500">
              <a:latin typeface="Libre Baskerville"/>
              <a:ea typeface="Libre Baskerville"/>
              <a:cs typeface="Libre Baskerville"/>
              <a:sym typeface="Libre Baskerville"/>
            </a:endParaRPr>
          </a:p>
        </p:txBody>
      </p:sp>
      <p:sp>
        <p:nvSpPr>
          <p:cNvPr id="205" name="Google Shape;205;p33"/>
          <p:cNvSpPr txBox="1"/>
          <p:nvPr>
            <p:ph idx="1" type="body"/>
          </p:nvPr>
        </p:nvSpPr>
        <p:spPr>
          <a:xfrm>
            <a:off x="521950" y="1400400"/>
            <a:ext cx="8056800" cy="3894600"/>
          </a:xfrm>
          <a:prstGeom prst="rect">
            <a:avLst/>
          </a:prstGeom>
        </p:spPr>
        <p:txBody>
          <a:bodyPr anchorCtr="0" anchor="t" bIns="91425" lIns="91425" spcFirstLastPara="1" rIns="91425" wrap="square" tIns="91425">
            <a:normAutofit/>
          </a:bodyPr>
          <a:lstStyle/>
          <a:p>
            <a:pPr indent="0" lvl="0" marL="0" rtl="0" algn="just">
              <a:lnSpc>
                <a:spcPct val="105000"/>
              </a:lnSpc>
              <a:spcBef>
                <a:spcPts val="0"/>
              </a:spcBef>
              <a:spcAft>
                <a:spcPts val="0"/>
              </a:spcAft>
              <a:buNone/>
            </a:pPr>
            <a:r>
              <a:rPr lang="en-GB" sz="1400">
                <a:solidFill>
                  <a:schemeClr val="dk1"/>
                </a:solidFill>
                <a:latin typeface="Libre Baskerville"/>
                <a:ea typeface="Libre Baskerville"/>
                <a:cs typeface="Libre Baskerville"/>
                <a:sym typeface="Libre Baskerville"/>
              </a:rPr>
              <a:t>Mentorer är </a:t>
            </a:r>
            <a:r>
              <a:rPr b="1" lang="en-GB" sz="1400">
                <a:solidFill>
                  <a:schemeClr val="dk1"/>
                </a:solidFill>
                <a:latin typeface="Libre Baskerville"/>
                <a:ea typeface="Libre Baskerville"/>
                <a:cs typeface="Libre Baskerville"/>
                <a:sym typeface="Libre Baskerville"/>
              </a:rPr>
              <a:t>rådgivare </a:t>
            </a:r>
            <a:r>
              <a:rPr lang="en-GB" sz="1400">
                <a:solidFill>
                  <a:schemeClr val="dk1"/>
                </a:solidFill>
                <a:latin typeface="Libre Baskerville"/>
                <a:ea typeface="Libre Baskerville"/>
                <a:cs typeface="Libre Baskerville"/>
                <a:sym typeface="Libre Baskerville"/>
              </a:rPr>
              <a:t>eller </a:t>
            </a:r>
            <a:r>
              <a:rPr b="1" lang="en-GB" sz="1400">
                <a:solidFill>
                  <a:schemeClr val="dk1"/>
                </a:solidFill>
                <a:latin typeface="Libre Baskerville"/>
                <a:ea typeface="Libre Baskerville"/>
                <a:cs typeface="Libre Baskerville"/>
                <a:sym typeface="Libre Baskerville"/>
              </a:rPr>
              <a:t>facilitatorer</a:t>
            </a:r>
            <a:r>
              <a:rPr lang="en-GB" sz="1400">
                <a:solidFill>
                  <a:schemeClr val="dk1"/>
                </a:solidFill>
                <a:latin typeface="Libre Baskerville"/>
                <a:ea typeface="Libre Baskerville"/>
                <a:cs typeface="Libre Baskerville"/>
                <a:sym typeface="Libre Baskerville"/>
              </a:rPr>
              <a:t>, inte handledare. </a:t>
            </a:r>
            <a:endParaRPr sz="1400">
              <a:solidFill>
                <a:schemeClr val="dk1"/>
              </a:solidFill>
              <a:latin typeface="Libre Baskerville"/>
              <a:ea typeface="Libre Baskerville"/>
              <a:cs typeface="Libre Baskerville"/>
              <a:sym typeface="Libre Baskerville"/>
            </a:endParaRPr>
          </a:p>
          <a:p>
            <a:pPr indent="0" lvl="0" marL="0" rtl="0" algn="just">
              <a:lnSpc>
                <a:spcPct val="105000"/>
              </a:lnSpc>
              <a:spcBef>
                <a:spcPts val="1200"/>
              </a:spcBef>
              <a:spcAft>
                <a:spcPts val="0"/>
              </a:spcAft>
              <a:buNone/>
            </a:pPr>
            <a:r>
              <a:rPr lang="en-GB" sz="1400">
                <a:solidFill>
                  <a:schemeClr val="dk1"/>
                </a:solidFill>
                <a:latin typeface="Libre Baskerville"/>
                <a:ea typeface="Libre Baskerville"/>
                <a:cs typeface="Libre Baskerville"/>
                <a:sym typeface="Libre Baskerville"/>
              </a:rPr>
              <a:t>Deras roll är att förstå </a:t>
            </a:r>
            <a:r>
              <a:rPr b="1" lang="en-GB" sz="1400">
                <a:solidFill>
                  <a:schemeClr val="dk1"/>
                </a:solidFill>
                <a:latin typeface="Libre Baskerville"/>
                <a:ea typeface="Libre Baskerville"/>
                <a:cs typeface="Libre Baskerville"/>
                <a:sym typeface="Libre Baskerville"/>
              </a:rPr>
              <a:t>adeptens behov</a:t>
            </a:r>
            <a:r>
              <a:rPr lang="en-GB" sz="1400">
                <a:solidFill>
                  <a:schemeClr val="dk1"/>
                </a:solidFill>
                <a:latin typeface="Libre Baskerville"/>
                <a:ea typeface="Libre Baskerville"/>
                <a:cs typeface="Libre Baskerville"/>
                <a:sym typeface="Libre Baskerville"/>
              </a:rPr>
              <a:t>, vilket kan vara karriärutveckling, pastoralt stöd, praktisk hjälp etc., och att </a:t>
            </a:r>
            <a:r>
              <a:rPr b="1" lang="en-GB" sz="1400">
                <a:solidFill>
                  <a:schemeClr val="dk1"/>
                </a:solidFill>
                <a:latin typeface="Libre Baskerville"/>
                <a:ea typeface="Libre Baskerville"/>
                <a:cs typeface="Libre Baskerville"/>
                <a:sym typeface="Libre Baskerville"/>
              </a:rPr>
              <a:t>försöka ge den hjälp som behövs</a:t>
            </a:r>
            <a:r>
              <a:rPr lang="en-GB" sz="1400">
                <a:solidFill>
                  <a:schemeClr val="dk1"/>
                </a:solidFill>
                <a:latin typeface="Libre Baskerville"/>
                <a:ea typeface="Libre Baskerville"/>
                <a:cs typeface="Libre Baskerville"/>
                <a:sym typeface="Libre Baskerville"/>
              </a:rPr>
              <a:t> för att adepten ska </a:t>
            </a:r>
            <a:r>
              <a:rPr b="1" lang="en-GB" sz="1400">
                <a:solidFill>
                  <a:schemeClr val="dk1"/>
                </a:solidFill>
                <a:latin typeface="Libre Baskerville"/>
                <a:ea typeface="Libre Baskerville"/>
                <a:cs typeface="Libre Baskerville"/>
                <a:sym typeface="Libre Baskerville"/>
              </a:rPr>
              <a:t>växa och utvecklas</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a:p>
            <a:pPr indent="0" lvl="0" marL="0" rtl="0" algn="just">
              <a:lnSpc>
                <a:spcPct val="105000"/>
              </a:lnSpc>
              <a:spcBef>
                <a:spcPts val="1200"/>
              </a:spcBef>
              <a:spcAft>
                <a:spcPts val="0"/>
              </a:spcAft>
              <a:buNone/>
            </a:pPr>
            <a:r>
              <a:rPr lang="en-GB" sz="1400">
                <a:solidFill>
                  <a:schemeClr val="dk1"/>
                </a:solidFill>
                <a:latin typeface="Libre Baskerville"/>
                <a:ea typeface="Libre Baskerville"/>
                <a:cs typeface="Libre Baskerville"/>
                <a:sym typeface="Libre Baskerville"/>
              </a:rPr>
              <a:t>Det är mentorsprogrammets ansvar att </a:t>
            </a:r>
            <a:r>
              <a:rPr b="1" lang="en-GB" sz="1400">
                <a:solidFill>
                  <a:schemeClr val="dk1"/>
                </a:solidFill>
                <a:latin typeface="Libre Baskerville"/>
                <a:ea typeface="Libre Baskerville"/>
                <a:cs typeface="Libre Baskerville"/>
                <a:sym typeface="Libre Baskerville"/>
              </a:rPr>
              <a:t>utbilda mentorerna</a:t>
            </a:r>
            <a:r>
              <a:rPr lang="en-GB" sz="1400">
                <a:solidFill>
                  <a:schemeClr val="dk1"/>
                </a:solidFill>
                <a:latin typeface="Libre Baskerville"/>
                <a:ea typeface="Libre Baskerville"/>
                <a:cs typeface="Libre Baskerville"/>
                <a:sym typeface="Libre Baskerville"/>
              </a:rPr>
              <a:t> i processer, tankesätt och verktyg, samt att </a:t>
            </a:r>
            <a:r>
              <a:rPr b="1" lang="en-GB" sz="1400">
                <a:solidFill>
                  <a:schemeClr val="dk1"/>
                </a:solidFill>
                <a:latin typeface="Libre Baskerville"/>
                <a:ea typeface="Libre Baskerville"/>
                <a:cs typeface="Libre Baskerville"/>
                <a:sym typeface="Libre Baskerville"/>
              </a:rPr>
              <a:t>skapa och kommunicera ramverket</a:t>
            </a:r>
            <a:r>
              <a:rPr lang="en-GB" sz="1400">
                <a:solidFill>
                  <a:schemeClr val="dk1"/>
                </a:solidFill>
                <a:latin typeface="Libre Baskerville"/>
                <a:ea typeface="Libre Baskerville"/>
                <a:cs typeface="Libre Baskerville"/>
                <a:sym typeface="Libre Baskerville"/>
              </a:rPr>
              <a:t> (dvs. </a:t>
            </a:r>
            <a:r>
              <a:rPr b="1" lang="en-GB" sz="1400">
                <a:solidFill>
                  <a:schemeClr val="dk1"/>
                </a:solidFill>
                <a:latin typeface="Libre Baskerville"/>
                <a:ea typeface="Libre Baskerville"/>
                <a:cs typeface="Libre Baskerville"/>
                <a:sym typeface="Libre Baskerville"/>
              </a:rPr>
              <a:t>mentorprogrammet</a:t>
            </a:r>
            <a:r>
              <a:rPr lang="en-GB" sz="1400">
                <a:solidFill>
                  <a:schemeClr val="dk1"/>
                </a:solidFill>
                <a:latin typeface="Libre Baskerville"/>
                <a:ea typeface="Libre Baskerville"/>
                <a:cs typeface="Libre Baskerville"/>
                <a:sym typeface="Libre Baskerville"/>
              </a:rPr>
              <a:t>) inom vilket mentorerna kommer att verka.</a:t>
            </a:r>
            <a:endParaRPr sz="1400">
              <a:solidFill>
                <a:schemeClr val="dk1"/>
              </a:solidFill>
              <a:latin typeface="Libre Baskerville"/>
              <a:ea typeface="Libre Baskerville"/>
              <a:cs typeface="Libre Baskerville"/>
              <a:sym typeface="Libre Baskerville"/>
            </a:endParaRPr>
          </a:p>
          <a:p>
            <a:pPr indent="0" lvl="0" marL="0" rtl="0" algn="just">
              <a:lnSpc>
                <a:spcPct val="105000"/>
              </a:lnSpc>
              <a:spcBef>
                <a:spcPts val="1200"/>
              </a:spcBef>
              <a:spcAft>
                <a:spcPts val="1200"/>
              </a:spcAft>
              <a:buNone/>
            </a:pPr>
            <a:r>
              <a:rPr lang="en-GB" sz="1400">
                <a:solidFill>
                  <a:schemeClr val="dk1"/>
                </a:solidFill>
                <a:latin typeface="Libre Baskerville"/>
                <a:ea typeface="Libre Baskerville"/>
                <a:cs typeface="Libre Baskerville"/>
                <a:sym typeface="Libre Baskerville"/>
              </a:rPr>
              <a:t>För en </a:t>
            </a:r>
            <a:r>
              <a:rPr b="1" lang="en-GB" sz="1400">
                <a:solidFill>
                  <a:schemeClr val="dk1"/>
                </a:solidFill>
                <a:latin typeface="Libre Baskerville"/>
                <a:ea typeface="Libre Baskerville"/>
                <a:cs typeface="Libre Baskerville"/>
                <a:sym typeface="Libre Baskerville"/>
              </a:rPr>
              <a:t>gratis och nedladdningsbar mentorutbildningsguide</a:t>
            </a:r>
            <a:r>
              <a:rPr lang="en-GB" sz="1400">
                <a:solidFill>
                  <a:schemeClr val="dk1"/>
                </a:solidFill>
                <a:latin typeface="Libre Baskerville"/>
                <a:ea typeface="Libre Baskerville"/>
                <a:cs typeface="Libre Baskerville"/>
                <a:sym typeface="Libre Baskerville"/>
              </a:rPr>
              <a:t>, </a:t>
            </a:r>
            <a:r>
              <a:rPr lang="en-GB" sz="1400" u="sng">
                <a:solidFill>
                  <a:schemeClr val="hlink"/>
                </a:solidFill>
                <a:latin typeface="Libre Baskerville"/>
                <a:ea typeface="Libre Baskerville"/>
                <a:cs typeface="Libre Baskerville"/>
                <a:sym typeface="Libre Baskerville"/>
                <a:hlinkClick r:id="rId3"/>
              </a:rPr>
              <a:t>besök vår hemsida</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p:txBody>
      </p:sp>
      <p:sp>
        <p:nvSpPr>
          <p:cNvPr id="206" name="Google Shape;206;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4"/>
          <p:cNvSpPr/>
          <p:nvPr/>
        </p:nvSpPr>
        <p:spPr>
          <a:xfrm>
            <a:off x="198000" y="381150"/>
            <a:ext cx="8748000" cy="438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2" name="Google Shape;212;p34"/>
          <p:cNvSpPr txBox="1"/>
          <p:nvPr>
            <p:ph type="title"/>
          </p:nvPr>
        </p:nvSpPr>
        <p:spPr>
          <a:xfrm>
            <a:off x="1003025" y="633600"/>
            <a:ext cx="62223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latin typeface="Libre Baskerville"/>
                <a:ea typeface="Libre Baskerville"/>
                <a:cs typeface="Libre Baskerville"/>
                <a:sym typeface="Libre Baskerville"/>
              </a:rPr>
              <a:t>Vilka är mentorer och mentees?</a:t>
            </a:r>
            <a:endParaRPr b="1">
              <a:latin typeface="Libre Baskerville"/>
              <a:ea typeface="Libre Baskerville"/>
              <a:cs typeface="Libre Baskerville"/>
              <a:sym typeface="Libre Baskerville"/>
            </a:endParaRPr>
          </a:p>
        </p:txBody>
      </p:sp>
      <p:sp>
        <p:nvSpPr>
          <p:cNvPr id="213" name="Google Shape;213;p34"/>
          <p:cNvSpPr txBox="1"/>
          <p:nvPr>
            <p:ph idx="1" type="body"/>
          </p:nvPr>
        </p:nvSpPr>
        <p:spPr>
          <a:xfrm>
            <a:off x="661200" y="1248000"/>
            <a:ext cx="39999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b="1" lang="en-GB">
                <a:solidFill>
                  <a:schemeClr val="dk1"/>
                </a:solidFill>
                <a:latin typeface="Libre Baskerville"/>
                <a:ea typeface="Libre Baskerville"/>
                <a:cs typeface="Libre Baskerville"/>
                <a:sym typeface="Libre Baskerville"/>
              </a:rPr>
              <a:t>Mentorer kan vara:</a:t>
            </a:r>
            <a:endParaRPr b="1">
              <a:solidFill>
                <a:schemeClr val="dk1"/>
              </a:solidFill>
              <a:latin typeface="Libre Baskerville"/>
              <a:ea typeface="Libre Baskerville"/>
              <a:cs typeface="Libre Baskerville"/>
              <a:sym typeface="Libre Baskerville"/>
            </a:endParaRPr>
          </a:p>
          <a:p>
            <a:pPr indent="-317500" lvl="0" marL="457200" rtl="0" algn="just">
              <a:spcBef>
                <a:spcPts val="120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Professorer</a:t>
            </a:r>
            <a:endParaRPr>
              <a:solidFill>
                <a:schemeClr val="dk1"/>
              </a:solidFill>
              <a:latin typeface="Libre Baskerville"/>
              <a:ea typeface="Libre Baskerville"/>
              <a:cs typeface="Libre Baskerville"/>
              <a:sym typeface="Libre Baskerville"/>
            </a:endParaRPr>
          </a:p>
          <a:p>
            <a:pPr indent="-317500" lvl="0" marL="457200" rtl="0" algn="just">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Experter inom speciellt fält</a:t>
            </a:r>
            <a:endParaRPr>
              <a:solidFill>
                <a:schemeClr val="dk1"/>
              </a:solidFill>
              <a:latin typeface="Libre Baskerville"/>
              <a:ea typeface="Libre Baskerville"/>
              <a:cs typeface="Libre Baskerville"/>
              <a:sym typeface="Libre Baskerville"/>
            </a:endParaRPr>
          </a:p>
          <a:p>
            <a:pPr indent="-317500" lvl="0" marL="457200" rtl="0" algn="just">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Personer i ledande positioner inom industrin </a:t>
            </a:r>
            <a:endParaRPr>
              <a:solidFill>
                <a:schemeClr val="dk1"/>
              </a:solidFill>
              <a:latin typeface="Libre Baskerville"/>
              <a:ea typeface="Libre Baskerville"/>
              <a:cs typeface="Libre Baskerville"/>
              <a:sym typeface="Libre Baskerville"/>
            </a:endParaRPr>
          </a:p>
          <a:p>
            <a:pPr indent="-317500" lvl="0" marL="457200" rtl="0" algn="just">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Studenter på högskola/universitet</a:t>
            </a:r>
            <a:endParaRPr>
              <a:solidFill>
                <a:schemeClr val="dk1"/>
              </a:solidFill>
              <a:latin typeface="Libre Baskerville"/>
              <a:ea typeface="Libre Baskerville"/>
              <a:cs typeface="Libre Baskerville"/>
              <a:sym typeface="Libre Baskerville"/>
            </a:endParaRPr>
          </a:p>
          <a:p>
            <a:pPr indent="-317500" lvl="0" marL="457200" rtl="0" algn="just">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Doktorander</a:t>
            </a:r>
            <a:endParaRPr>
              <a:solidFill>
                <a:schemeClr val="dk1"/>
              </a:solidFill>
              <a:latin typeface="Libre Baskerville"/>
              <a:ea typeface="Libre Baskerville"/>
              <a:cs typeface="Libre Baskerville"/>
              <a:sym typeface="Libre Baskerville"/>
            </a:endParaRPr>
          </a:p>
          <a:p>
            <a:pPr indent="-317500" lvl="0" marL="457200" rtl="0" algn="just">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Kompisar</a:t>
            </a:r>
            <a:endParaRPr>
              <a:solidFill>
                <a:schemeClr val="dk1"/>
              </a:solidFill>
              <a:latin typeface="Libre Baskerville"/>
              <a:ea typeface="Libre Baskerville"/>
              <a:cs typeface="Libre Baskerville"/>
              <a:sym typeface="Libre Baskerville"/>
            </a:endParaRPr>
          </a:p>
          <a:p>
            <a:pPr indent="0" lvl="0" marL="0" rtl="0" algn="just">
              <a:spcBef>
                <a:spcPts val="1200"/>
              </a:spcBef>
              <a:spcAft>
                <a:spcPts val="1200"/>
              </a:spcAft>
              <a:buNone/>
            </a:pPr>
            <a:r>
              <a:rPr lang="en-GB">
                <a:solidFill>
                  <a:schemeClr val="dk1"/>
                </a:solidFill>
                <a:latin typeface="Libre Baskerville"/>
                <a:ea typeface="Libre Baskerville"/>
                <a:cs typeface="Libre Baskerville"/>
                <a:sym typeface="Libre Baskerville"/>
              </a:rPr>
              <a:t>En mentor behöver inte vara verksam inom samma område som menteen. Deras roll är att underlätta för menteen, professionellt och/eller personligt.</a:t>
            </a:r>
            <a:endParaRPr>
              <a:solidFill>
                <a:schemeClr val="dk1"/>
              </a:solidFill>
              <a:latin typeface="Libre Baskerville"/>
              <a:ea typeface="Libre Baskerville"/>
              <a:cs typeface="Libre Baskerville"/>
              <a:sym typeface="Libre Baskerville"/>
            </a:endParaRPr>
          </a:p>
        </p:txBody>
      </p:sp>
      <p:sp>
        <p:nvSpPr>
          <p:cNvPr id="214" name="Google Shape;214;p34"/>
          <p:cNvSpPr txBox="1"/>
          <p:nvPr>
            <p:ph idx="2" type="body"/>
          </p:nvPr>
        </p:nvSpPr>
        <p:spPr>
          <a:xfrm>
            <a:off x="4824800" y="1248000"/>
            <a:ext cx="39999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b="1" lang="en-GB">
                <a:solidFill>
                  <a:schemeClr val="dk1"/>
                </a:solidFill>
                <a:latin typeface="Libre Baskerville"/>
                <a:ea typeface="Libre Baskerville"/>
                <a:cs typeface="Libre Baskerville"/>
                <a:sym typeface="Libre Baskerville"/>
              </a:rPr>
              <a:t>Mentees </a:t>
            </a:r>
            <a:r>
              <a:rPr b="1" lang="en-GB">
                <a:solidFill>
                  <a:schemeClr val="dk1"/>
                </a:solidFill>
                <a:latin typeface="Libre Baskerville"/>
                <a:ea typeface="Libre Baskerville"/>
                <a:cs typeface="Libre Baskerville"/>
                <a:sym typeface="Libre Baskerville"/>
              </a:rPr>
              <a:t>kan vara …</a:t>
            </a:r>
            <a:r>
              <a:rPr lang="en-GB">
                <a:solidFill>
                  <a:schemeClr val="dk1"/>
                </a:solidFill>
                <a:latin typeface="Libre Baskerville"/>
                <a:ea typeface="Libre Baskerville"/>
                <a:cs typeface="Libre Baskerville"/>
                <a:sym typeface="Libre Baskerville"/>
              </a:rPr>
              <a:t>vem som helst! Men är ofta personer i början av sin karriär eller som gör ett karriärbyte:</a:t>
            </a:r>
            <a:endParaRPr b="1">
              <a:solidFill>
                <a:schemeClr val="dk1"/>
              </a:solidFill>
              <a:latin typeface="Libre Baskerville"/>
              <a:ea typeface="Libre Baskerville"/>
              <a:cs typeface="Libre Baskerville"/>
              <a:sym typeface="Libre Baskerville"/>
            </a:endParaRPr>
          </a:p>
          <a:p>
            <a:pPr indent="-317500" lvl="0" marL="457200" rtl="0" algn="just">
              <a:spcBef>
                <a:spcPts val="120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Studenter på högskola/universitet</a:t>
            </a:r>
            <a:endParaRPr>
              <a:solidFill>
                <a:schemeClr val="dk1"/>
              </a:solidFill>
              <a:latin typeface="Libre Baskerville"/>
              <a:ea typeface="Libre Baskerville"/>
              <a:cs typeface="Libre Baskerville"/>
              <a:sym typeface="Libre Baskerville"/>
            </a:endParaRPr>
          </a:p>
          <a:p>
            <a:pPr indent="-317500" lvl="0" marL="457200" rtl="0" algn="just">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Doktorander</a:t>
            </a:r>
            <a:endParaRPr>
              <a:solidFill>
                <a:schemeClr val="dk1"/>
              </a:solidFill>
              <a:latin typeface="Libre Baskerville"/>
              <a:ea typeface="Libre Baskerville"/>
              <a:cs typeface="Libre Baskerville"/>
              <a:sym typeface="Libre Baskerville"/>
            </a:endParaRPr>
          </a:p>
          <a:p>
            <a:pPr indent="-317500" lvl="0" marL="457200" rtl="0" algn="just">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Professorer</a:t>
            </a:r>
            <a:endParaRPr>
              <a:solidFill>
                <a:schemeClr val="dk1"/>
              </a:solidFill>
              <a:latin typeface="Libre Baskerville"/>
              <a:ea typeface="Libre Baskerville"/>
              <a:cs typeface="Libre Baskerville"/>
              <a:sym typeface="Libre Baskerville"/>
            </a:endParaRPr>
          </a:p>
          <a:p>
            <a:pPr indent="-317500" lvl="0" marL="457200" rtl="0" algn="just">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Personer inom industrin</a:t>
            </a:r>
            <a:endParaRPr>
              <a:solidFill>
                <a:schemeClr val="dk1"/>
              </a:solidFill>
              <a:latin typeface="Libre Baskerville"/>
              <a:ea typeface="Libre Baskerville"/>
              <a:cs typeface="Libre Baskerville"/>
              <a:sym typeface="Libre Baskerville"/>
            </a:endParaRPr>
          </a:p>
          <a:p>
            <a:pPr indent="-317500" lvl="0" marL="457200" rtl="0" algn="just">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Kompisar</a:t>
            </a:r>
            <a:endParaRPr>
              <a:solidFill>
                <a:schemeClr val="dk1"/>
              </a:solidFill>
              <a:latin typeface="Libre Baskerville"/>
              <a:ea typeface="Libre Baskerville"/>
              <a:cs typeface="Libre Baskerville"/>
              <a:sym typeface="Libre Baskerville"/>
            </a:endParaRPr>
          </a:p>
          <a:p>
            <a:pPr indent="0" lvl="0" marL="0" rtl="0" algn="just">
              <a:spcBef>
                <a:spcPts val="1200"/>
              </a:spcBef>
              <a:spcAft>
                <a:spcPts val="1200"/>
              </a:spcAft>
              <a:buNone/>
            </a:pPr>
            <a:r>
              <a:rPr lang="en-GB">
                <a:solidFill>
                  <a:schemeClr val="dk1"/>
                </a:solidFill>
                <a:latin typeface="Libre Baskerville"/>
                <a:ea typeface="Libre Baskerville"/>
                <a:cs typeface="Libre Baskerville"/>
                <a:sym typeface="Libre Baskerville"/>
              </a:rPr>
              <a:t>Vem som helst kan vara en mentee och dra nytta av en mentor. Det är värdefullt att få feedback och vägledning från en annan person. </a:t>
            </a:r>
            <a:endParaRPr>
              <a:solidFill>
                <a:schemeClr val="dk1"/>
              </a:solidFill>
              <a:latin typeface="Libre Baskerville"/>
              <a:ea typeface="Libre Baskerville"/>
              <a:cs typeface="Libre Baskerville"/>
              <a:sym typeface="Libre Baskerville"/>
            </a:endParaRPr>
          </a:p>
        </p:txBody>
      </p:sp>
      <p:sp>
        <p:nvSpPr>
          <p:cNvPr id="215" name="Google Shape;215;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