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5143500" cx="9144000"/>
  <p:notesSz cx="6858000" cy="9144000"/>
  <p:embeddedFontLst>
    <p:embeddedFont>
      <p:font typeface="Roboto"/>
      <p:regular r:id="rId53"/>
      <p:bold r:id="rId54"/>
      <p:italic r:id="rId55"/>
      <p:boldItalic r:id="rId56"/>
    </p:embeddedFont>
    <p:embeddedFont>
      <p:font typeface="Montserrat"/>
      <p:regular r:id="rId57"/>
      <p:bold r:id="rId58"/>
      <p:italic r:id="rId59"/>
      <p:boldItalic r:id="rId60"/>
    </p:embeddedFont>
    <p:embeddedFont>
      <p:font typeface="Libre Baskerville"/>
      <p:regular r:id="rId61"/>
      <p:bold r:id="rId62"/>
      <p: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LibreBaskerville-bold.fntdata"/><Relationship Id="rId61" Type="http://schemas.openxmlformats.org/officeDocument/2006/relationships/font" Target="fonts/LibreBaskerville-regular.fntdata"/><Relationship Id="rId20" Type="http://schemas.openxmlformats.org/officeDocument/2006/relationships/slide" Target="slides/slide14.xml"/><Relationship Id="rId63" Type="http://schemas.openxmlformats.org/officeDocument/2006/relationships/font" Target="fonts/LibreBaskerville-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Montserrat-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Roboto-regular.fntdata"/><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Roboto-italic.fntdata"/><Relationship Id="rId10" Type="http://schemas.openxmlformats.org/officeDocument/2006/relationships/slide" Target="slides/slide4.xml"/><Relationship Id="rId54" Type="http://schemas.openxmlformats.org/officeDocument/2006/relationships/font" Target="fonts/Roboto-bold.fntdata"/><Relationship Id="rId13" Type="http://schemas.openxmlformats.org/officeDocument/2006/relationships/slide" Target="slides/slide7.xml"/><Relationship Id="rId57" Type="http://schemas.openxmlformats.org/officeDocument/2006/relationships/font" Target="fonts/Montserrat-regular.fntdata"/><Relationship Id="rId12" Type="http://schemas.openxmlformats.org/officeDocument/2006/relationships/slide" Target="slides/slide6.xml"/><Relationship Id="rId56" Type="http://schemas.openxmlformats.org/officeDocument/2006/relationships/font" Target="fonts/Roboto-boldItalic.fntdata"/><Relationship Id="rId15" Type="http://schemas.openxmlformats.org/officeDocument/2006/relationships/slide" Target="slides/slide9.xml"/><Relationship Id="rId59" Type="http://schemas.openxmlformats.org/officeDocument/2006/relationships/font" Target="fonts/Montserrat-italic.fntdata"/><Relationship Id="rId14" Type="http://schemas.openxmlformats.org/officeDocument/2006/relationships/slide" Target="slides/slide8.xml"/><Relationship Id="rId58" Type="http://schemas.openxmlformats.org/officeDocument/2006/relationships/font" Target="fonts/Montserrat-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347be273c6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3347be273c6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e71b42dab7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e71b42dab7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e7539c037c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e7539c037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e71b42dab7_0_36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e71b42dab7_0_3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ecd8d93050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ecd8d93050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f65ee08d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f65ee08d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e71b42dab7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e71b42dab7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e7539c037c_0_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e7539c037c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e71b42dab7_0_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2e71b42dab7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f65ee08d6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f65ee08d6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f65ee08d6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f65ee08d6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347be273c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347be273c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e7539c037c_0_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e7539c037c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e71b42dab7_0_10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e71b42dab7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ecd8d93050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ecd8d93050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f65ee08d6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f65ee08d6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ecd8d93050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ecd8d93050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e7539c037c_0_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e7539c037c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e71b42dab7_0_17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2e71b42dab7_0_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f65ee08d6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f65ee08d6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e7539c037c_0_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2e7539c037c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e71b42dab7_0_2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2e71b42dab7_0_2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e71706421d_0_4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g2e71706421d_0_4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ecd8d93050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ecd8d93050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e71b42dab7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e71b42dab7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e7539c037c_0_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2e7539c037c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e71b42dab7_0_3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2e71b42dab7_0_3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ecd8d93050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ecd8d93050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2e71b42dab7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2e71b42dab7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ecd8d93050_0_2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2ecd8d93050_0_2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e71b42dab7_0_4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2e71b42dab7_0_4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ecd8d93050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ecd8d93050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e71b42dab7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e71b42dab7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71706421d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e71706421d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e7539c037c_0_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g2e7539c037c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e717063ea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e717063ea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e71706421d_0_3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2e71706421d_0_3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fb8e0b3f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fb8e0b3f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fb8e0b3fe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2fb8e0b3fe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fb8e0b3fe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fb8e0b3fe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e71706421d_0_9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e71706421d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71706421d_0_5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e71706421d_0_5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ecd8d93050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ecd8d93050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e71b42dab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e71b42dab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e71706421d_0_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e71706421d_0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e71b42dab7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e71b42dab7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jp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4.jpg"/><Relationship Id="rId4"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1.jp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56" name="Google Shape;56;p13"/>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57" name="Google Shape;57;p13"/>
          <p:cNvPicPr preferRelativeResize="0"/>
          <p:nvPr/>
        </p:nvPicPr>
        <p:blipFill rotWithShape="1">
          <a:blip r:embed="rId3">
            <a:alphaModFix/>
          </a:blip>
          <a:srcRect b="0" l="0" r="0" t="0"/>
          <a:stretch/>
        </p:blipFill>
        <p:spPr>
          <a:xfrm>
            <a:off x="0" y="4648795"/>
            <a:ext cx="494078" cy="510778"/>
          </a:xfrm>
          <a:prstGeom prst="rect">
            <a:avLst/>
          </a:prstGeom>
          <a:noFill/>
          <a:ln>
            <a:noFill/>
          </a:ln>
        </p:spPr>
      </p:pic>
      <p:pic>
        <p:nvPicPr>
          <p:cNvPr id="58" name="Google Shape;58;p13"/>
          <p:cNvPicPr preferRelativeResize="0"/>
          <p:nvPr/>
        </p:nvPicPr>
        <p:blipFill rotWithShape="1">
          <a:blip r:embed="rId4">
            <a:alphaModFix/>
          </a:blip>
          <a:srcRect b="0" l="0" r="0" t="0"/>
          <a:stretch/>
        </p:blipFill>
        <p:spPr>
          <a:xfrm>
            <a:off x="8569652" y="4648795"/>
            <a:ext cx="592448" cy="4767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8" name="Google Shape;68;p15"/>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69" name="Google Shape;69;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0" name="Google Shape;70;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 name="Google Shape;71;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72" name="Google Shape;72;p15"/>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73" name="Google Shape;73;p15"/>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74" name="Google Shape;74;p15"/>
          <p:cNvPicPr preferRelativeResize="0"/>
          <p:nvPr/>
        </p:nvPicPr>
        <p:blipFill rotWithShape="1">
          <a:blip r:embed="rId4">
            <a:alphaModFix/>
          </a:blip>
          <a:srcRect b="0" l="0" r="0" t="0"/>
          <a:stretch/>
        </p:blipFill>
        <p:spPr>
          <a:xfrm>
            <a:off x="0" y="-15446"/>
            <a:ext cx="9144000"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5" name="Shape 75"/>
        <p:cNvGrpSpPr/>
        <p:nvPr/>
      </p:nvGrpSpPr>
      <p:grpSpPr>
        <a:xfrm>
          <a:off x="0" y="0"/>
          <a:ext cx="0" cy="0"/>
          <a:chOff x="0" y="0"/>
          <a:chExt cx="0" cy="0"/>
        </a:xfrm>
      </p:grpSpPr>
      <p:sp>
        <p:nvSpPr>
          <p:cNvPr id="76" name="Google Shape;76;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7" name="Google Shape;77;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id="81" name="Google Shape;81;p16"/>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82" name="Google Shape;82;p16"/>
          <p:cNvPicPr preferRelativeResize="0"/>
          <p:nvPr/>
        </p:nvPicPr>
        <p:blipFill rotWithShape="1">
          <a:blip r:embed="rId3">
            <a:alphaModFix/>
          </a:blip>
          <a:srcRect b="0" l="0" r="0" t="0"/>
          <a:stretch/>
        </p:blipFill>
        <p:spPr>
          <a:xfrm>
            <a:off x="0" y="4648795"/>
            <a:ext cx="494078" cy="510778"/>
          </a:xfrm>
          <a:prstGeom prst="rect">
            <a:avLst/>
          </a:prstGeom>
          <a:noFill/>
          <a:ln>
            <a:noFill/>
          </a:ln>
        </p:spPr>
      </p:pic>
      <p:pic>
        <p:nvPicPr>
          <p:cNvPr id="83" name="Google Shape;83;p16"/>
          <p:cNvPicPr preferRelativeResize="0"/>
          <p:nvPr/>
        </p:nvPicPr>
        <p:blipFill rotWithShape="1">
          <a:blip r:embed="rId4">
            <a:alphaModFix/>
          </a:blip>
          <a:srcRect b="0" l="0" r="0" t="0"/>
          <a:stretch/>
        </p:blipFill>
        <p:spPr>
          <a:xfrm>
            <a:off x="8569652" y="4648795"/>
            <a:ext cx="592448" cy="4767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6" name="Google Shape;86;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7" name="Google Shape;87;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8" name="Shape 88"/>
        <p:cNvGrpSpPr/>
        <p:nvPr/>
      </p:nvGrpSpPr>
      <p:grpSpPr>
        <a:xfrm>
          <a:off x="0" y="0"/>
          <a:ext cx="0" cy="0"/>
          <a:chOff x="0" y="0"/>
          <a:chExt cx="0" cy="0"/>
        </a:xfrm>
      </p:grpSpPr>
      <p:sp>
        <p:nvSpPr>
          <p:cNvPr id="89" name="Google Shape;89;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0" name="Google Shape;90;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1" name="Google Shape;91;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2" name="Google Shape;92;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4" name="Shape 94"/>
        <p:cNvGrpSpPr/>
        <p:nvPr/>
      </p:nvGrpSpPr>
      <p:grpSpPr>
        <a:xfrm>
          <a:off x="0" y="0"/>
          <a:ext cx="0" cy="0"/>
          <a:chOff x="0" y="0"/>
          <a:chExt cx="0" cy="0"/>
        </a:xfrm>
      </p:grpSpPr>
      <p:sp>
        <p:nvSpPr>
          <p:cNvPr id="95" name="Google Shape;95;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6" name="Google Shape;96;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1" name="Shape 101"/>
        <p:cNvGrpSpPr/>
        <p:nvPr/>
      </p:nvGrpSpPr>
      <p:grpSpPr>
        <a:xfrm>
          <a:off x="0" y="0"/>
          <a:ext cx="0" cy="0"/>
          <a:chOff x="0" y="0"/>
          <a:chExt cx="0" cy="0"/>
        </a:xfrm>
      </p:grpSpPr>
      <p:sp>
        <p:nvSpPr>
          <p:cNvPr id="102" name="Google Shape;102;p2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3" name="Google Shape;103;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4" name="Google Shape;104;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5" name="Google Shape;105;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6" name="Google Shape;106;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 name="Google Shape;10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9" name="Google Shape;10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 name="Shape 110"/>
        <p:cNvGrpSpPr/>
        <p:nvPr/>
      </p:nvGrpSpPr>
      <p:grpSpPr>
        <a:xfrm>
          <a:off x="0" y="0"/>
          <a:ext cx="0" cy="0"/>
          <a:chOff x="0" y="0"/>
          <a:chExt cx="0" cy="0"/>
        </a:xfrm>
      </p:grpSpPr>
      <p:sp>
        <p:nvSpPr>
          <p:cNvPr id="111" name="Google Shape;111;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2" name="Google Shape;112;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3" name="Google Shape;113;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5" name="Shape 115"/>
        <p:cNvGrpSpPr/>
        <p:nvPr/>
      </p:nvGrpSpPr>
      <p:grpSpPr>
        <a:xfrm>
          <a:off x="0" y="0"/>
          <a:ext cx="0" cy="0"/>
          <a:chOff x="0" y="0"/>
          <a:chExt cx="0" cy="0"/>
        </a:xfrm>
      </p:grpSpPr>
      <p:sp>
        <p:nvSpPr>
          <p:cNvPr id="116" name="Google Shape;116;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7" name="Google Shape;117;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8" name="Google Shape;118;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9" name="Google Shape;119;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0" name="Google Shape;120;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2" name="Shape 122"/>
        <p:cNvGrpSpPr/>
        <p:nvPr/>
      </p:nvGrpSpPr>
      <p:grpSpPr>
        <a:xfrm>
          <a:off x="0" y="0"/>
          <a:ext cx="0" cy="0"/>
          <a:chOff x="0" y="0"/>
          <a:chExt cx="0" cy="0"/>
        </a:xfrm>
      </p:grpSpPr>
      <p:sp>
        <p:nvSpPr>
          <p:cNvPr id="123" name="Google Shape;123;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4" name="Google Shape;124;p23"/>
          <p:cNvSpPr/>
          <p:nvPr>
            <p:ph idx="2" type="pic"/>
          </p:nvPr>
        </p:nvSpPr>
        <p:spPr>
          <a:xfrm>
            <a:off x="3887391" y="740569"/>
            <a:ext cx="4629300" cy="3655200"/>
          </a:xfrm>
          <a:prstGeom prst="rect">
            <a:avLst/>
          </a:prstGeom>
          <a:noFill/>
          <a:ln>
            <a:noFill/>
          </a:ln>
        </p:spPr>
      </p:sp>
      <p:sp>
        <p:nvSpPr>
          <p:cNvPr id="125" name="Google Shape;125;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6" name="Google Shape;12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8" name="Google Shape;12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9" name="Shape 129"/>
        <p:cNvGrpSpPr/>
        <p:nvPr/>
      </p:nvGrpSpPr>
      <p:grpSpPr>
        <a:xfrm>
          <a:off x="0" y="0"/>
          <a:ext cx="0" cy="0"/>
          <a:chOff x="0" y="0"/>
          <a:chExt cx="0" cy="0"/>
        </a:xfrm>
      </p:grpSpPr>
      <p:sp>
        <p:nvSpPr>
          <p:cNvPr id="130" name="Google Shape;130;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1" name="Google Shape;131;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2" name="Google Shape;13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3" name="Google Shape;13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4" name="Google Shape;13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5" name="Shape 135"/>
        <p:cNvGrpSpPr/>
        <p:nvPr/>
      </p:nvGrpSpPr>
      <p:grpSpPr>
        <a:xfrm>
          <a:off x="0" y="0"/>
          <a:ext cx="0" cy="0"/>
          <a:chOff x="0" y="0"/>
          <a:chExt cx="0" cy="0"/>
        </a:xfrm>
      </p:grpSpPr>
      <p:sp>
        <p:nvSpPr>
          <p:cNvPr id="136" name="Google Shape;136;p25"/>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7" name="Google Shape;137;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8" name="Google Shape;138;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9" name="Google Shape;139;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40" name="Google Shape;140;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image" Target="../media/image4.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1" name="Google Shape;61;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2" name="Google Shape;62;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3" name="Google Shape;63;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64" name="Google Shape;64;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pic>
        <p:nvPicPr>
          <p:cNvPr id="65" name="Google Shape;65;p14"/>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ocs.google.com/document/d/19rqFsG0MjtaSVoI3Vr-pY5UGJNg5woM4/ed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image" Target="../media/image19.png"/></Relationships>
</file>

<file path=ppt/slides/_rels/slide41.xml.rels><?xml version="1.0" encoding="UTF-8" standalone="yes"?><Relationships xmlns="http://schemas.openxmlformats.org/package/2006/relationships"><Relationship Id="rId11" Type="http://schemas.openxmlformats.org/officeDocument/2006/relationships/hyperlink" Target="https://www.linkedin.com/learning/search?keywords=MENTORING&amp;u=87471130linkedin.com/learning/search?keywords=MENTORING&amp;u=87471130" TargetMode="External"/><Relationship Id="rId10" Type="http://schemas.openxmlformats.org/officeDocument/2006/relationships/hyperlink" Target="https://www.youtube.com/watch?v=BN6wcbPiIn8" TargetMode="External"/><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women-stem-up.eu/mentoring/" TargetMode="External"/><Relationship Id="rId4" Type="http://schemas.openxmlformats.org/officeDocument/2006/relationships/hyperlink" Target="https://women-stem-up.eu/leadership-inspiration-academy-and-mentoring-program/" TargetMode="External"/><Relationship Id="rId9" Type="http://schemas.openxmlformats.org/officeDocument/2006/relationships/hyperlink" Target="https://www.careergirls.org/role-models/" TargetMode="External"/><Relationship Id="rId5" Type="http://schemas.openxmlformats.org/officeDocument/2006/relationships/hyperlink" Target="https://women-stem-up.eu/leadership-inspiration-academy-and-mentoring-program/" TargetMode="External"/><Relationship Id="rId6" Type="http://schemas.openxmlformats.org/officeDocument/2006/relationships/hyperlink" Target="https://women-stem-up.eu/leadership-inspiration-academy-and-mentoring-program/" TargetMode="External"/><Relationship Id="rId7" Type="http://schemas.openxmlformats.org/officeDocument/2006/relationships/hyperlink" Target="https://eugain.eu/wp-content/uploads/2024/04/EUGAIN_Booklet_Best_Practices_From_BSc-MSc_to_PhD.pdf" TargetMode="External"/><Relationship Id="rId8" Type="http://schemas.openxmlformats.org/officeDocument/2006/relationships/hyperlink" Target="https://eugain.eu/wp-content/uploads/2024/04/EUGAIN_Booklet_Mentoring_Career_Development.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1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youtube.com/watch?v=jmNNef8LVbs" TargetMode="Externa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ctrTitle"/>
          </p:nvPr>
        </p:nvSpPr>
        <p:spPr>
          <a:xfrm>
            <a:off x="383675" y="1402675"/>
            <a:ext cx="6636000" cy="1849800"/>
          </a:xfrm>
          <a:prstGeom prst="rect">
            <a:avLst/>
          </a:prstGeom>
          <a:noFill/>
          <a:ln>
            <a:noFill/>
          </a:ln>
        </p:spPr>
        <p:txBody>
          <a:bodyPr anchorCtr="0" anchor="b"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5200">
                <a:latin typeface="Libre Baskerville"/>
                <a:ea typeface="Libre Baskerville"/>
                <a:cs typeface="Libre Baskerville"/>
                <a:sym typeface="Libre Baskerville"/>
              </a:rPr>
              <a:t>Träningspaket</a:t>
            </a:r>
            <a:r>
              <a:rPr lang="en-GB" sz="5200">
                <a:latin typeface="Libre Baskerville"/>
                <a:ea typeface="Libre Baskerville"/>
                <a:cs typeface="Libre Baskerville"/>
                <a:sym typeface="Libre Baskerville"/>
              </a:rPr>
              <a:t> för mentorer</a:t>
            </a:r>
            <a:endParaRPr sz="5200">
              <a:latin typeface="Libre Baskerville"/>
              <a:ea typeface="Libre Baskerville"/>
              <a:cs typeface="Libre Baskerville"/>
              <a:sym typeface="Libre Baskerville"/>
            </a:endParaRPr>
          </a:p>
        </p:txBody>
      </p:sp>
      <p:pic>
        <p:nvPicPr>
          <p:cNvPr id="146" name="Google Shape;146;p26"/>
          <p:cNvPicPr preferRelativeResize="0"/>
          <p:nvPr/>
        </p:nvPicPr>
        <p:blipFill rotWithShape="1">
          <a:blip r:embed="rId3">
            <a:alphaModFix/>
          </a:blip>
          <a:srcRect b="0" l="0" r="0" t="0"/>
          <a:stretch/>
        </p:blipFill>
        <p:spPr>
          <a:xfrm>
            <a:off x="1287309" y="4119476"/>
            <a:ext cx="1694792" cy="609075"/>
          </a:xfrm>
          <a:prstGeom prst="rect">
            <a:avLst/>
          </a:prstGeom>
          <a:noFill/>
          <a:ln>
            <a:noFill/>
          </a:ln>
        </p:spPr>
      </p:pic>
      <p:pic>
        <p:nvPicPr>
          <p:cNvPr id="147" name="Google Shape;147;p26"/>
          <p:cNvPicPr preferRelativeResize="0"/>
          <p:nvPr/>
        </p:nvPicPr>
        <p:blipFill rotWithShape="1">
          <a:blip r:embed="rId4">
            <a:alphaModFix/>
          </a:blip>
          <a:srcRect b="0" l="0" r="0" t="0"/>
          <a:stretch/>
        </p:blipFill>
        <p:spPr>
          <a:xfrm>
            <a:off x="3058812" y="4112418"/>
            <a:ext cx="876300" cy="590550"/>
          </a:xfrm>
          <a:prstGeom prst="rect">
            <a:avLst/>
          </a:prstGeom>
          <a:noFill/>
          <a:ln>
            <a:noFill/>
          </a:ln>
        </p:spPr>
      </p:pic>
      <p:pic>
        <p:nvPicPr>
          <p:cNvPr id="148" name="Google Shape;148;p26"/>
          <p:cNvPicPr preferRelativeResize="0"/>
          <p:nvPr/>
        </p:nvPicPr>
        <p:blipFill rotWithShape="1">
          <a:blip r:embed="rId5">
            <a:alphaModFix/>
          </a:blip>
          <a:srcRect b="0" l="0" r="0" t="0"/>
          <a:stretch/>
        </p:blipFill>
        <p:spPr>
          <a:xfrm>
            <a:off x="6327675" y="4346542"/>
            <a:ext cx="1222324" cy="427082"/>
          </a:xfrm>
          <a:prstGeom prst="rect">
            <a:avLst/>
          </a:prstGeom>
          <a:noFill/>
          <a:ln>
            <a:noFill/>
          </a:ln>
        </p:spPr>
      </p:pic>
      <p:pic>
        <p:nvPicPr>
          <p:cNvPr id="149" name="Google Shape;149;p26"/>
          <p:cNvPicPr preferRelativeResize="0"/>
          <p:nvPr/>
        </p:nvPicPr>
        <p:blipFill rotWithShape="1">
          <a:blip r:embed="rId6">
            <a:alphaModFix/>
          </a:blip>
          <a:srcRect b="0" l="0" r="0" t="0"/>
          <a:stretch/>
        </p:blipFill>
        <p:spPr>
          <a:xfrm>
            <a:off x="5503023" y="4148516"/>
            <a:ext cx="876301" cy="716107"/>
          </a:xfrm>
          <a:prstGeom prst="rect">
            <a:avLst/>
          </a:prstGeom>
          <a:noFill/>
          <a:ln>
            <a:noFill/>
          </a:ln>
        </p:spPr>
      </p:pic>
      <p:pic>
        <p:nvPicPr>
          <p:cNvPr id="150" name="Google Shape;150;p26"/>
          <p:cNvPicPr preferRelativeResize="0"/>
          <p:nvPr/>
        </p:nvPicPr>
        <p:blipFill rotWithShape="1">
          <a:blip r:embed="rId7">
            <a:alphaModFix/>
          </a:blip>
          <a:srcRect b="0" l="0" r="0" t="0"/>
          <a:stretch/>
        </p:blipFill>
        <p:spPr>
          <a:xfrm>
            <a:off x="4197863" y="4270223"/>
            <a:ext cx="1222337" cy="427350"/>
          </a:xfrm>
          <a:prstGeom prst="rect">
            <a:avLst/>
          </a:prstGeom>
          <a:noFill/>
          <a:ln>
            <a:noFill/>
          </a:ln>
        </p:spPr>
      </p:pic>
      <p:pic>
        <p:nvPicPr>
          <p:cNvPr id="151" name="Google Shape;151;p26"/>
          <p:cNvPicPr preferRelativeResize="0"/>
          <p:nvPr/>
        </p:nvPicPr>
        <p:blipFill>
          <a:blip r:embed="rId8">
            <a:alphaModFix/>
          </a:blip>
          <a:stretch>
            <a:fillRect/>
          </a:stretch>
        </p:blipFill>
        <p:spPr>
          <a:xfrm>
            <a:off x="76200" y="4036213"/>
            <a:ext cx="1112800" cy="997200"/>
          </a:xfrm>
          <a:prstGeom prst="rect">
            <a:avLst/>
          </a:prstGeom>
          <a:noFill/>
          <a:ln>
            <a:noFill/>
          </a:ln>
        </p:spPr>
      </p:pic>
      <p:sp>
        <p:nvSpPr>
          <p:cNvPr id="152" name="Google Shape;152;p26"/>
          <p:cNvSpPr txBox="1"/>
          <p:nvPr/>
        </p:nvSpPr>
        <p:spPr>
          <a:xfrm>
            <a:off x="2065375" y="4880950"/>
            <a:ext cx="5487300" cy="35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800">
                <a:solidFill>
                  <a:srgbClr val="000000"/>
                </a:solidFill>
                <a:highlight>
                  <a:srgbClr val="F0EADE"/>
                </a:highlight>
                <a:latin typeface="Montserrat"/>
                <a:ea typeface="Montserrat"/>
                <a:cs typeface="Montserrat"/>
                <a:sym typeface="Montserrat"/>
              </a:rPr>
              <a:t>Women STEM UP</a:t>
            </a:r>
            <a:r>
              <a:rPr lang="en-GB" sz="800">
                <a:solidFill>
                  <a:srgbClr val="000000"/>
                </a:solidFill>
                <a:highlight>
                  <a:srgbClr val="F0EADE"/>
                </a:highlight>
                <a:latin typeface="Montserrat"/>
                <a:ea typeface="Montserrat"/>
                <a:cs typeface="Montserrat"/>
                <a:sym typeface="Montserrat"/>
              </a:rPr>
              <a:t> Project Number: </a:t>
            </a:r>
            <a:r>
              <a:rPr b="1" lang="en-GB" sz="800">
                <a:solidFill>
                  <a:srgbClr val="000000"/>
                </a:solidFill>
                <a:highlight>
                  <a:srgbClr val="F0EADE"/>
                </a:highlight>
                <a:latin typeface="Montserrat"/>
                <a:ea typeface="Montserrat"/>
                <a:cs typeface="Montserrat"/>
                <a:sym typeface="Montserrat"/>
              </a:rPr>
              <a:t>2022-1-SE01-KA220-HED-00008623</a:t>
            </a:r>
            <a:endParaRPr sz="2000">
              <a:solidFill>
                <a:srgbClr val="000000"/>
              </a:solidFill>
              <a:highlight>
                <a:srgbClr val="F0EADE"/>
              </a:highlight>
              <a:latin typeface="Calibri"/>
              <a:ea typeface="Calibri"/>
              <a:cs typeface="Calibri"/>
              <a:sym typeface="Calibri"/>
            </a:endParaRPr>
          </a:p>
        </p:txBody>
      </p:sp>
      <p:pic>
        <p:nvPicPr>
          <p:cNvPr id="153" name="Google Shape;153;p26"/>
          <p:cNvPicPr preferRelativeResize="0"/>
          <p:nvPr/>
        </p:nvPicPr>
        <p:blipFill rotWithShape="1">
          <a:blip r:embed="rId9">
            <a:alphaModFix/>
          </a:blip>
          <a:srcRect b="0" l="0" r="0" t="0"/>
          <a:stretch/>
        </p:blipFill>
        <p:spPr>
          <a:xfrm>
            <a:off x="7705525" y="3897950"/>
            <a:ext cx="1438476" cy="1135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p:nvPr/>
        </p:nvSpPr>
        <p:spPr>
          <a:xfrm>
            <a:off x="729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 name="Google Shape;221;p35"/>
          <p:cNvSpPr txBox="1"/>
          <p:nvPr>
            <p:ph type="title"/>
          </p:nvPr>
        </p:nvSpPr>
        <p:spPr>
          <a:xfrm>
            <a:off x="1639050" y="633600"/>
            <a:ext cx="53733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Vilken är din roll som mentor</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222" name="Google Shape;222;p35"/>
          <p:cNvSpPr txBox="1"/>
          <p:nvPr>
            <p:ph idx="1" type="body"/>
          </p:nvPr>
        </p:nvSpPr>
        <p:spPr>
          <a:xfrm>
            <a:off x="733500" y="1400400"/>
            <a:ext cx="7426800" cy="3909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GB" sz="1600">
                <a:solidFill>
                  <a:schemeClr val="dk1"/>
                </a:solidFill>
                <a:latin typeface="Libre Baskerville"/>
                <a:ea typeface="Libre Baskerville"/>
                <a:cs typeface="Libre Baskerville"/>
                <a:sym typeface="Libre Baskerville"/>
              </a:rPr>
              <a:t>Som mentor är du inte en handledare, utan en </a:t>
            </a:r>
            <a:r>
              <a:rPr b="1" lang="en-GB" sz="1600">
                <a:solidFill>
                  <a:schemeClr val="dk1"/>
                </a:solidFill>
                <a:latin typeface="Libre Baskerville"/>
                <a:ea typeface="Libre Baskerville"/>
                <a:cs typeface="Libre Baskerville"/>
                <a:sym typeface="Libre Baskerville"/>
              </a:rPr>
              <a:t>rådgivare </a:t>
            </a:r>
            <a:r>
              <a:rPr lang="en-GB" sz="1600">
                <a:solidFill>
                  <a:schemeClr val="dk1"/>
                </a:solidFill>
                <a:latin typeface="Libre Baskerville"/>
                <a:ea typeface="Libre Baskerville"/>
                <a:cs typeface="Libre Baskerville"/>
                <a:sym typeface="Libre Baskerville"/>
              </a:rPr>
              <a:t>eller en </a:t>
            </a:r>
            <a:r>
              <a:rPr b="1" lang="en-GB" sz="1600">
                <a:solidFill>
                  <a:schemeClr val="dk1"/>
                </a:solidFill>
                <a:latin typeface="Libre Baskerville"/>
                <a:ea typeface="Libre Baskerville"/>
                <a:cs typeface="Libre Baskerville"/>
                <a:sym typeface="Libre Baskerville"/>
              </a:rPr>
              <a:t>facilitator</a:t>
            </a:r>
            <a:r>
              <a:rPr lang="en-GB" sz="1600">
                <a:solidFill>
                  <a:schemeClr val="dk1"/>
                </a:solidFill>
                <a:latin typeface="Libre Baskerville"/>
                <a:ea typeface="Libre Baskerville"/>
                <a:cs typeface="Libre Baskerville"/>
                <a:sym typeface="Libre Baskerville"/>
              </a:rPr>
              <a:t>. </a:t>
            </a:r>
            <a:endParaRPr sz="16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sz="1600">
                <a:solidFill>
                  <a:schemeClr val="dk1"/>
                </a:solidFill>
                <a:latin typeface="Libre Baskerville"/>
                <a:ea typeface="Libre Baskerville"/>
                <a:cs typeface="Libre Baskerville"/>
                <a:sym typeface="Libre Baskerville"/>
              </a:rPr>
              <a:t>Din roll är att lära dig om </a:t>
            </a:r>
            <a:r>
              <a:rPr b="1" lang="en-GB" sz="1600">
                <a:solidFill>
                  <a:schemeClr val="dk1"/>
                </a:solidFill>
                <a:latin typeface="Libre Baskerville"/>
                <a:ea typeface="Libre Baskerville"/>
                <a:cs typeface="Libre Baskerville"/>
                <a:sym typeface="Libre Baskerville"/>
              </a:rPr>
              <a:t>menteens behov</a:t>
            </a:r>
            <a:r>
              <a:rPr lang="en-GB" sz="1600">
                <a:solidFill>
                  <a:schemeClr val="dk1"/>
                </a:solidFill>
                <a:latin typeface="Libre Baskerville"/>
                <a:ea typeface="Libre Baskerville"/>
                <a:cs typeface="Libre Baskerville"/>
                <a:sym typeface="Libre Baskerville"/>
              </a:rPr>
              <a:t>, vilket kan vara karriärutveckling, känslomässigt stöd, praktisk hjälp, etc., och försöka </a:t>
            </a:r>
            <a:r>
              <a:rPr b="1" lang="en-GB" sz="1600">
                <a:solidFill>
                  <a:schemeClr val="dk1"/>
                </a:solidFill>
                <a:latin typeface="Libre Baskerville"/>
                <a:ea typeface="Libre Baskerville"/>
                <a:cs typeface="Libre Baskerville"/>
                <a:sym typeface="Libre Baskerville"/>
              </a:rPr>
              <a:t>erbjuda denna hjälp</a:t>
            </a:r>
            <a:r>
              <a:rPr lang="en-GB" sz="1600">
                <a:solidFill>
                  <a:schemeClr val="dk1"/>
                </a:solidFill>
                <a:latin typeface="Libre Baskerville"/>
                <a:ea typeface="Libre Baskerville"/>
                <a:cs typeface="Libre Baskerville"/>
                <a:sym typeface="Libre Baskerville"/>
              </a:rPr>
              <a:t> för att menteen ska kunna </a:t>
            </a:r>
            <a:r>
              <a:rPr b="1" lang="en-GB" sz="1600">
                <a:solidFill>
                  <a:schemeClr val="dk1"/>
                </a:solidFill>
                <a:latin typeface="Libre Baskerville"/>
                <a:ea typeface="Libre Baskerville"/>
                <a:cs typeface="Libre Baskerville"/>
                <a:sym typeface="Libre Baskerville"/>
              </a:rPr>
              <a:t>växa och utvecklas</a:t>
            </a:r>
            <a:r>
              <a:rPr lang="en-GB" sz="1600">
                <a:solidFill>
                  <a:schemeClr val="dk1"/>
                </a:solidFill>
                <a:latin typeface="Libre Baskerville"/>
                <a:ea typeface="Libre Baskerville"/>
                <a:cs typeface="Libre Baskerville"/>
                <a:sym typeface="Libre Baskerville"/>
              </a:rPr>
              <a:t>.</a:t>
            </a:r>
            <a:endParaRPr sz="16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sz="1600">
                <a:solidFill>
                  <a:schemeClr val="dk1"/>
                </a:solidFill>
                <a:latin typeface="Libre Baskerville"/>
                <a:ea typeface="Libre Baskerville"/>
                <a:cs typeface="Libre Baskerville"/>
                <a:sym typeface="Libre Baskerville"/>
              </a:rPr>
              <a:t>Eftersom mentorskap ofta är en serie samtal är det ofta bäst att tillämpa ett coachande förhållningssätt, dvs. att vägleda och hjälpa din mentee </a:t>
            </a:r>
            <a:r>
              <a:rPr b="1" lang="en-GB" sz="1600">
                <a:solidFill>
                  <a:schemeClr val="dk1"/>
                </a:solidFill>
                <a:latin typeface="Libre Baskerville"/>
                <a:ea typeface="Libre Baskerville"/>
                <a:cs typeface="Libre Baskerville"/>
                <a:sym typeface="Libre Baskerville"/>
              </a:rPr>
              <a:t>att själv hitta lösningen</a:t>
            </a:r>
            <a:r>
              <a:rPr lang="en-GB" sz="1600">
                <a:solidFill>
                  <a:schemeClr val="dk1"/>
                </a:solidFill>
                <a:latin typeface="Libre Baskerville"/>
                <a:ea typeface="Libre Baskerville"/>
                <a:cs typeface="Libre Baskerville"/>
                <a:sym typeface="Libre Baskerville"/>
              </a:rPr>
              <a:t>, snarare än att ge dem lösningen</a:t>
            </a:r>
            <a:endParaRPr sz="16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t/>
            </a:r>
            <a:endParaRPr sz="1600">
              <a:solidFill>
                <a:schemeClr val="dk1"/>
              </a:solidFill>
              <a:latin typeface="Libre Baskerville"/>
              <a:ea typeface="Libre Baskerville"/>
              <a:cs typeface="Libre Baskerville"/>
              <a:sym typeface="Libre Baskerville"/>
            </a:endParaRPr>
          </a:p>
        </p:txBody>
      </p:sp>
      <p:sp>
        <p:nvSpPr>
          <p:cNvPr id="223" name="Google Shape;223;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6"/>
          <p:cNvSpPr txBox="1"/>
          <p:nvPr/>
        </p:nvSpPr>
        <p:spPr>
          <a:xfrm>
            <a:off x="137525" y="2079150"/>
            <a:ext cx="26742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2600">
                <a:solidFill>
                  <a:schemeClr val="dk1"/>
                </a:solidFill>
                <a:latin typeface="Libre Baskerville"/>
                <a:ea typeface="Libre Baskerville"/>
                <a:cs typeface="Libre Baskerville"/>
                <a:sym typeface="Libre Baskerville"/>
              </a:rPr>
              <a:t>Ord från en mentor</a:t>
            </a:r>
            <a:endParaRPr b="1" sz="2600">
              <a:solidFill>
                <a:schemeClr val="dk1"/>
              </a:solidFill>
              <a:latin typeface="Libre Baskerville"/>
              <a:ea typeface="Libre Baskerville"/>
              <a:cs typeface="Libre Baskerville"/>
              <a:sym typeface="Libre Baskerville"/>
            </a:endParaRPr>
          </a:p>
        </p:txBody>
      </p:sp>
      <p:pic>
        <p:nvPicPr>
          <p:cNvPr id="229" name="Google Shape;229;p36"/>
          <p:cNvPicPr preferRelativeResize="0"/>
          <p:nvPr/>
        </p:nvPicPr>
        <p:blipFill>
          <a:blip r:embed="rId3">
            <a:alphaModFix/>
          </a:blip>
          <a:stretch>
            <a:fillRect/>
          </a:stretch>
        </p:blipFill>
        <p:spPr>
          <a:xfrm>
            <a:off x="2892000" y="0"/>
            <a:ext cx="6252001" cy="5241049"/>
          </a:xfrm>
          <a:prstGeom prst="rect">
            <a:avLst/>
          </a:prstGeom>
          <a:noFill/>
          <a:ln>
            <a:noFill/>
          </a:ln>
        </p:spPr>
      </p:pic>
      <p:sp>
        <p:nvSpPr>
          <p:cNvPr id="230" name="Google Shape;230;p3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7"/>
          <p:cNvSpPr txBox="1"/>
          <p:nvPr>
            <p:ph type="title"/>
          </p:nvPr>
        </p:nvSpPr>
        <p:spPr>
          <a:xfrm>
            <a:off x="152400" y="2130450"/>
            <a:ext cx="86946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Vilka kvaliteter behöver du som mentor ha?</a:t>
            </a:r>
            <a:endParaRPr sz="3600">
              <a:latin typeface="Libre Baskerville"/>
              <a:ea typeface="Libre Baskerville"/>
              <a:cs typeface="Libre Baskerville"/>
              <a:sym typeface="Libre Baskerville"/>
            </a:endParaRPr>
          </a:p>
        </p:txBody>
      </p:sp>
      <p:sp>
        <p:nvSpPr>
          <p:cNvPr id="236" name="Google Shape;236;p37"/>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2</a:t>
            </a:r>
            <a:endParaRPr b="1" sz="8800">
              <a:solidFill>
                <a:schemeClr val="dk2"/>
              </a:solidFill>
            </a:endParaRPr>
          </a:p>
        </p:txBody>
      </p:sp>
      <p:sp>
        <p:nvSpPr>
          <p:cNvPr id="237" name="Google Shape;237;p37"/>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idx="1" type="body"/>
          </p:nvPr>
        </p:nvSpPr>
        <p:spPr>
          <a:xfrm>
            <a:off x="311700" y="2312700"/>
            <a:ext cx="8709600" cy="1273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chemeClr val="dk1"/>
              </a:buClr>
              <a:buSzPts val="1100"/>
              <a:buFont typeface="Arial"/>
              <a:buNone/>
            </a:pPr>
            <a:r>
              <a:rPr b="1" lang="en-GB" sz="2200">
                <a:solidFill>
                  <a:schemeClr val="dk1"/>
                </a:solidFill>
                <a:latin typeface="Libre Baskerville"/>
                <a:ea typeface="Libre Baskerville"/>
                <a:cs typeface="Libre Baskerville"/>
                <a:sym typeface="Libre Baskerville"/>
              </a:rPr>
              <a:t>Själva framgången med mentorskap beror mycket på din förmåga att skapa kontakt med, stödja och vägleda din mentee.</a:t>
            </a:r>
            <a:endParaRPr b="1" sz="2200">
              <a:solidFill>
                <a:schemeClr val="dk1"/>
              </a:solidFill>
              <a:latin typeface="Libre Baskerville"/>
              <a:ea typeface="Libre Baskerville"/>
              <a:cs typeface="Libre Baskerville"/>
              <a:sym typeface="Libre Baskerville"/>
            </a:endParaRPr>
          </a:p>
        </p:txBody>
      </p:sp>
      <p:sp>
        <p:nvSpPr>
          <p:cNvPr id="243" name="Google Shape;243;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44" name="Google Shape;244;p38"/>
          <p:cNvSpPr/>
          <p:nvPr/>
        </p:nvSpPr>
        <p:spPr>
          <a:xfrm>
            <a:off x="-5724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 name="Google Shape;245;p38"/>
          <p:cNvSpPr txBox="1"/>
          <p:nvPr>
            <p:ph type="title"/>
          </p:nvPr>
        </p:nvSpPr>
        <p:spPr>
          <a:xfrm>
            <a:off x="-76200" y="6862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Notera</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39"/>
          <p:cNvSpPr txBox="1"/>
          <p:nvPr>
            <p:ph idx="1" type="body"/>
          </p:nvPr>
        </p:nvSpPr>
        <p:spPr>
          <a:xfrm>
            <a:off x="311700" y="968400"/>
            <a:ext cx="8520600" cy="3206700"/>
          </a:xfrm>
          <a:prstGeom prst="rect">
            <a:avLst/>
          </a:prstGeom>
        </p:spPr>
        <p:txBody>
          <a:bodyPr anchorCtr="0" anchor="t" bIns="91425" lIns="91425" spcFirstLastPara="1" rIns="91425" wrap="square" tIns="91425">
            <a:normAutofit lnSpcReduction="10000"/>
          </a:bodyPr>
          <a:lstStyle/>
          <a:p>
            <a:pPr indent="-317500" lvl="0" marL="457200" rtl="0" algn="just">
              <a:lnSpc>
                <a:spcPct val="105000"/>
              </a:lnSpc>
              <a:spcBef>
                <a:spcPts val="0"/>
              </a:spcBef>
              <a:spcAft>
                <a:spcPts val="0"/>
              </a:spcAft>
              <a:buClr>
                <a:schemeClr val="dk1"/>
              </a:buClr>
              <a:buSzPts val="1400"/>
              <a:buFont typeface="Libre Baskerville"/>
              <a:buChar char="●"/>
            </a:pPr>
            <a:r>
              <a:rPr lang="en-GB" sz="1400">
                <a:solidFill>
                  <a:schemeClr val="dk1"/>
                </a:solidFill>
                <a:latin typeface="Libre Baskerville"/>
                <a:ea typeface="Libre Baskerville"/>
                <a:cs typeface="Libre Baskerville"/>
                <a:sym typeface="Libre Baskerville"/>
              </a:rPr>
              <a:t>Var </a:t>
            </a:r>
            <a:r>
              <a:rPr b="1" lang="en-GB" sz="1400">
                <a:solidFill>
                  <a:schemeClr val="dk1"/>
                </a:solidFill>
                <a:latin typeface="Libre Baskerville"/>
                <a:ea typeface="Libre Baskerville"/>
                <a:cs typeface="Libre Baskerville"/>
                <a:sym typeface="Libre Baskerville"/>
              </a:rPr>
              <a:t>empatisk </a:t>
            </a:r>
            <a:r>
              <a:rPr lang="en-GB" sz="1400">
                <a:solidFill>
                  <a:schemeClr val="dk1"/>
                </a:solidFill>
                <a:latin typeface="Libre Baskerville"/>
                <a:ea typeface="Libre Baskerville"/>
                <a:cs typeface="Libre Baskerville"/>
                <a:sym typeface="Libre Baskerville"/>
              </a:rPr>
              <a:t>och </a:t>
            </a:r>
            <a:r>
              <a:rPr b="1" lang="en-GB" sz="1400">
                <a:solidFill>
                  <a:schemeClr val="dk1"/>
                </a:solidFill>
                <a:latin typeface="Libre Baskerville"/>
                <a:ea typeface="Libre Baskerville"/>
                <a:cs typeface="Libre Baskerville"/>
                <a:sym typeface="Libre Baskerville"/>
              </a:rPr>
              <a:t>stödjande</a:t>
            </a:r>
            <a:r>
              <a:rPr lang="en-GB" sz="1400">
                <a:solidFill>
                  <a:schemeClr val="dk1"/>
                </a:solidFill>
                <a:latin typeface="Libre Baskerville"/>
                <a:ea typeface="Libre Baskerville"/>
                <a:cs typeface="Libre Baskerville"/>
                <a:sym typeface="Libre Baskerville"/>
              </a:rPr>
              <a:t>. Eftersom du är mentor i ett mentorprogram för att stödja kvinnor inom STEM, </a:t>
            </a:r>
            <a:r>
              <a:rPr b="1" lang="en-GB" sz="1400">
                <a:solidFill>
                  <a:schemeClr val="dk1"/>
                </a:solidFill>
                <a:latin typeface="Libre Baskerville"/>
                <a:ea typeface="Libre Baskerville"/>
                <a:cs typeface="Libre Baskerville"/>
                <a:sym typeface="Libre Baskerville"/>
              </a:rPr>
              <a:t>behöver du förstå behoven och utmaningarna för kvinnor inom området</a:t>
            </a:r>
            <a:r>
              <a:rPr lang="en-GB" sz="1400">
                <a:solidFill>
                  <a:schemeClr val="dk1"/>
                </a:solidFill>
                <a:latin typeface="Libre Baskerville"/>
                <a:ea typeface="Libre Baskerville"/>
                <a:cs typeface="Libre Baskerville"/>
                <a:sym typeface="Libre Baskerville"/>
              </a:rPr>
              <a:t> samtidigt som du är öppen för att höra de </a:t>
            </a:r>
            <a:r>
              <a:rPr b="1" lang="en-GB" sz="1400">
                <a:solidFill>
                  <a:schemeClr val="dk1"/>
                </a:solidFill>
                <a:latin typeface="Libre Baskerville"/>
                <a:ea typeface="Libre Baskerville"/>
                <a:cs typeface="Libre Baskerville"/>
                <a:sym typeface="Libre Baskerville"/>
              </a:rPr>
              <a:t>specifika erfarenheterna och behoven</a:t>
            </a:r>
            <a:r>
              <a:rPr lang="en-GB" sz="1400">
                <a:solidFill>
                  <a:schemeClr val="dk1"/>
                </a:solidFill>
                <a:latin typeface="Libre Baskerville"/>
                <a:ea typeface="Libre Baskerville"/>
                <a:cs typeface="Libre Baskerville"/>
                <a:sym typeface="Libre Baskerville"/>
              </a:rPr>
              <a:t> hos denna särskilda mentee.</a:t>
            </a:r>
            <a:endParaRPr sz="1400">
              <a:solidFill>
                <a:schemeClr val="dk1"/>
              </a:solidFill>
              <a:latin typeface="Libre Baskerville"/>
              <a:ea typeface="Libre Baskerville"/>
              <a:cs typeface="Libre Baskerville"/>
              <a:sym typeface="Libre Baskerville"/>
            </a:endParaRPr>
          </a:p>
          <a:p>
            <a:pPr indent="-317500" lvl="0" marL="457200" rtl="0" algn="just">
              <a:lnSpc>
                <a:spcPct val="105000"/>
              </a:lnSpc>
              <a:spcBef>
                <a:spcPts val="1000"/>
              </a:spcBef>
              <a:spcAft>
                <a:spcPts val="0"/>
              </a:spcAft>
              <a:buClr>
                <a:schemeClr val="dk1"/>
              </a:buClr>
              <a:buSzPts val="1400"/>
              <a:buFont typeface="Libre Baskerville"/>
              <a:buChar char="●"/>
            </a:pPr>
            <a:r>
              <a:rPr lang="en-GB" sz="1400">
                <a:solidFill>
                  <a:schemeClr val="dk1"/>
                </a:solidFill>
                <a:latin typeface="Libre Baskerville"/>
                <a:ea typeface="Libre Baskerville"/>
                <a:cs typeface="Libre Baskerville"/>
                <a:sym typeface="Libre Baskerville"/>
              </a:rPr>
              <a:t>Var</a:t>
            </a:r>
            <a:r>
              <a:rPr b="1" lang="en-GB" sz="1400">
                <a:solidFill>
                  <a:schemeClr val="dk1"/>
                </a:solidFill>
                <a:latin typeface="Libre Baskerville"/>
                <a:ea typeface="Libre Baskerville"/>
                <a:cs typeface="Libre Baskerville"/>
                <a:sym typeface="Libre Baskerville"/>
              </a:rPr>
              <a:t> inkluderande. Inkluderande språk </a:t>
            </a:r>
            <a:r>
              <a:rPr lang="en-GB" sz="1400">
                <a:solidFill>
                  <a:schemeClr val="dk1"/>
                </a:solidFill>
                <a:latin typeface="Libre Baskerville"/>
                <a:ea typeface="Libre Baskerville"/>
                <a:cs typeface="Libre Baskerville"/>
                <a:sym typeface="Libre Baskerville"/>
              </a:rPr>
              <a:t>är avgörande. Om du inte redan har gjort det, delta i köns-/mångfaldsutbildning för att öka din medvetenhet om dina egna </a:t>
            </a:r>
            <a:r>
              <a:rPr b="1" lang="en-GB" sz="1400">
                <a:solidFill>
                  <a:schemeClr val="dk1"/>
                </a:solidFill>
                <a:latin typeface="Libre Baskerville"/>
                <a:ea typeface="Libre Baskerville"/>
                <a:cs typeface="Libre Baskerville"/>
                <a:sym typeface="Libre Baskerville"/>
              </a:rPr>
              <a:t>stereotyper och fördomar.</a:t>
            </a:r>
            <a:endParaRPr b="1" sz="1400">
              <a:solidFill>
                <a:schemeClr val="dk1"/>
              </a:solidFill>
              <a:latin typeface="Libre Baskerville"/>
              <a:ea typeface="Libre Baskerville"/>
              <a:cs typeface="Libre Baskerville"/>
              <a:sym typeface="Libre Baskerville"/>
            </a:endParaRPr>
          </a:p>
          <a:p>
            <a:pPr indent="-317500" lvl="0" marL="457200" rtl="0" algn="just">
              <a:lnSpc>
                <a:spcPct val="105000"/>
              </a:lnSpc>
              <a:spcBef>
                <a:spcPts val="1000"/>
              </a:spcBef>
              <a:spcAft>
                <a:spcPts val="0"/>
              </a:spcAft>
              <a:buClr>
                <a:schemeClr val="dk1"/>
              </a:buClr>
              <a:buSzPts val="1400"/>
              <a:buFont typeface="Libre Baskerville"/>
              <a:buChar char="●"/>
            </a:pPr>
            <a:r>
              <a:rPr lang="en-GB" sz="1400">
                <a:solidFill>
                  <a:schemeClr val="dk1"/>
                </a:solidFill>
                <a:latin typeface="Libre Baskerville"/>
                <a:ea typeface="Libre Baskerville"/>
                <a:cs typeface="Libre Baskerville"/>
                <a:sym typeface="Libre Baskerville"/>
              </a:rPr>
              <a:t>Var </a:t>
            </a:r>
            <a:r>
              <a:rPr b="1" lang="en-GB" sz="1400">
                <a:solidFill>
                  <a:schemeClr val="dk1"/>
                </a:solidFill>
                <a:latin typeface="Libre Baskerville"/>
                <a:ea typeface="Libre Baskerville"/>
                <a:cs typeface="Libre Baskerville"/>
                <a:sym typeface="Libre Baskerville"/>
              </a:rPr>
              <a:t>relaterbar</a:t>
            </a:r>
            <a:r>
              <a:rPr lang="en-GB" sz="1400">
                <a:solidFill>
                  <a:schemeClr val="dk1"/>
                </a:solidFill>
                <a:latin typeface="Libre Baskerville"/>
                <a:ea typeface="Libre Baskerville"/>
                <a:cs typeface="Libre Baskerville"/>
                <a:sym typeface="Libre Baskerville"/>
              </a:rPr>
              <a:t>. Dela din personliga historia, men försök att inte dela för mycket för att undvika att distrahera från fokus på menteen. </a:t>
            </a:r>
            <a:endParaRPr sz="1400">
              <a:solidFill>
                <a:schemeClr val="dk1"/>
              </a:solidFill>
              <a:latin typeface="Libre Baskerville"/>
              <a:ea typeface="Libre Baskerville"/>
              <a:cs typeface="Libre Baskerville"/>
              <a:sym typeface="Libre Baskerville"/>
            </a:endParaRPr>
          </a:p>
          <a:p>
            <a:pPr indent="-317500" lvl="0" marL="457200" rtl="0" algn="just">
              <a:lnSpc>
                <a:spcPct val="105000"/>
              </a:lnSpc>
              <a:spcBef>
                <a:spcPts val="1000"/>
              </a:spcBef>
              <a:spcAft>
                <a:spcPts val="0"/>
              </a:spcAft>
              <a:buClr>
                <a:schemeClr val="dk1"/>
              </a:buClr>
              <a:buSzPts val="1400"/>
              <a:buFont typeface="Libre Baskerville"/>
              <a:buChar char="●"/>
            </a:pPr>
            <a:r>
              <a:rPr lang="en-GB" sz="1400">
                <a:solidFill>
                  <a:schemeClr val="dk1"/>
                </a:solidFill>
                <a:latin typeface="Libre Baskerville"/>
                <a:ea typeface="Libre Baskerville"/>
                <a:cs typeface="Libre Baskerville"/>
                <a:sym typeface="Libre Baskerville"/>
              </a:rPr>
              <a:t>Var </a:t>
            </a:r>
            <a:r>
              <a:rPr b="1" lang="en-GB" sz="1400">
                <a:solidFill>
                  <a:schemeClr val="dk1"/>
                </a:solidFill>
                <a:latin typeface="Libre Baskerville"/>
                <a:ea typeface="Libre Baskerville"/>
                <a:cs typeface="Libre Baskerville"/>
                <a:sym typeface="Libre Baskerville"/>
              </a:rPr>
              <a:t>proaktiv</a:t>
            </a:r>
            <a:r>
              <a:rPr lang="en-GB" sz="1400">
                <a:solidFill>
                  <a:schemeClr val="dk1"/>
                </a:solidFill>
                <a:latin typeface="Libre Baskerville"/>
                <a:ea typeface="Libre Baskerville"/>
                <a:cs typeface="Libre Baskerville"/>
                <a:sym typeface="Libre Baskerville"/>
              </a:rPr>
              <a:t>. Om du känner att din mentee kan dra nytta av uppgifter, ge dem uppgifter utöver de vanliga samtalen. </a:t>
            </a:r>
            <a:endParaRPr sz="1400">
              <a:solidFill>
                <a:schemeClr val="dk1"/>
              </a:solidFill>
              <a:latin typeface="Libre Baskerville"/>
              <a:ea typeface="Libre Baskerville"/>
              <a:cs typeface="Libre Baskerville"/>
              <a:sym typeface="Libre Baskerville"/>
            </a:endParaRPr>
          </a:p>
          <a:p>
            <a:pPr indent="-317500" lvl="0" marL="457200" rtl="0" algn="just">
              <a:lnSpc>
                <a:spcPct val="105000"/>
              </a:lnSpc>
              <a:spcBef>
                <a:spcPts val="1000"/>
              </a:spcBef>
              <a:spcAft>
                <a:spcPts val="1000"/>
              </a:spcAft>
              <a:buClr>
                <a:schemeClr val="dk1"/>
              </a:buClr>
              <a:buSzPts val="1400"/>
              <a:buFont typeface="Libre Baskerville"/>
              <a:buChar char="●"/>
            </a:pPr>
            <a:r>
              <a:rPr lang="en-GB" sz="1400">
                <a:solidFill>
                  <a:schemeClr val="dk1"/>
                </a:solidFill>
                <a:latin typeface="Libre Baskerville"/>
                <a:ea typeface="Libre Baskerville"/>
                <a:cs typeface="Libre Baskerville"/>
                <a:sym typeface="Libre Baskerville"/>
              </a:rPr>
              <a:t>Var öppen för att </a:t>
            </a:r>
            <a:r>
              <a:rPr b="1" lang="en-GB" sz="1400">
                <a:solidFill>
                  <a:schemeClr val="dk1"/>
                </a:solidFill>
                <a:latin typeface="Libre Baskerville"/>
                <a:ea typeface="Libre Baskerville"/>
                <a:cs typeface="Libre Baskerville"/>
                <a:sym typeface="Libre Baskerville"/>
              </a:rPr>
              <a:t>dela dina resurser</a:t>
            </a:r>
            <a:r>
              <a:rPr lang="en-GB" sz="1400">
                <a:solidFill>
                  <a:schemeClr val="dk1"/>
                </a:solidFill>
                <a:latin typeface="Libre Baskerville"/>
                <a:ea typeface="Libre Baskerville"/>
                <a:cs typeface="Libre Baskerville"/>
                <a:sym typeface="Libre Baskerville"/>
              </a:rPr>
              <a:t> med din mentee.</a:t>
            </a:r>
            <a:endParaRPr sz="1400">
              <a:solidFill>
                <a:schemeClr val="dk1"/>
              </a:solidFill>
              <a:latin typeface="Libre Baskerville"/>
              <a:ea typeface="Libre Baskerville"/>
              <a:cs typeface="Libre Baskerville"/>
              <a:sym typeface="Libre Baskerville"/>
            </a:endParaRPr>
          </a:p>
        </p:txBody>
      </p:sp>
      <p:sp>
        <p:nvSpPr>
          <p:cNvPr id="252" name="Google Shape;252;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0"/>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40"/>
          <p:cNvSpPr txBox="1"/>
          <p:nvPr>
            <p:ph type="title"/>
          </p:nvPr>
        </p:nvSpPr>
        <p:spPr>
          <a:xfrm>
            <a:off x="208650" y="633600"/>
            <a:ext cx="87267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Viktigast av allt: Var inkluderande och fördomsfri.</a:t>
            </a:r>
            <a:endParaRPr b="1">
              <a:latin typeface="Libre Baskerville"/>
              <a:ea typeface="Libre Baskerville"/>
              <a:cs typeface="Libre Baskerville"/>
              <a:sym typeface="Libre Baskerville"/>
            </a:endParaRPr>
          </a:p>
        </p:txBody>
      </p:sp>
      <p:pic>
        <p:nvPicPr>
          <p:cNvPr id="259" name="Google Shape;259;p40"/>
          <p:cNvPicPr preferRelativeResize="0"/>
          <p:nvPr/>
        </p:nvPicPr>
        <p:blipFill>
          <a:blip r:embed="rId3">
            <a:alphaModFix/>
          </a:blip>
          <a:stretch>
            <a:fillRect/>
          </a:stretch>
        </p:blipFill>
        <p:spPr>
          <a:xfrm>
            <a:off x="5238450" y="1297825"/>
            <a:ext cx="3152175" cy="3161900"/>
          </a:xfrm>
          <a:prstGeom prst="rect">
            <a:avLst/>
          </a:prstGeom>
          <a:noFill/>
          <a:ln>
            <a:noFill/>
          </a:ln>
        </p:spPr>
      </p:pic>
      <p:sp>
        <p:nvSpPr>
          <p:cNvPr id="260" name="Google Shape;260;p40"/>
          <p:cNvSpPr txBox="1"/>
          <p:nvPr>
            <p:ph idx="1" type="body"/>
          </p:nvPr>
        </p:nvSpPr>
        <p:spPr>
          <a:xfrm>
            <a:off x="5567425" y="4459725"/>
            <a:ext cx="2494200" cy="495000"/>
          </a:xfrm>
          <a:prstGeom prst="rect">
            <a:avLst/>
          </a:prstGeom>
        </p:spPr>
        <p:txBody>
          <a:bodyPr anchorCtr="0" anchor="t" bIns="91425" lIns="91425" spcFirstLastPara="1" rIns="91425" wrap="square" tIns="91425">
            <a:normAutofit fontScale="85000"/>
          </a:bodyPr>
          <a:lstStyle/>
          <a:p>
            <a:pPr indent="0" lvl="0" marL="0" rtl="0" algn="ctr">
              <a:spcBef>
                <a:spcPts val="0"/>
              </a:spcBef>
              <a:spcAft>
                <a:spcPts val="1200"/>
              </a:spcAft>
              <a:buNone/>
            </a:pPr>
            <a:r>
              <a:rPr lang="en-GB" sz="1400">
                <a:latin typeface="Libre Baskerville"/>
                <a:ea typeface="Libre Baskerville"/>
                <a:cs typeface="Libre Baskerville"/>
                <a:sym typeface="Libre Baskerville"/>
              </a:rPr>
              <a:t>UN’s Intersectionality Model</a:t>
            </a:r>
            <a:endParaRPr sz="1400">
              <a:latin typeface="Libre Baskerville"/>
              <a:ea typeface="Libre Baskerville"/>
              <a:cs typeface="Libre Baskerville"/>
              <a:sym typeface="Libre Baskerville"/>
            </a:endParaRPr>
          </a:p>
        </p:txBody>
      </p:sp>
      <p:sp>
        <p:nvSpPr>
          <p:cNvPr id="261" name="Google Shape;261;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62" name="Google Shape;262;p40"/>
          <p:cNvSpPr txBox="1"/>
          <p:nvPr>
            <p:ph idx="1" type="body"/>
          </p:nvPr>
        </p:nvSpPr>
        <p:spPr>
          <a:xfrm>
            <a:off x="614250" y="1400400"/>
            <a:ext cx="39897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GB" sz="1700">
                <a:solidFill>
                  <a:schemeClr val="dk1"/>
                </a:solidFill>
                <a:latin typeface="Libre Baskerville"/>
                <a:ea typeface="Libre Baskerville"/>
                <a:cs typeface="Libre Baskerville"/>
                <a:sym typeface="Libre Baskerville"/>
              </a:rPr>
              <a:t>Kom ihåg att din mentees identitet är komplex, liksom din egen. Begreppet </a:t>
            </a:r>
            <a:r>
              <a:rPr b="1" lang="en-GB" sz="1700">
                <a:solidFill>
                  <a:schemeClr val="dk1"/>
                </a:solidFill>
                <a:latin typeface="Libre Baskerville"/>
                <a:ea typeface="Libre Baskerville"/>
                <a:cs typeface="Libre Baskerville"/>
                <a:sym typeface="Libre Baskerville"/>
              </a:rPr>
              <a:t>intersektionalitet</a:t>
            </a:r>
            <a:r>
              <a:rPr lang="en-GB" sz="1700">
                <a:solidFill>
                  <a:schemeClr val="dk1"/>
                </a:solidFill>
                <a:latin typeface="Libre Baskerville"/>
                <a:ea typeface="Libre Baskerville"/>
                <a:cs typeface="Libre Baskerville"/>
                <a:sym typeface="Libre Baskerville"/>
              </a:rPr>
              <a:t>, som visas i figuren, understryker idén att de olika identitetssegmenten är sammanflätade och påverkar våra upplevelser. </a:t>
            </a:r>
            <a:endParaRPr sz="17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rPr lang="en-GB" sz="1700">
                <a:solidFill>
                  <a:schemeClr val="dk1"/>
                </a:solidFill>
                <a:latin typeface="Libre Baskerville"/>
                <a:ea typeface="Libre Baskerville"/>
                <a:cs typeface="Libre Baskerville"/>
                <a:sym typeface="Libre Baskerville"/>
              </a:rPr>
              <a:t>Försök att hitta aspekter där du och din mentee är lika.</a:t>
            </a:r>
            <a:endParaRPr sz="17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1"/>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Ord från</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a:t>
            </a:r>
            <a:endParaRPr b="1" sz="1200">
              <a:solidFill>
                <a:srgbClr val="0D453A"/>
              </a:solidFill>
              <a:latin typeface="Libre Baskerville"/>
              <a:ea typeface="Libre Baskerville"/>
              <a:cs typeface="Libre Baskerville"/>
              <a:sym typeface="Libre Baskerville"/>
            </a:endParaRPr>
          </a:p>
        </p:txBody>
      </p:sp>
      <p:pic>
        <p:nvPicPr>
          <p:cNvPr id="268" name="Google Shape;268;p41"/>
          <p:cNvPicPr preferRelativeResize="0"/>
          <p:nvPr/>
        </p:nvPicPr>
        <p:blipFill>
          <a:blip r:embed="rId3">
            <a:alphaModFix/>
          </a:blip>
          <a:stretch>
            <a:fillRect/>
          </a:stretch>
        </p:blipFill>
        <p:spPr>
          <a:xfrm>
            <a:off x="2967950" y="0"/>
            <a:ext cx="6176049" cy="5177375"/>
          </a:xfrm>
          <a:prstGeom prst="rect">
            <a:avLst/>
          </a:prstGeom>
          <a:noFill/>
          <a:ln>
            <a:noFill/>
          </a:ln>
        </p:spPr>
      </p:pic>
      <p:sp>
        <p:nvSpPr>
          <p:cNvPr id="269" name="Google Shape;269;p41"/>
          <p:cNvSpPr txBox="1"/>
          <p:nvPr>
            <p:ph idx="12" type="sldNum"/>
          </p:nvPr>
        </p:nvSpPr>
        <p:spPr>
          <a:xfrm>
            <a:off x="7086600" y="486958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2"/>
          <p:cNvSpPr txBox="1"/>
          <p:nvPr>
            <p:ph type="title"/>
          </p:nvPr>
        </p:nvSpPr>
        <p:spPr>
          <a:xfrm>
            <a:off x="628650" y="1942904"/>
            <a:ext cx="7886700" cy="15393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Vilka förväntningar har du som mentor inom mentorprogrammet?</a:t>
            </a:r>
            <a:endParaRPr sz="3600">
              <a:latin typeface="Libre Baskerville"/>
              <a:ea typeface="Libre Baskerville"/>
              <a:cs typeface="Libre Baskerville"/>
              <a:sym typeface="Libre Baskerville"/>
            </a:endParaRPr>
          </a:p>
        </p:txBody>
      </p:sp>
      <p:sp>
        <p:nvSpPr>
          <p:cNvPr id="275" name="Google Shape;275;p42"/>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3</a:t>
            </a:r>
            <a:endParaRPr b="1" sz="8800">
              <a:solidFill>
                <a:schemeClr val="dk2"/>
              </a:solidFill>
            </a:endParaRPr>
          </a:p>
        </p:txBody>
      </p:sp>
      <p:sp>
        <p:nvSpPr>
          <p:cNvPr id="276" name="Google Shape;276;p42"/>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3"/>
          <p:cNvSpPr txBox="1"/>
          <p:nvPr>
            <p:ph idx="1" type="body"/>
          </p:nvPr>
        </p:nvSpPr>
        <p:spPr>
          <a:xfrm>
            <a:off x="311700" y="2571750"/>
            <a:ext cx="8520600" cy="1273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GB" sz="2200">
                <a:solidFill>
                  <a:schemeClr val="dk1"/>
                </a:solidFill>
                <a:latin typeface="Libre Baskerville"/>
                <a:ea typeface="Libre Baskerville"/>
                <a:cs typeface="Libre Baskerville"/>
                <a:sym typeface="Libre Baskerville"/>
              </a:rPr>
              <a:t>Många lovande mentorprogram får inte särskilt bra recensioner eftersom förväntningarna inte klargörs i förväg.</a:t>
            </a:r>
            <a:endParaRPr b="1" sz="2200">
              <a:solidFill>
                <a:schemeClr val="dk1"/>
              </a:solidFill>
              <a:latin typeface="Libre Baskerville"/>
              <a:ea typeface="Libre Baskerville"/>
              <a:cs typeface="Libre Baskerville"/>
              <a:sym typeface="Libre Baskerville"/>
            </a:endParaRPr>
          </a:p>
        </p:txBody>
      </p:sp>
      <p:sp>
        <p:nvSpPr>
          <p:cNvPr id="282" name="Google Shape;282;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83" name="Google Shape;283;p43"/>
          <p:cNvSpPr/>
          <p:nvPr/>
        </p:nvSpPr>
        <p:spPr>
          <a:xfrm>
            <a:off x="-5724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4" name="Google Shape;284;p43"/>
          <p:cNvSpPr txBox="1"/>
          <p:nvPr>
            <p:ph type="title"/>
          </p:nvPr>
        </p:nvSpPr>
        <p:spPr>
          <a:xfrm>
            <a:off x="-61850" y="685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Notera!</a:t>
            </a:r>
            <a:endParaRPr b="1">
              <a:latin typeface="Libre Baskerville"/>
              <a:ea typeface="Libre Baskerville"/>
              <a:cs typeface="Libre Baskerville"/>
              <a:sym typeface="Libre Baskervill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4"/>
          <p:cNvSpPr/>
          <p:nvPr/>
        </p:nvSpPr>
        <p:spPr>
          <a:xfrm>
            <a:off x="198000" y="133475"/>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0" name="Google Shape;290;p44"/>
          <p:cNvSpPr txBox="1"/>
          <p:nvPr>
            <p:ph idx="1" type="body"/>
          </p:nvPr>
        </p:nvSpPr>
        <p:spPr>
          <a:xfrm>
            <a:off x="858600" y="443225"/>
            <a:ext cx="7426800" cy="4121700"/>
          </a:xfrm>
          <a:prstGeom prst="rect">
            <a:avLst/>
          </a:prstGeom>
        </p:spPr>
        <p:txBody>
          <a:bodyPr anchorCtr="0" anchor="t" bIns="91425" lIns="91425" spcFirstLastPara="1" rIns="91425" wrap="square" tIns="91425">
            <a:normAutofit/>
          </a:bodyPr>
          <a:lstStyle/>
          <a:p>
            <a:pPr indent="0" lvl="0" marL="0" rtl="0" algn="just">
              <a:lnSpc>
                <a:spcPct val="115000"/>
              </a:lnSpc>
              <a:spcBef>
                <a:spcPts val="0"/>
              </a:spcBef>
              <a:spcAft>
                <a:spcPts val="0"/>
              </a:spcAft>
              <a:buSzPts val="1018"/>
              <a:buNone/>
            </a:pPr>
            <a:r>
              <a:rPr lang="en-GB" sz="1400">
                <a:solidFill>
                  <a:schemeClr val="dk1"/>
                </a:solidFill>
                <a:latin typeface="Libre Baskerville"/>
                <a:ea typeface="Libre Baskerville"/>
                <a:cs typeface="Libre Baskerville"/>
                <a:sym typeface="Libre Baskerville"/>
              </a:rPr>
              <a:t>Fråga </a:t>
            </a:r>
            <a:r>
              <a:rPr b="1" lang="en-GB" sz="1400">
                <a:solidFill>
                  <a:schemeClr val="dk1"/>
                </a:solidFill>
                <a:latin typeface="Libre Baskerville"/>
                <a:ea typeface="Libre Baskerville"/>
                <a:cs typeface="Libre Baskerville"/>
                <a:sym typeface="Libre Baskerville"/>
              </a:rPr>
              <a:t>organisatörerna av mentorprogrammet</a:t>
            </a:r>
            <a:r>
              <a:rPr lang="en-GB" sz="1400">
                <a:solidFill>
                  <a:schemeClr val="dk1"/>
                </a:solidFill>
                <a:latin typeface="Libre Baskerville"/>
                <a:ea typeface="Libre Baskerville"/>
                <a:cs typeface="Libre Baskerville"/>
                <a:sym typeface="Libre Baskerville"/>
              </a:rPr>
              <a:t> vad </a:t>
            </a:r>
            <a:r>
              <a:rPr b="1" lang="en-GB" sz="1400">
                <a:solidFill>
                  <a:schemeClr val="dk1"/>
                </a:solidFill>
                <a:latin typeface="Libre Baskerville"/>
                <a:ea typeface="Libre Baskerville"/>
                <a:cs typeface="Libre Baskerville"/>
                <a:sym typeface="Libre Baskerville"/>
              </a:rPr>
              <a:t>målet</a:t>
            </a:r>
            <a:r>
              <a:rPr lang="en-GB" sz="1400">
                <a:solidFill>
                  <a:schemeClr val="dk1"/>
                </a:solidFill>
                <a:latin typeface="Libre Baskerville"/>
                <a:ea typeface="Libre Baskerville"/>
                <a:cs typeface="Libre Baskerville"/>
                <a:sym typeface="Libre Baskerville"/>
              </a:rPr>
              <a:t> och </a:t>
            </a:r>
            <a:r>
              <a:rPr b="1" lang="en-GB" sz="1400">
                <a:solidFill>
                  <a:schemeClr val="dk1"/>
                </a:solidFill>
                <a:latin typeface="Libre Baskerville"/>
                <a:ea typeface="Libre Baskerville"/>
                <a:cs typeface="Libre Baskerville"/>
                <a:sym typeface="Libre Baskerville"/>
              </a:rPr>
              <a:t>omfattningen</a:t>
            </a:r>
            <a:r>
              <a:rPr lang="en-GB" sz="1400">
                <a:solidFill>
                  <a:schemeClr val="dk1"/>
                </a:solidFill>
                <a:latin typeface="Libre Baskerville"/>
                <a:ea typeface="Libre Baskerville"/>
                <a:cs typeface="Libre Baskerville"/>
                <a:sym typeface="Libre Baskerville"/>
              </a:rPr>
              <a:t> av det specifika mentorprogrammet är om det är oklart. Diskutera detta med din mentee vid första mötet. För att hjälpa dig att klargöra deras mål har vi skapat ett mentorsavtal som du kan använda med din mentee. Du kan hitta den nedladdningsbara utkastet </a:t>
            </a:r>
            <a:r>
              <a:rPr lang="en-GB" sz="1400" u="sng">
                <a:solidFill>
                  <a:schemeClr val="hlink"/>
                </a:solidFill>
                <a:latin typeface="Libre Baskerville"/>
                <a:ea typeface="Libre Baskerville"/>
                <a:cs typeface="Libre Baskerville"/>
                <a:sym typeface="Libre Baskerville"/>
                <a:hlinkClick r:id="rId3"/>
              </a:rPr>
              <a:t>här</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lnSpc>
                <a:spcPct val="115000"/>
              </a:lnSpc>
              <a:spcBef>
                <a:spcPts val="1200"/>
              </a:spcBef>
              <a:spcAft>
                <a:spcPts val="0"/>
              </a:spcAft>
              <a:buSzPts val="1018"/>
              <a:buNone/>
            </a:pPr>
            <a:r>
              <a:rPr lang="en-GB" sz="1400">
                <a:solidFill>
                  <a:schemeClr val="dk1"/>
                </a:solidFill>
                <a:latin typeface="Libre Baskerville"/>
                <a:ea typeface="Libre Baskerville"/>
                <a:cs typeface="Libre Baskerville"/>
                <a:sym typeface="Libre Baskerville"/>
              </a:rPr>
              <a:t>Observera att du</a:t>
            </a:r>
            <a:r>
              <a:rPr b="1" lang="en-GB" sz="1400">
                <a:solidFill>
                  <a:schemeClr val="dk1"/>
                </a:solidFill>
                <a:latin typeface="Libre Baskerville"/>
                <a:ea typeface="Libre Baskerville"/>
                <a:cs typeface="Libre Baskerville"/>
                <a:sym typeface="Libre Baskerville"/>
              </a:rPr>
              <a:t> inte är deras handledare</a:t>
            </a:r>
            <a:r>
              <a:rPr lang="en-GB" sz="1400">
                <a:solidFill>
                  <a:schemeClr val="dk1"/>
                </a:solidFill>
                <a:latin typeface="Libre Baskerville"/>
                <a:ea typeface="Libre Baskerville"/>
                <a:cs typeface="Libre Baskerville"/>
                <a:sym typeface="Libre Baskerville"/>
              </a:rPr>
              <a:t>: du behöver inte ha exakt matchande professionella kompetenser. Det handlar inte om gemensamma publikationer eller ett specifikt projekt.</a:t>
            </a:r>
            <a:endParaRPr sz="1400">
              <a:solidFill>
                <a:schemeClr val="dk1"/>
              </a:solidFill>
              <a:latin typeface="Libre Baskerville"/>
              <a:ea typeface="Libre Baskerville"/>
              <a:cs typeface="Libre Baskerville"/>
              <a:sym typeface="Libre Baskerville"/>
            </a:endParaRPr>
          </a:p>
          <a:p>
            <a:pPr indent="0" lvl="0" marL="0" rtl="0" algn="just">
              <a:lnSpc>
                <a:spcPct val="115000"/>
              </a:lnSpc>
              <a:spcBef>
                <a:spcPts val="1200"/>
              </a:spcBef>
              <a:spcAft>
                <a:spcPts val="0"/>
              </a:spcAft>
              <a:buSzPts val="1018"/>
              <a:buNone/>
            </a:pPr>
            <a:r>
              <a:rPr lang="en-GB" sz="1400">
                <a:solidFill>
                  <a:schemeClr val="dk1"/>
                </a:solidFill>
                <a:latin typeface="Libre Baskerville"/>
                <a:ea typeface="Libre Baskerville"/>
                <a:cs typeface="Libre Baskerville"/>
                <a:sym typeface="Libre Baskerville"/>
              </a:rPr>
              <a:t>Börja alltid med att fråga din mentee </a:t>
            </a:r>
            <a:r>
              <a:rPr b="1" lang="en-GB" sz="1400">
                <a:solidFill>
                  <a:schemeClr val="dk1"/>
                </a:solidFill>
                <a:latin typeface="Libre Baskerville"/>
                <a:ea typeface="Libre Baskerville"/>
                <a:cs typeface="Libre Baskerville"/>
                <a:sym typeface="Libre Baskerville"/>
              </a:rPr>
              <a:t>vad de behöver stöd med</a:t>
            </a:r>
            <a:r>
              <a:rPr lang="en-GB" sz="1400">
                <a:solidFill>
                  <a:schemeClr val="dk1"/>
                </a:solidFill>
                <a:latin typeface="Libre Baskerville"/>
                <a:ea typeface="Libre Baskerville"/>
                <a:cs typeface="Libre Baskerville"/>
                <a:sym typeface="Libre Baskerville"/>
              </a:rPr>
              <a:t>, från profilbyggande, emotionellt stöd eller professionell rådgivning, och försök att tillhandahålla det. Oftast innebär detta coachande samtal och ibland specifika uppgifter.</a:t>
            </a:r>
            <a:endParaRPr sz="1400">
              <a:solidFill>
                <a:schemeClr val="dk1"/>
              </a:solidFill>
              <a:latin typeface="Libre Baskerville"/>
              <a:ea typeface="Libre Baskerville"/>
              <a:cs typeface="Libre Baskerville"/>
              <a:sym typeface="Libre Baskerville"/>
            </a:endParaRPr>
          </a:p>
          <a:p>
            <a:pPr indent="0" lvl="0" marL="0" rtl="0" algn="just">
              <a:lnSpc>
                <a:spcPct val="115000"/>
              </a:lnSpc>
              <a:spcBef>
                <a:spcPts val="1200"/>
              </a:spcBef>
              <a:spcAft>
                <a:spcPts val="1200"/>
              </a:spcAft>
              <a:buSzPts val="1018"/>
              <a:buNone/>
            </a:pPr>
            <a:r>
              <a:rPr lang="en-GB" sz="1400">
                <a:solidFill>
                  <a:schemeClr val="dk1"/>
                </a:solidFill>
                <a:latin typeface="Libre Baskerville"/>
                <a:ea typeface="Libre Baskerville"/>
                <a:cs typeface="Libre Baskerville"/>
                <a:sym typeface="Libre Baskerville"/>
              </a:rPr>
              <a:t>Be om </a:t>
            </a:r>
            <a:r>
              <a:rPr b="1" lang="en-GB" sz="1400">
                <a:solidFill>
                  <a:schemeClr val="dk1"/>
                </a:solidFill>
                <a:latin typeface="Libre Baskerville"/>
                <a:ea typeface="Libre Baskerville"/>
                <a:cs typeface="Libre Baskerville"/>
                <a:sym typeface="Libre Baskerville"/>
              </a:rPr>
              <a:t>feedback </a:t>
            </a:r>
            <a:r>
              <a:rPr lang="en-GB" sz="1400">
                <a:solidFill>
                  <a:schemeClr val="dk1"/>
                </a:solidFill>
                <a:latin typeface="Libre Baskerville"/>
                <a:ea typeface="Libre Baskerville"/>
                <a:cs typeface="Libre Baskerville"/>
                <a:sym typeface="Libre Baskerville"/>
              </a:rPr>
              <a:t>regelbundet så att du kan ändra riktning vid behov för att möta deras förväntningar.</a:t>
            </a:r>
            <a:endParaRPr sz="1400">
              <a:solidFill>
                <a:schemeClr val="dk1"/>
              </a:solidFill>
              <a:latin typeface="Libre Baskerville"/>
              <a:ea typeface="Libre Baskerville"/>
              <a:cs typeface="Libre Baskerville"/>
              <a:sym typeface="Libre Baskerville"/>
            </a:endParaRPr>
          </a:p>
        </p:txBody>
      </p:sp>
      <p:sp>
        <p:nvSpPr>
          <p:cNvPr id="291" name="Google Shape;291;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27"/>
          <p:cNvSpPr txBox="1"/>
          <p:nvPr>
            <p:ph type="title"/>
          </p:nvPr>
        </p:nvSpPr>
        <p:spPr>
          <a:xfrm>
            <a:off x="858600" y="1375950"/>
            <a:ext cx="7426800" cy="2391600"/>
          </a:xfrm>
          <a:prstGeom prst="rect">
            <a:avLst/>
          </a:prstGeom>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SzPts val="990"/>
              <a:buNone/>
            </a:pPr>
            <a:r>
              <a:rPr lang="en-GB" sz="1600">
                <a:latin typeface="Libre Baskerville"/>
                <a:ea typeface="Libre Baskerville"/>
                <a:cs typeface="Libre Baskerville"/>
                <a:sym typeface="Libre Baskerville"/>
              </a:rPr>
              <a:t>Denna guide skapades för att hjälpa till att utbilda </a:t>
            </a:r>
            <a:r>
              <a:rPr b="1" lang="en-GB" sz="1600">
                <a:latin typeface="Libre Baskerville"/>
                <a:ea typeface="Libre Baskerville"/>
                <a:cs typeface="Libre Baskerville"/>
                <a:sym typeface="Libre Baskerville"/>
              </a:rPr>
              <a:t>mentorer</a:t>
            </a:r>
            <a:r>
              <a:rPr lang="en-GB" sz="1600">
                <a:latin typeface="Libre Baskerville"/>
                <a:ea typeface="Libre Baskerville"/>
                <a:cs typeface="Libre Baskerville"/>
                <a:sym typeface="Libre Baskerville"/>
              </a:rPr>
              <a:t> som är intresserade av eller involverade i att stödja </a:t>
            </a:r>
            <a:r>
              <a:rPr b="1" lang="en-GB" sz="1600">
                <a:latin typeface="Libre Baskerville"/>
                <a:ea typeface="Libre Baskerville"/>
                <a:cs typeface="Libre Baskerville"/>
                <a:sym typeface="Libre Baskerville"/>
              </a:rPr>
              <a:t>kvinnor inom STEM-områden</a:t>
            </a:r>
            <a:r>
              <a:rPr lang="en-GB" sz="1600">
                <a:latin typeface="Libre Baskerville"/>
                <a:ea typeface="Libre Baskerville"/>
                <a:cs typeface="Libre Baskerville"/>
                <a:sym typeface="Libre Baskerville"/>
              </a:rPr>
              <a:t>.</a:t>
            </a:r>
            <a:endParaRPr sz="1600">
              <a:latin typeface="Libre Baskerville"/>
              <a:ea typeface="Libre Baskerville"/>
              <a:cs typeface="Libre Baskerville"/>
              <a:sym typeface="Libre Baskerville"/>
            </a:endParaRPr>
          </a:p>
          <a:p>
            <a:pPr indent="0" lvl="0" marL="0" marR="0" rtl="0" algn="just">
              <a:lnSpc>
                <a:spcPct val="100000"/>
              </a:lnSpc>
              <a:spcBef>
                <a:spcPts val="0"/>
              </a:spcBef>
              <a:spcAft>
                <a:spcPts val="0"/>
              </a:spcAft>
              <a:buClr>
                <a:srgbClr val="000000"/>
              </a:buClr>
              <a:buSzPts val="990"/>
              <a:buFont typeface="Arial"/>
              <a:buNone/>
            </a:pPr>
            <a:r>
              <a:t/>
            </a:r>
            <a:endParaRPr sz="1600">
              <a:latin typeface="Libre Baskerville"/>
              <a:ea typeface="Libre Baskerville"/>
              <a:cs typeface="Libre Baskerville"/>
              <a:sym typeface="Libre Baskerville"/>
            </a:endParaRPr>
          </a:p>
          <a:p>
            <a:pPr indent="0" lvl="0" marL="0" marR="0" rtl="0" algn="just">
              <a:lnSpc>
                <a:spcPct val="100000"/>
              </a:lnSpc>
              <a:spcBef>
                <a:spcPts val="0"/>
              </a:spcBef>
              <a:spcAft>
                <a:spcPts val="0"/>
              </a:spcAft>
              <a:buSzPts val="990"/>
              <a:buNone/>
            </a:pPr>
            <a:r>
              <a:rPr lang="en-GB" sz="1600">
                <a:latin typeface="Libre Baskerville"/>
                <a:ea typeface="Libre Baskerville"/>
                <a:cs typeface="Libre Baskerville"/>
                <a:sym typeface="Libre Baskerville"/>
              </a:rPr>
              <a:t>Mentorskap har visat sig vara en </a:t>
            </a:r>
            <a:r>
              <a:rPr b="1" lang="en-GB" sz="1600">
                <a:latin typeface="Libre Baskerville"/>
                <a:ea typeface="Libre Baskerville"/>
                <a:cs typeface="Libre Baskerville"/>
                <a:sym typeface="Libre Baskerville"/>
              </a:rPr>
              <a:t>nyckelfaktor för framgång</a:t>
            </a:r>
            <a:r>
              <a:rPr lang="en-GB" sz="1600">
                <a:latin typeface="Libre Baskerville"/>
                <a:ea typeface="Libre Baskerville"/>
                <a:cs typeface="Libre Baskerville"/>
                <a:sym typeface="Libre Baskerville"/>
              </a:rPr>
              <a:t> för marginaliserade grupper inom STEM. Specifikt för </a:t>
            </a:r>
            <a:r>
              <a:rPr b="1" lang="en-GB" sz="1600">
                <a:latin typeface="Libre Baskerville"/>
                <a:ea typeface="Libre Baskerville"/>
                <a:cs typeface="Libre Baskerville"/>
                <a:sym typeface="Libre Baskerville"/>
              </a:rPr>
              <a:t>kvinnor </a:t>
            </a:r>
            <a:r>
              <a:rPr lang="en-GB" sz="1600">
                <a:latin typeface="Libre Baskerville"/>
                <a:ea typeface="Libre Baskerville"/>
                <a:cs typeface="Libre Baskerville"/>
                <a:sym typeface="Libre Baskerville"/>
              </a:rPr>
              <a:t>har det visat sig öka antalet som går in i och stannar kvar inom STEM-områden.</a:t>
            </a:r>
            <a:endParaRPr sz="1600">
              <a:latin typeface="Libre Baskerville"/>
              <a:ea typeface="Libre Baskerville"/>
              <a:cs typeface="Libre Baskerville"/>
              <a:sym typeface="Libre Baskerville"/>
            </a:endParaRPr>
          </a:p>
          <a:p>
            <a:pPr indent="0" lvl="0" marL="0" marR="0" rtl="0" algn="just">
              <a:lnSpc>
                <a:spcPct val="100000"/>
              </a:lnSpc>
              <a:spcBef>
                <a:spcPts val="0"/>
              </a:spcBef>
              <a:spcAft>
                <a:spcPts val="0"/>
              </a:spcAft>
              <a:buClr>
                <a:srgbClr val="000000"/>
              </a:buClr>
              <a:buSzPts val="990"/>
              <a:buFont typeface="Arial"/>
              <a:buNone/>
            </a:pPr>
            <a:r>
              <a:t/>
            </a:r>
            <a:endParaRPr sz="1600">
              <a:latin typeface="Libre Baskerville"/>
              <a:ea typeface="Libre Baskerville"/>
              <a:cs typeface="Libre Baskerville"/>
              <a:sym typeface="Libre Baskerville"/>
            </a:endParaRPr>
          </a:p>
          <a:p>
            <a:pPr indent="0" lvl="0" marL="0" marR="0" rtl="0" algn="just">
              <a:lnSpc>
                <a:spcPct val="100000"/>
              </a:lnSpc>
              <a:spcBef>
                <a:spcPts val="0"/>
              </a:spcBef>
              <a:spcAft>
                <a:spcPts val="0"/>
              </a:spcAft>
              <a:buSzPts val="990"/>
              <a:buNone/>
            </a:pPr>
            <a:r>
              <a:rPr lang="en-GB" sz="1600">
                <a:latin typeface="Libre Baskerville"/>
                <a:ea typeface="Libre Baskerville"/>
                <a:cs typeface="Libre Baskerville"/>
                <a:sym typeface="Libre Baskerville"/>
              </a:rPr>
              <a:t>Mentorskap kan användas både för att r</a:t>
            </a:r>
            <a:r>
              <a:rPr b="1" lang="en-GB" sz="1600">
                <a:latin typeface="Libre Baskerville"/>
                <a:ea typeface="Libre Baskerville"/>
                <a:cs typeface="Libre Baskerville"/>
                <a:sym typeface="Libre Baskerville"/>
              </a:rPr>
              <a:t>ekrytera kvinnor och för att behålla dem</a:t>
            </a:r>
            <a:r>
              <a:rPr lang="en-GB" sz="1600">
                <a:latin typeface="Libre Baskerville"/>
                <a:ea typeface="Libre Baskerville"/>
                <a:cs typeface="Libre Baskerville"/>
                <a:sym typeface="Libre Baskerville"/>
              </a:rPr>
              <a:t>, genom hela utbildningen och </a:t>
            </a:r>
            <a:r>
              <a:rPr lang="en-GB" sz="1600">
                <a:latin typeface="Libre Baskerville"/>
                <a:ea typeface="Libre Baskerville"/>
                <a:cs typeface="Libre Baskerville"/>
                <a:sym typeface="Libre Baskerville"/>
              </a:rPr>
              <a:t>karriären</a:t>
            </a:r>
            <a:r>
              <a:rPr lang="en-GB" sz="1600">
                <a:latin typeface="Libre Baskerville"/>
                <a:ea typeface="Libre Baskerville"/>
                <a:cs typeface="Libre Baskerville"/>
                <a:sym typeface="Libre Baskerville"/>
              </a:rPr>
              <a:t>.</a:t>
            </a:r>
            <a:endParaRPr sz="1600">
              <a:latin typeface="Libre Baskerville"/>
              <a:ea typeface="Libre Baskerville"/>
              <a:cs typeface="Libre Baskerville"/>
              <a:sym typeface="Libre Baskerville"/>
            </a:endParaRPr>
          </a:p>
        </p:txBody>
      </p:sp>
      <p:sp>
        <p:nvSpPr>
          <p:cNvPr id="160" name="Google Shape;16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GB"/>
              <a:t>‹#›</a:t>
            </a:fld>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5"/>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Ord från </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a:t>
            </a:r>
            <a:endParaRPr b="1" sz="1200">
              <a:solidFill>
                <a:srgbClr val="0D453A"/>
              </a:solidFill>
              <a:latin typeface="Libre Baskerville"/>
              <a:ea typeface="Libre Baskerville"/>
              <a:cs typeface="Libre Baskerville"/>
              <a:sym typeface="Libre Baskerville"/>
            </a:endParaRPr>
          </a:p>
        </p:txBody>
      </p:sp>
      <p:pic>
        <p:nvPicPr>
          <p:cNvPr id="297" name="Google Shape;297;p45"/>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298" name="Google Shape;298;p45"/>
          <p:cNvSpPr txBox="1"/>
          <p:nvPr>
            <p:ph idx="12" type="sldNum"/>
          </p:nvPr>
        </p:nvSpPr>
        <p:spPr>
          <a:xfrm>
            <a:off x="7086600" y="484298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6"/>
          <p:cNvSpPr txBox="1"/>
          <p:nvPr>
            <p:ph type="title"/>
          </p:nvPr>
        </p:nvSpPr>
        <p:spPr>
          <a:xfrm>
            <a:off x="326075" y="1906952"/>
            <a:ext cx="8328300" cy="13296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Hur kan du göra det bästa av matchningen mellan mentor och adept?</a:t>
            </a:r>
            <a:endParaRPr sz="3600">
              <a:latin typeface="Libre Baskerville"/>
              <a:ea typeface="Libre Baskerville"/>
              <a:cs typeface="Libre Baskerville"/>
              <a:sym typeface="Libre Baskerville"/>
            </a:endParaRPr>
          </a:p>
        </p:txBody>
      </p:sp>
      <p:sp>
        <p:nvSpPr>
          <p:cNvPr id="304" name="Google Shape;304;p46"/>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4</a:t>
            </a:r>
            <a:endParaRPr b="1" sz="8800">
              <a:solidFill>
                <a:schemeClr val="dk2"/>
              </a:solidFill>
            </a:endParaRPr>
          </a:p>
        </p:txBody>
      </p:sp>
      <p:sp>
        <p:nvSpPr>
          <p:cNvPr id="305" name="Google Shape;305;p46"/>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7"/>
          <p:cNvSpPr txBox="1"/>
          <p:nvPr>
            <p:ph idx="1" type="body"/>
          </p:nvPr>
        </p:nvSpPr>
        <p:spPr>
          <a:xfrm>
            <a:off x="311700" y="2312700"/>
            <a:ext cx="8520600" cy="1535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GB" sz="2200">
                <a:solidFill>
                  <a:schemeClr val="dk1"/>
                </a:solidFill>
                <a:latin typeface="Libre Baskerville"/>
                <a:ea typeface="Libre Baskerville"/>
                <a:cs typeface="Libre Baskerville"/>
                <a:sym typeface="Libre Baskerville"/>
              </a:rPr>
              <a:t>Matchning kan vara knepigt, och du kanske inte har fullständig kontroll över vem du kommer att paras ihop med. Det är alltid en lärandeprocess: gör det bästa av situationen istället för att försöka vara perfekt.</a:t>
            </a:r>
            <a:endParaRPr b="1" sz="2200">
              <a:solidFill>
                <a:schemeClr val="dk1"/>
              </a:solidFill>
              <a:latin typeface="Libre Baskerville"/>
              <a:ea typeface="Libre Baskerville"/>
              <a:cs typeface="Libre Baskerville"/>
              <a:sym typeface="Libre Baskerville"/>
            </a:endParaRPr>
          </a:p>
        </p:txBody>
      </p:sp>
      <p:sp>
        <p:nvSpPr>
          <p:cNvPr id="311" name="Google Shape;311;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12" name="Google Shape;312;p47"/>
          <p:cNvSpPr/>
          <p:nvPr/>
        </p:nvSpPr>
        <p:spPr>
          <a:xfrm>
            <a:off x="-6486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 name="Google Shape;313;p47"/>
          <p:cNvSpPr txBox="1"/>
          <p:nvPr>
            <p:ph type="title"/>
          </p:nvPr>
        </p:nvSpPr>
        <p:spPr>
          <a:xfrm>
            <a:off x="-109450" y="686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Notera!</a:t>
            </a:r>
            <a:endParaRPr b="1">
              <a:latin typeface="Libre Baskerville"/>
              <a:ea typeface="Libre Baskerville"/>
              <a:cs typeface="Libre Baskerville"/>
              <a:sym typeface="Libre Baskervill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8"/>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 name="Google Shape;319;p48"/>
          <p:cNvSpPr txBox="1"/>
          <p:nvPr>
            <p:ph idx="1" type="body"/>
          </p:nvPr>
        </p:nvSpPr>
        <p:spPr>
          <a:xfrm>
            <a:off x="858600" y="753625"/>
            <a:ext cx="7426800" cy="3909600"/>
          </a:xfrm>
          <a:prstGeom prst="rect">
            <a:avLst/>
          </a:prstGeom>
        </p:spPr>
        <p:txBody>
          <a:bodyPr anchorCtr="0" anchor="t" bIns="91425" lIns="91425" spcFirstLastPara="1" rIns="91425" wrap="square" tIns="91425">
            <a:normAutofit/>
          </a:bodyPr>
          <a:lstStyle/>
          <a:p>
            <a:pPr indent="0" lvl="0" marL="0" rtl="0" algn="just">
              <a:lnSpc>
                <a:spcPct val="115000"/>
              </a:lnSpc>
              <a:spcBef>
                <a:spcPts val="0"/>
              </a:spcBef>
              <a:spcAft>
                <a:spcPts val="0"/>
              </a:spcAft>
              <a:buNone/>
            </a:pPr>
            <a:r>
              <a:rPr lang="en-GB" sz="1400">
                <a:solidFill>
                  <a:schemeClr val="dk1"/>
                </a:solidFill>
                <a:latin typeface="Libre Baskerville"/>
                <a:ea typeface="Libre Baskerville"/>
                <a:cs typeface="Libre Baskerville"/>
                <a:sym typeface="Libre Baskerville"/>
              </a:rPr>
              <a:t>Mentorskap är en praktisk färdighet, inte en teoretisk, och det beror mycket på vem du blir mentor för. </a:t>
            </a:r>
            <a:endParaRPr sz="1400">
              <a:solidFill>
                <a:schemeClr val="dk1"/>
              </a:solidFill>
              <a:latin typeface="Libre Baskerville"/>
              <a:ea typeface="Libre Baskerville"/>
              <a:cs typeface="Libre Baskerville"/>
              <a:sym typeface="Libre Baskerville"/>
            </a:endParaRPr>
          </a:p>
          <a:p>
            <a:pPr indent="0" lvl="0" marL="0" rtl="0" algn="just">
              <a:lnSpc>
                <a:spcPct val="11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Även om arrangörerna av mentorprogrammet kommer att göra sitt bästa för att </a:t>
            </a:r>
            <a:r>
              <a:rPr b="1" lang="en-GB" sz="1400">
                <a:solidFill>
                  <a:schemeClr val="dk1"/>
                </a:solidFill>
                <a:latin typeface="Libre Baskerville"/>
                <a:ea typeface="Libre Baskerville"/>
                <a:cs typeface="Libre Baskerville"/>
                <a:sym typeface="Libre Baskerville"/>
              </a:rPr>
              <a:t>optimera matchningsprocessen</a:t>
            </a:r>
            <a:r>
              <a:rPr lang="en-GB" sz="1400">
                <a:solidFill>
                  <a:schemeClr val="dk1"/>
                </a:solidFill>
                <a:latin typeface="Libre Baskerville"/>
                <a:ea typeface="Libre Baskerville"/>
                <a:cs typeface="Libre Baskerville"/>
                <a:sym typeface="Libre Baskerville"/>
              </a:rPr>
              <a:t>, kan du fortfarande känna att matchningen inte blev idealisk.</a:t>
            </a:r>
            <a:endParaRPr sz="1400">
              <a:solidFill>
                <a:schemeClr val="dk1"/>
              </a:solidFill>
              <a:latin typeface="Libre Baskerville"/>
              <a:ea typeface="Libre Baskerville"/>
              <a:cs typeface="Libre Baskerville"/>
              <a:sym typeface="Libre Baskerville"/>
            </a:endParaRPr>
          </a:p>
          <a:p>
            <a:pPr indent="0" lvl="0" marL="0" rtl="0" algn="just">
              <a:lnSpc>
                <a:spcPct val="115000"/>
              </a:lnSpc>
              <a:spcBef>
                <a:spcPts val="1200"/>
              </a:spcBef>
              <a:spcAft>
                <a:spcPts val="0"/>
              </a:spcAft>
              <a:buNone/>
            </a:pPr>
            <a:r>
              <a:rPr lang="en-GB" sz="1400">
                <a:solidFill>
                  <a:schemeClr val="dk1"/>
                </a:solidFill>
                <a:latin typeface="Libre Baskerville"/>
                <a:ea typeface="Libre Baskerville"/>
                <a:cs typeface="Libre Baskerville"/>
                <a:sym typeface="Libre Baskerville"/>
              </a:rPr>
              <a:t>Det är okej att vara annorlunda än din adept! Det kan till och med vara till hjälp. Du behöver inte </a:t>
            </a:r>
            <a:r>
              <a:rPr b="1" lang="en-GB" sz="1400">
                <a:solidFill>
                  <a:schemeClr val="dk1"/>
                </a:solidFill>
                <a:latin typeface="Libre Baskerville"/>
                <a:ea typeface="Libre Baskerville"/>
                <a:cs typeface="Libre Baskerville"/>
                <a:sym typeface="Libre Baskerville"/>
              </a:rPr>
              <a:t>ha professionell expertis</a:t>
            </a:r>
            <a:r>
              <a:rPr lang="en-GB" sz="1400">
                <a:solidFill>
                  <a:schemeClr val="dk1"/>
                </a:solidFill>
                <a:latin typeface="Libre Baskerville"/>
                <a:ea typeface="Libre Baskerville"/>
                <a:cs typeface="Libre Baskerville"/>
                <a:sym typeface="Libre Baskerville"/>
              </a:rPr>
              <a:t> inom adeptens område. Ni kan också </a:t>
            </a:r>
            <a:r>
              <a:rPr b="1" lang="en-GB" sz="1400">
                <a:solidFill>
                  <a:schemeClr val="dk1"/>
                </a:solidFill>
                <a:latin typeface="Libre Baskerville"/>
                <a:ea typeface="Libre Baskerville"/>
                <a:cs typeface="Libre Baskerville"/>
                <a:sym typeface="Libre Baskerville"/>
              </a:rPr>
              <a:t>skilja er åt i personlighet</a:t>
            </a:r>
            <a:r>
              <a:rPr lang="en-GB" sz="1400">
                <a:solidFill>
                  <a:schemeClr val="dk1"/>
                </a:solidFill>
                <a:latin typeface="Libre Baskerville"/>
                <a:ea typeface="Libre Baskerville"/>
                <a:cs typeface="Libre Baskerville"/>
                <a:sym typeface="Libre Baskerville"/>
              </a:rPr>
              <a:t> eller vissa identitetsdrag, men det är viktigt att du alltid försöker hitta sätt att relatera och ansluta. Försök att hitta dessa och </a:t>
            </a:r>
            <a:r>
              <a:rPr b="1" lang="en-GB" sz="1400">
                <a:solidFill>
                  <a:schemeClr val="dk1"/>
                </a:solidFill>
                <a:latin typeface="Libre Baskerville"/>
                <a:ea typeface="Libre Baskerville"/>
                <a:cs typeface="Libre Baskerville"/>
                <a:sym typeface="Libre Baskerville"/>
              </a:rPr>
              <a:t>möta dem med empati.</a:t>
            </a:r>
            <a:endParaRPr b="1" sz="1400">
              <a:solidFill>
                <a:schemeClr val="dk1"/>
              </a:solidFill>
              <a:latin typeface="Libre Baskerville"/>
              <a:ea typeface="Libre Baskerville"/>
              <a:cs typeface="Libre Baskerville"/>
              <a:sym typeface="Libre Baskerville"/>
            </a:endParaRPr>
          </a:p>
          <a:p>
            <a:pPr indent="0" lvl="0" marL="0" rtl="0" algn="just">
              <a:lnSpc>
                <a:spcPct val="115000"/>
              </a:lnSpc>
              <a:spcBef>
                <a:spcPts val="1200"/>
              </a:spcBef>
              <a:spcAft>
                <a:spcPts val="1200"/>
              </a:spcAft>
              <a:buNone/>
            </a:pPr>
            <a:r>
              <a:rPr lang="en-GB" sz="1400">
                <a:solidFill>
                  <a:schemeClr val="dk1"/>
                </a:solidFill>
                <a:latin typeface="Libre Baskerville"/>
                <a:ea typeface="Libre Baskerville"/>
                <a:cs typeface="Libre Baskerville"/>
                <a:sym typeface="Libre Baskerville"/>
              </a:rPr>
              <a:t>Det är viktigt att du är öppen för att </a:t>
            </a:r>
            <a:r>
              <a:rPr b="1" lang="en-GB" sz="1400">
                <a:solidFill>
                  <a:schemeClr val="dk1"/>
                </a:solidFill>
                <a:latin typeface="Libre Baskerville"/>
                <a:ea typeface="Libre Baskerville"/>
                <a:cs typeface="Libre Baskerville"/>
                <a:sym typeface="Libre Baskerville"/>
              </a:rPr>
              <a:t>lära dig om din adepts behov, både vad gäller fokus och aktivitetstyper.</a:t>
            </a:r>
            <a:endParaRPr sz="1400">
              <a:solidFill>
                <a:schemeClr val="dk1"/>
              </a:solidFill>
              <a:latin typeface="Libre Baskerville"/>
              <a:ea typeface="Libre Baskerville"/>
              <a:cs typeface="Libre Baskerville"/>
              <a:sym typeface="Libre Baskerville"/>
            </a:endParaRPr>
          </a:p>
        </p:txBody>
      </p:sp>
      <p:sp>
        <p:nvSpPr>
          <p:cNvPr id="320" name="Google Shape;320;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9"/>
          <p:cNvSpPr txBox="1"/>
          <p:nvPr>
            <p:ph idx="1" type="body"/>
          </p:nvPr>
        </p:nvSpPr>
        <p:spPr>
          <a:xfrm>
            <a:off x="256200" y="2200450"/>
            <a:ext cx="8887800" cy="23049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1200"/>
              </a:spcAft>
              <a:buNone/>
            </a:pPr>
            <a:r>
              <a:rPr b="1" lang="en-GB" sz="2300">
                <a:solidFill>
                  <a:schemeClr val="dk1"/>
                </a:solidFill>
                <a:latin typeface="Libre Baskerville"/>
                <a:ea typeface="Libre Baskerville"/>
                <a:cs typeface="Libre Baskerville"/>
                <a:sym typeface="Libre Baskerville"/>
              </a:rPr>
              <a:t>Mentorprogrammet har en bestämd varaktighet och vanligtvis en rekommenderad mötesfrekvens. Du har dock viss flexibilitet med mötena, beroende på behoven hos både din adept och dig själv.</a:t>
            </a:r>
            <a:endParaRPr b="1" sz="2300">
              <a:solidFill>
                <a:schemeClr val="dk1"/>
              </a:solidFill>
              <a:latin typeface="Libre Baskerville"/>
              <a:ea typeface="Libre Baskerville"/>
              <a:cs typeface="Libre Baskerville"/>
              <a:sym typeface="Libre Baskerville"/>
            </a:endParaRPr>
          </a:p>
        </p:txBody>
      </p:sp>
      <p:sp>
        <p:nvSpPr>
          <p:cNvPr id="326" name="Google Shape;326;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27" name="Google Shape;327;p49"/>
          <p:cNvSpPr/>
          <p:nvPr/>
        </p:nvSpPr>
        <p:spPr>
          <a:xfrm>
            <a:off x="-7248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 name="Google Shape;328;p49"/>
          <p:cNvSpPr txBox="1"/>
          <p:nvPr>
            <p:ph type="title"/>
          </p:nvPr>
        </p:nvSpPr>
        <p:spPr>
          <a:xfrm>
            <a:off x="-95700" y="68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Notera!</a:t>
            </a:r>
            <a:endParaRPr b="1">
              <a:latin typeface="Libre Baskerville"/>
              <a:ea typeface="Libre Baskerville"/>
              <a:cs typeface="Libre Baskerville"/>
              <a:sym typeface="Libre Baskervill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0"/>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Ord från </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a:t>
            </a:r>
            <a:endParaRPr b="1" sz="1200">
              <a:solidFill>
                <a:srgbClr val="0D453A"/>
              </a:solidFill>
              <a:latin typeface="Libre Baskerville"/>
              <a:ea typeface="Libre Baskerville"/>
              <a:cs typeface="Libre Baskerville"/>
              <a:sym typeface="Libre Baskerville"/>
            </a:endParaRPr>
          </a:p>
        </p:txBody>
      </p:sp>
      <p:pic>
        <p:nvPicPr>
          <p:cNvPr id="334" name="Google Shape;334;p50"/>
          <p:cNvPicPr preferRelativeResize="0"/>
          <p:nvPr/>
        </p:nvPicPr>
        <p:blipFill>
          <a:blip r:embed="rId3">
            <a:alphaModFix/>
          </a:blip>
          <a:stretch>
            <a:fillRect/>
          </a:stretch>
        </p:blipFill>
        <p:spPr>
          <a:xfrm>
            <a:off x="3008362" y="0"/>
            <a:ext cx="6135639" cy="5143501"/>
          </a:xfrm>
          <a:prstGeom prst="rect">
            <a:avLst/>
          </a:prstGeom>
          <a:noFill/>
          <a:ln>
            <a:noFill/>
          </a:ln>
        </p:spPr>
      </p:pic>
      <p:sp>
        <p:nvSpPr>
          <p:cNvPr id="335" name="Google Shape;335;p50"/>
          <p:cNvSpPr txBox="1"/>
          <p:nvPr>
            <p:ph idx="12" type="sldNum"/>
          </p:nvPr>
        </p:nvSpPr>
        <p:spPr>
          <a:xfrm>
            <a:off x="7086600" y="480851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1"/>
          <p:cNvSpPr txBox="1"/>
          <p:nvPr>
            <p:ph type="title"/>
          </p:nvPr>
        </p:nvSpPr>
        <p:spPr>
          <a:xfrm>
            <a:off x="407850" y="2116702"/>
            <a:ext cx="83283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Vad bör du tänka på när det gäller tidsramen för mentorskapet?</a:t>
            </a:r>
            <a:endParaRPr sz="3600">
              <a:latin typeface="Libre Baskerville"/>
              <a:ea typeface="Libre Baskerville"/>
              <a:cs typeface="Libre Baskerville"/>
              <a:sym typeface="Libre Baskerville"/>
            </a:endParaRPr>
          </a:p>
        </p:txBody>
      </p:sp>
      <p:sp>
        <p:nvSpPr>
          <p:cNvPr id="341" name="Google Shape;341;p51"/>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5</a:t>
            </a:r>
            <a:endParaRPr b="1" sz="8800">
              <a:solidFill>
                <a:schemeClr val="dk2"/>
              </a:solidFill>
            </a:endParaRPr>
          </a:p>
        </p:txBody>
      </p:sp>
      <p:sp>
        <p:nvSpPr>
          <p:cNvPr id="342" name="Google Shape;342;p51"/>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2"/>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 name="Google Shape;348;p52"/>
          <p:cNvSpPr txBox="1"/>
          <p:nvPr>
            <p:ph idx="1" type="body"/>
          </p:nvPr>
        </p:nvSpPr>
        <p:spPr>
          <a:xfrm>
            <a:off x="858600" y="757350"/>
            <a:ext cx="7426800" cy="3628800"/>
          </a:xfrm>
          <a:prstGeom prst="rect">
            <a:avLst/>
          </a:prstGeom>
        </p:spPr>
        <p:txBody>
          <a:bodyPr anchorCtr="0" anchor="t" bIns="91425" lIns="91425" spcFirstLastPara="1" rIns="91425" wrap="square" tIns="91425">
            <a:normAutofit/>
          </a:bodyPr>
          <a:lstStyle/>
          <a:p>
            <a:pPr indent="0" lvl="0" marL="0" rtl="0" algn="just">
              <a:lnSpc>
                <a:spcPct val="115000"/>
              </a:lnSpc>
              <a:spcBef>
                <a:spcPts val="0"/>
              </a:spcBef>
              <a:spcAft>
                <a:spcPts val="0"/>
              </a:spcAft>
              <a:buSzPts val="1018"/>
              <a:buNone/>
            </a:pPr>
            <a:r>
              <a:rPr lang="en-GB" sz="1400">
                <a:solidFill>
                  <a:schemeClr val="dk1"/>
                </a:solidFill>
                <a:latin typeface="Libre Baskerville"/>
                <a:ea typeface="Libre Baskerville"/>
                <a:cs typeface="Libre Baskerville"/>
                <a:sym typeface="Libre Baskerville"/>
              </a:rPr>
              <a:t>Arrangörerna av mentorprogrammet definierar </a:t>
            </a:r>
            <a:r>
              <a:rPr b="1" lang="en-GB" sz="1400">
                <a:solidFill>
                  <a:schemeClr val="dk1"/>
                </a:solidFill>
                <a:latin typeface="Libre Baskerville"/>
                <a:ea typeface="Libre Baskerville"/>
                <a:cs typeface="Libre Baskerville"/>
                <a:sym typeface="Libre Baskerville"/>
              </a:rPr>
              <a:t>programmets längd</a:t>
            </a:r>
            <a:r>
              <a:rPr lang="en-GB" sz="1400">
                <a:solidFill>
                  <a:schemeClr val="dk1"/>
                </a:solidFill>
                <a:latin typeface="Libre Baskerville"/>
                <a:ea typeface="Libre Baskerville"/>
                <a:cs typeface="Libre Baskerville"/>
                <a:sym typeface="Libre Baskerville"/>
              </a:rPr>
              <a:t>, som kan variera från en månad till flera år. De anger ofta också den </a:t>
            </a:r>
            <a:r>
              <a:rPr b="1" lang="en-GB" sz="1400">
                <a:solidFill>
                  <a:schemeClr val="dk1"/>
                </a:solidFill>
                <a:latin typeface="Libre Baskerville"/>
                <a:ea typeface="Libre Baskerville"/>
                <a:cs typeface="Libre Baskerville"/>
                <a:sym typeface="Libre Baskerville"/>
              </a:rPr>
              <a:t>förväntade frekvensen och ibland till och med längden på mötena.</a:t>
            </a:r>
            <a:endParaRPr b="1" sz="1400">
              <a:solidFill>
                <a:schemeClr val="dk1"/>
              </a:solidFill>
              <a:latin typeface="Libre Baskerville"/>
              <a:ea typeface="Libre Baskerville"/>
              <a:cs typeface="Libre Baskerville"/>
              <a:sym typeface="Libre Baskerville"/>
            </a:endParaRPr>
          </a:p>
          <a:p>
            <a:pPr indent="0" lvl="0" marL="0" rtl="0" algn="just">
              <a:lnSpc>
                <a:spcPct val="115000"/>
              </a:lnSpc>
              <a:spcBef>
                <a:spcPts val="1200"/>
              </a:spcBef>
              <a:spcAft>
                <a:spcPts val="0"/>
              </a:spcAft>
              <a:buSzPts val="1018"/>
              <a:buNone/>
            </a:pPr>
            <a:r>
              <a:rPr lang="en-GB" sz="1400">
                <a:solidFill>
                  <a:schemeClr val="dk1"/>
                </a:solidFill>
                <a:latin typeface="Libre Baskerville"/>
                <a:ea typeface="Libre Baskerville"/>
                <a:cs typeface="Libre Baskerville"/>
                <a:sym typeface="Libre Baskerville"/>
              </a:rPr>
              <a:t>Du har normalt viss flexibilitet. Var först realistisk med </a:t>
            </a:r>
            <a:r>
              <a:rPr b="1" lang="en-GB" sz="1400">
                <a:solidFill>
                  <a:schemeClr val="dk1"/>
                </a:solidFill>
                <a:latin typeface="Libre Baskerville"/>
                <a:ea typeface="Libre Baskerville"/>
                <a:cs typeface="Libre Baskerville"/>
                <a:sym typeface="Libre Baskerville"/>
              </a:rPr>
              <a:t>din tillgänglighet</a:t>
            </a:r>
            <a:r>
              <a:rPr lang="en-GB" sz="1400">
                <a:solidFill>
                  <a:schemeClr val="dk1"/>
                </a:solidFill>
                <a:latin typeface="Libre Baskerville"/>
                <a:ea typeface="Libre Baskerville"/>
                <a:cs typeface="Libre Baskerville"/>
                <a:sym typeface="Libre Baskerville"/>
              </a:rPr>
              <a:t>: hur ofta kan du träffas och vad är den idealiska längden på ett möte för dig? Det är bäst att vara tydlig med detta från början för att undvika att göra adepten besviken senare. Naturligtvis måste programmets ramar respekteras.</a:t>
            </a:r>
            <a:endParaRPr sz="1400">
              <a:solidFill>
                <a:schemeClr val="dk1"/>
              </a:solidFill>
              <a:latin typeface="Libre Baskerville"/>
              <a:ea typeface="Libre Baskerville"/>
              <a:cs typeface="Libre Baskerville"/>
              <a:sym typeface="Libre Baskerville"/>
            </a:endParaRPr>
          </a:p>
          <a:p>
            <a:pPr indent="0" lvl="0" marL="0" rtl="0" algn="just">
              <a:lnSpc>
                <a:spcPct val="115000"/>
              </a:lnSpc>
              <a:spcBef>
                <a:spcPts val="1200"/>
              </a:spcBef>
              <a:spcAft>
                <a:spcPts val="0"/>
              </a:spcAft>
              <a:buSzPts val="1018"/>
              <a:buNone/>
            </a:pPr>
            <a:r>
              <a:rPr lang="en-GB" sz="1400">
                <a:solidFill>
                  <a:schemeClr val="dk1"/>
                </a:solidFill>
                <a:latin typeface="Libre Baskerville"/>
                <a:ea typeface="Libre Baskerville"/>
                <a:cs typeface="Libre Baskerville"/>
                <a:sym typeface="Libre Baskerville"/>
              </a:rPr>
              <a:t>Diskutera med adepten </a:t>
            </a:r>
            <a:r>
              <a:rPr b="1" lang="en-GB" sz="1400">
                <a:solidFill>
                  <a:schemeClr val="dk1"/>
                </a:solidFill>
                <a:latin typeface="Libre Baskerville"/>
                <a:ea typeface="Libre Baskerville"/>
                <a:cs typeface="Libre Baskerville"/>
                <a:sym typeface="Libre Baskerville"/>
              </a:rPr>
              <a:t>vilken frekvens och längd som skulle fungera bäst för er båda. </a:t>
            </a:r>
            <a:r>
              <a:rPr lang="en-GB" sz="1400">
                <a:solidFill>
                  <a:schemeClr val="dk1"/>
                </a:solidFill>
                <a:latin typeface="Libre Baskerville"/>
                <a:ea typeface="Libre Baskerville"/>
                <a:cs typeface="Libre Baskerville"/>
                <a:sym typeface="Libre Baskerville"/>
              </a:rPr>
              <a:t>För vissa är det en gång i månaden, för andra kan det vara mer eller mindre ofta. Ett möte kan pågå från 20 minuter till en timme.</a:t>
            </a:r>
            <a:endParaRPr sz="1400">
              <a:solidFill>
                <a:schemeClr val="dk1"/>
              </a:solidFill>
              <a:latin typeface="Libre Baskerville"/>
              <a:ea typeface="Libre Baskerville"/>
              <a:cs typeface="Libre Baskerville"/>
              <a:sym typeface="Libre Baskerville"/>
            </a:endParaRPr>
          </a:p>
          <a:p>
            <a:pPr indent="0" lvl="0" marL="0" rtl="0" algn="just">
              <a:lnSpc>
                <a:spcPct val="115000"/>
              </a:lnSpc>
              <a:spcBef>
                <a:spcPts val="1200"/>
              </a:spcBef>
              <a:spcAft>
                <a:spcPts val="1200"/>
              </a:spcAft>
              <a:buSzPts val="1018"/>
              <a:buNone/>
            </a:pPr>
            <a:r>
              <a:rPr lang="en-GB" sz="1400">
                <a:solidFill>
                  <a:schemeClr val="dk1"/>
                </a:solidFill>
                <a:latin typeface="Libre Baskerville"/>
                <a:ea typeface="Libre Baskerville"/>
                <a:cs typeface="Libre Baskerville"/>
                <a:sym typeface="Libre Baskerville"/>
              </a:rPr>
              <a:t>Det finns inga "ideala" siffror här: </a:t>
            </a:r>
            <a:r>
              <a:rPr b="1" lang="en-GB" sz="1400">
                <a:solidFill>
                  <a:schemeClr val="dk1"/>
                </a:solidFill>
                <a:latin typeface="Libre Baskerville"/>
                <a:ea typeface="Libre Baskerville"/>
                <a:cs typeface="Libre Baskerville"/>
                <a:sym typeface="Libre Baskerville"/>
              </a:rPr>
              <a:t>allt beror på dig och din adept</a:t>
            </a:r>
            <a:r>
              <a:rPr lang="en-GB" sz="1400">
                <a:solidFill>
                  <a:schemeClr val="dk1"/>
                </a:solidFill>
                <a:latin typeface="Libre Baskerville"/>
                <a:ea typeface="Libre Baskerville"/>
                <a:cs typeface="Libre Baskerville"/>
                <a:sym typeface="Libre Baskerville"/>
              </a:rPr>
              <a:t>. Respektera deras behov och tillgänglighet.</a:t>
            </a:r>
            <a:endParaRPr sz="1400">
              <a:solidFill>
                <a:schemeClr val="dk1"/>
              </a:solidFill>
              <a:latin typeface="Libre Baskerville"/>
              <a:ea typeface="Libre Baskerville"/>
              <a:cs typeface="Libre Baskerville"/>
              <a:sym typeface="Libre Baskerville"/>
            </a:endParaRPr>
          </a:p>
        </p:txBody>
      </p:sp>
      <p:sp>
        <p:nvSpPr>
          <p:cNvPr id="349" name="Google Shape;349;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3"/>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Ord från </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adept</a:t>
            </a:r>
            <a:endParaRPr b="1" sz="1200">
              <a:solidFill>
                <a:srgbClr val="0D453A"/>
              </a:solidFill>
              <a:latin typeface="Libre Baskerville"/>
              <a:ea typeface="Libre Baskerville"/>
              <a:cs typeface="Libre Baskerville"/>
              <a:sym typeface="Libre Baskerville"/>
            </a:endParaRPr>
          </a:p>
        </p:txBody>
      </p:sp>
      <p:pic>
        <p:nvPicPr>
          <p:cNvPr id="355" name="Google Shape;355;p53"/>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356" name="Google Shape;356;p5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4"/>
          <p:cNvSpPr txBox="1"/>
          <p:nvPr>
            <p:ph type="title"/>
          </p:nvPr>
        </p:nvSpPr>
        <p:spPr>
          <a:xfrm>
            <a:off x="326100" y="1992927"/>
            <a:ext cx="8328300" cy="13296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Vilka är fördelarna med individuellt kontra gruppmentorskap?</a:t>
            </a:r>
            <a:endParaRPr sz="3600">
              <a:latin typeface="Libre Baskerville"/>
              <a:ea typeface="Libre Baskerville"/>
              <a:cs typeface="Libre Baskerville"/>
              <a:sym typeface="Libre Baskerville"/>
            </a:endParaRPr>
          </a:p>
        </p:txBody>
      </p:sp>
      <p:sp>
        <p:nvSpPr>
          <p:cNvPr id="362" name="Google Shape;362;p54"/>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6</a:t>
            </a:r>
            <a:endParaRPr b="1" sz="8800">
              <a:solidFill>
                <a:schemeClr val="dk2"/>
              </a:solidFill>
            </a:endParaRPr>
          </a:p>
        </p:txBody>
      </p:sp>
      <p:sp>
        <p:nvSpPr>
          <p:cNvPr id="363" name="Google Shape;363;p54"/>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182825" y="2130450"/>
            <a:ext cx="8787900" cy="9942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Vad kommer du att lära dig genom denna guide</a:t>
            </a:r>
            <a:r>
              <a:rPr lang="en-GB" sz="3600">
                <a:latin typeface="Libre Baskerville"/>
                <a:ea typeface="Libre Baskerville"/>
                <a:cs typeface="Libre Baskerville"/>
                <a:sym typeface="Libre Baskerville"/>
              </a:rPr>
              <a:t>?</a:t>
            </a:r>
            <a:endParaRPr>
              <a:latin typeface="Libre Baskerville"/>
              <a:ea typeface="Libre Baskerville"/>
              <a:cs typeface="Libre Baskerville"/>
              <a:sym typeface="Libre Baskerville"/>
            </a:endParaRPr>
          </a:p>
        </p:txBody>
      </p:sp>
      <p:sp>
        <p:nvSpPr>
          <p:cNvPr id="166" name="Google Shape;166;p2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5"/>
          <p:cNvSpPr txBox="1"/>
          <p:nvPr>
            <p:ph idx="1" type="body"/>
          </p:nvPr>
        </p:nvSpPr>
        <p:spPr>
          <a:xfrm>
            <a:off x="311700" y="2388900"/>
            <a:ext cx="8631600" cy="1661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GB" sz="2200">
                <a:solidFill>
                  <a:schemeClr val="dk1"/>
                </a:solidFill>
                <a:latin typeface="Libre Baskerville"/>
                <a:ea typeface="Libre Baskerville"/>
                <a:cs typeface="Libre Baskerville"/>
                <a:sym typeface="Libre Baskerville"/>
              </a:rPr>
              <a:t>Både individuellt och gruppmentorskap har sina fördelar – olika upplägg passar olika människor bättre. Var öppen för att experimentera.</a:t>
            </a:r>
            <a:endParaRPr b="1" sz="2200">
              <a:solidFill>
                <a:schemeClr val="dk1"/>
              </a:solidFill>
              <a:latin typeface="Libre Baskerville"/>
              <a:ea typeface="Libre Baskerville"/>
              <a:cs typeface="Libre Baskerville"/>
              <a:sym typeface="Libre Baskerville"/>
            </a:endParaRPr>
          </a:p>
          <a:p>
            <a:pPr indent="0" lvl="0" marL="0" rtl="0" algn="l">
              <a:spcBef>
                <a:spcPts val="1200"/>
              </a:spcBef>
              <a:spcAft>
                <a:spcPts val="1200"/>
              </a:spcAft>
              <a:buNone/>
            </a:pPr>
            <a:r>
              <a:t/>
            </a:r>
            <a:endParaRPr b="1">
              <a:latin typeface="Libre Baskerville"/>
              <a:ea typeface="Libre Baskerville"/>
              <a:cs typeface="Libre Baskerville"/>
              <a:sym typeface="Libre Baskerville"/>
            </a:endParaRPr>
          </a:p>
        </p:txBody>
      </p:sp>
      <p:sp>
        <p:nvSpPr>
          <p:cNvPr id="369" name="Google Shape;369;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70" name="Google Shape;370;p55"/>
          <p:cNvSpPr/>
          <p:nvPr/>
        </p:nvSpPr>
        <p:spPr>
          <a:xfrm>
            <a:off x="-7248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 name="Google Shape;371;p55"/>
          <p:cNvSpPr txBox="1"/>
          <p:nvPr>
            <p:ph type="title"/>
          </p:nvPr>
        </p:nvSpPr>
        <p:spPr>
          <a:xfrm>
            <a:off x="-95675" y="68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Notera!</a:t>
            </a:r>
            <a:endParaRPr b="1">
              <a:latin typeface="Libre Baskerville"/>
              <a:ea typeface="Libre Baskerville"/>
              <a:cs typeface="Libre Baskerville"/>
              <a:sym typeface="Libre Baskervill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6"/>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 name="Google Shape;377;p56"/>
          <p:cNvSpPr txBox="1"/>
          <p:nvPr>
            <p:ph idx="1" type="body"/>
          </p:nvPr>
        </p:nvSpPr>
        <p:spPr>
          <a:xfrm>
            <a:off x="858600" y="867600"/>
            <a:ext cx="7426800" cy="34083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GB" sz="1400">
                <a:solidFill>
                  <a:schemeClr val="dk1"/>
                </a:solidFill>
                <a:latin typeface="Libre Baskerville"/>
                <a:ea typeface="Libre Baskerville"/>
                <a:cs typeface="Libre Baskerville"/>
                <a:sym typeface="Libre Baskerville"/>
              </a:rPr>
              <a:t>Mentorprogrammet ger ofta </a:t>
            </a:r>
            <a:r>
              <a:rPr b="1" lang="en-GB" sz="1400">
                <a:solidFill>
                  <a:schemeClr val="dk1"/>
                </a:solidFill>
                <a:latin typeface="Libre Baskerville"/>
                <a:ea typeface="Libre Baskerville"/>
                <a:cs typeface="Libre Baskerville"/>
                <a:sym typeface="Libre Baskerville"/>
              </a:rPr>
              <a:t>ramar</a:t>
            </a:r>
            <a:r>
              <a:rPr lang="en-GB" sz="1400">
                <a:solidFill>
                  <a:schemeClr val="dk1"/>
                </a:solidFill>
                <a:latin typeface="Libre Baskerville"/>
                <a:ea typeface="Libre Baskerville"/>
                <a:cs typeface="Libre Baskerville"/>
                <a:sym typeface="Libre Baskerville"/>
              </a:rPr>
              <a:t> för dina mentorsessioner och definierar om de är </a:t>
            </a:r>
            <a:r>
              <a:rPr b="1" lang="en-GB" sz="1400">
                <a:solidFill>
                  <a:schemeClr val="dk1"/>
                </a:solidFill>
                <a:latin typeface="Libre Baskerville"/>
                <a:ea typeface="Libre Baskerville"/>
                <a:cs typeface="Libre Baskerville"/>
                <a:sym typeface="Libre Baskerville"/>
              </a:rPr>
              <a:t>en-till-en-sessioner</a:t>
            </a:r>
            <a:r>
              <a:rPr lang="en-GB" sz="1400">
                <a:solidFill>
                  <a:schemeClr val="dk1"/>
                </a:solidFill>
                <a:latin typeface="Libre Baskerville"/>
                <a:ea typeface="Libre Baskerville"/>
                <a:cs typeface="Libre Baskerville"/>
                <a:sym typeface="Libre Baskerville"/>
              </a:rPr>
              <a:t>, </a:t>
            </a:r>
            <a:r>
              <a:rPr b="1" lang="en-GB" sz="1400">
                <a:solidFill>
                  <a:schemeClr val="dk1"/>
                </a:solidFill>
                <a:latin typeface="Libre Baskerville"/>
                <a:ea typeface="Libre Baskerville"/>
                <a:cs typeface="Libre Baskerville"/>
                <a:sym typeface="Libre Baskerville"/>
              </a:rPr>
              <a:t>gruppmentorskap </a:t>
            </a:r>
            <a:r>
              <a:rPr lang="en-GB" sz="1400">
                <a:solidFill>
                  <a:schemeClr val="dk1"/>
                </a:solidFill>
                <a:latin typeface="Libre Baskerville"/>
                <a:ea typeface="Libre Baskerville"/>
                <a:cs typeface="Libre Baskerville"/>
                <a:sym typeface="Libre Baskerville"/>
              </a:rPr>
              <a:t>eller </a:t>
            </a:r>
            <a:r>
              <a:rPr b="1" lang="en-GB" sz="1400">
                <a:solidFill>
                  <a:schemeClr val="dk1"/>
                </a:solidFill>
                <a:latin typeface="Libre Baskerville"/>
                <a:ea typeface="Libre Baskerville"/>
                <a:cs typeface="Libre Baskerville"/>
                <a:sym typeface="Libre Baskerville"/>
              </a:rPr>
              <a:t>en mix</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sz="1400">
                <a:solidFill>
                  <a:schemeClr val="dk1"/>
                </a:solidFill>
                <a:latin typeface="Libre Baskerville"/>
                <a:ea typeface="Libre Baskerville"/>
                <a:cs typeface="Libre Baskerville"/>
                <a:sym typeface="Libre Baskerville"/>
              </a:rPr>
              <a:t>Tänk på att båda inställningarna har sina fördelar. I en-till-en mentorskap får adepten mer </a:t>
            </a:r>
            <a:r>
              <a:rPr b="1" lang="en-GB" sz="1400">
                <a:solidFill>
                  <a:schemeClr val="dk1"/>
                </a:solidFill>
                <a:latin typeface="Libre Baskerville"/>
                <a:ea typeface="Libre Baskerville"/>
                <a:cs typeface="Libre Baskerville"/>
                <a:sym typeface="Libre Baskerville"/>
              </a:rPr>
              <a:t>individuell uppmärksamhet</a:t>
            </a:r>
            <a:r>
              <a:rPr lang="en-GB" sz="1400">
                <a:solidFill>
                  <a:schemeClr val="dk1"/>
                </a:solidFill>
                <a:latin typeface="Libre Baskerville"/>
                <a:ea typeface="Libre Baskerville"/>
                <a:cs typeface="Libre Baskerville"/>
                <a:sym typeface="Libre Baskerville"/>
              </a:rPr>
              <a:t> från mentorn, vilket kan ge mer skräddarsydd feedback. I gruppinställningar kan </a:t>
            </a:r>
            <a:r>
              <a:rPr b="1" lang="en-GB" sz="1400">
                <a:solidFill>
                  <a:schemeClr val="dk1"/>
                </a:solidFill>
                <a:latin typeface="Libre Baskerville"/>
                <a:ea typeface="Libre Baskerville"/>
                <a:cs typeface="Libre Baskerville"/>
                <a:sym typeface="Libre Baskerville"/>
              </a:rPr>
              <a:t>vänner </a:t>
            </a:r>
            <a:r>
              <a:rPr lang="en-GB" sz="1400">
                <a:solidFill>
                  <a:schemeClr val="dk1"/>
                </a:solidFill>
                <a:latin typeface="Libre Baskerville"/>
                <a:ea typeface="Libre Baskerville"/>
                <a:cs typeface="Libre Baskerville"/>
                <a:sym typeface="Libre Baskerville"/>
              </a:rPr>
              <a:t>fungera som en källa till </a:t>
            </a:r>
            <a:r>
              <a:rPr b="1" lang="en-GB" sz="1400">
                <a:solidFill>
                  <a:schemeClr val="dk1"/>
                </a:solidFill>
                <a:latin typeface="Libre Baskerville"/>
                <a:ea typeface="Libre Baskerville"/>
                <a:cs typeface="Libre Baskerville"/>
                <a:sym typeface="Libre Baskerville"/>
              </a:rPr>
              <a:t>stöd </a:t>
            </a:r>
            <a:r>
              <a:rPr lang="en-GB" sz="1400">
                <a:solidFill>
                  <a:schemeClr val="dk1"/>
                </a:solidFill>
                <a:latin typeface="Libre Baskerville"/>
                <a:ea typeface="Libre Baskerville"/>
                <a:cs typeface="Libre Baskerville"/>
                <a:sym typeface="Libre Baskerville"/>
              </a:rPr>
              <a:t>och information. Se till att arrangera dessa möten med aktiviteter där kamrater kan dela erfarenheter.</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rPr lang="en-GB" sz="1400">
                <a:solidFill>
                  <a:schemeClr val="dk1"/>
                </a:solidFill>
                <a:latin typeface="Libre Baskerville"/>
                <a:ea typeface="Libre Baskerville"/>
                <a:cs typeface="Libre Baskerville"/>
                <a:sym typeface="Libre Baskerville"/>
              </a:rPr>
              <a:t>Om du har flera adepter och programmet tillåter flexibilitet, försök att </a:t>
            </a:r>
            <a:r>
              <a:rPr b="1" lang="en-GB" sz="1400">
                <a:solidFill>
                  <a:schemeClr val="dk1"/>
                </a:solidFill>
                <a:latin typeface="Libre Baskerville"/>
                <a:ea typeface="Libre Baskerville"/>
                <a:cs typeface="Libre Baskerville"/>
                <a:sym typeface="Libre Baskerville"/>
              </a:rPr>
              <a:t>kombinera de två</a:t>
            </a:r>
            <a:r>
              <a:rPr lang="en-GB" sz="1400">
                <a:solidFill>
                  <a:schemeClr val="dk1"/>
                </a:solidFill>
                <a:latin typeface="Libre Baskerville"/>
                <a:ea typeface="Libre Baskerville"/>
                <a:cs typeface="Libre Baskerville"/>
                <a:sym typeface="Libre Baskerville"/>
              </a:rPr>
              <a:t> inställningarna. Människor är olika och deras behov varierar. Du kanske är mer bekväm med en, men försök att sätta dina adepters intressen först och experimentera med vad som fungerar bäst för dem personligen.</a:t>
            </a:r>
            <a:endParaRPr sz="1400">
              <a:solidFill>
                <a:schemeClr val="dk1"/>
              </a:solidFill>
              <a:latin typeface="Libre Baskerville"/>
              <a:ea typeface="Libre Baskerville"/>
              <a:cs typeface="Libre Baskerville"/>
              <a:sym typeface="Libre Baskerville"/>
            </a:endParaRPr>
          </a:p>
        </p:txBody>
      </p:sp>
      <p:sp>
        <p:nvSpPr>
          <p:cNvPr id="378" name="Google Shape;378;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7"/>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Ord från</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adept</a:t>
            </a:r>
            <a:endParaRPr b="1" sz="2600">
              <a:solidFill>
                <a:schemeClr val="dk1"/>
              </a:solidFill>
              <a:latin typeface="Libre Baskerville"/>
              <a:ea typeface="Libre Baskerville"/>
              <a:cs typeface="Libre Baskerville"/>
              <a:sym typeface="Libre Baskerville"/>
            </a:endParaRPr>
          </a:p>
        </p:txBody>
      </p:sp>
      <p:pic>
        <p:nvPicPr>
          <p:cNvPr id="384" name="Google Shape;384;p57"/>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385" name="Google Shape;385;p5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8"/>
          <p:cNvSpPr txBox="1"/>
          <p:nvPr>
            <p:ph type="title"/>
          </p:nvPr>
        </p:nvSpPr>
        <p:spPr>
          <a:xfrm>
            <a:off x="297825" y="1841650"/>
            <a:ext cx="8617800" cy="16734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5"/>
              <a:buFont typeface="Arial"/>
              <a:buNone/>
            </a:pPr>
            <a:r>
              <a:rPr lang="en-GB" sz="3600">
                <a:latin typeface="Libre Baskerville"/>
                <a:ea typeface="Libre Baskerville"/>
                <a:cs typeface="Libre Baskerville"/>
                <a:sym typeface="Libre Baskerville"/>
              </a:rPr>
              <a:t>Vilka är fördelarna med online kontra ansikte mot ansikte mentorskap?</a:t>
            </a:r>
            <a:endParaRPr sz="3600">
              <a:latin typeface="Libre Baskerville"/>
              <a:ea typeface="Libre Baskerville"/>
              <a:cs typeface="Libre Baskerville"/>
              <a:sym typeface="Libre Baskerville"/>
            </a:endParaRPr>
          </a:p>
        </p:txBody>
      </p:sp>
      <p:sp>
        <p:nvSpPr>
          <p:cNvPr id="391" name="Google Shape;391;p58"/>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7</a:t>
            </a:r>
            <a:endParaRPr b="1" sz="8800">
              <a:solidFill>
                <a:schemeClr val="dk2"/>
              </a:solidFill>
            </a:endParaRPr>
          </a:p>
        </p:txBody>
      </p:sp>
      <p:sp>
        <p:nvSpPr>
          <p:cNvPr id="392" name="Google Shape;392;p58"/>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9"/>
          <p:cNvSpPr txBox="1"/>
          <p:nvPr>
            <p:ph idx="1" type="body"/>
          </p:nvPr>
        </p:nvSpPr>
        <p:spPr>
          <a:xfrm>
            <a:off x="311700" y="2312700"/>
            <a:ext cx="8631600" cy="1809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GB" sz="2200">
                <a:solidFill>
                  <a:schemeClr val="dk1"/>
                </a:solidFill>
                <a:latin typeface="Libre Baskerville"/>
                <a:ea typeface="Libre Baskerville"/>
                <a:cs typeface="Libre Baskerville"/>
                <a:sym typeface="Libre Baskerville"/>
              </a:rPr>
              <a:t>Både online- och ansikte mot ansikte-mentorskap har sina fördelar. Det är oftast mer effektivt att vara fysiskt närvarande, men online- eller hybridlösningar kan övervinna geografiska begränsningar.</a:t>
            </a:r>
            <a:endParaRPr b="1">
              <a:solidFill>
                <a:schemeClr val="dk1"/>
              </a:solidFill>
              <a:latin typeface="Libre Baskerville"/>
              <a:ea typeface="Libre Baskerville"/>
              <a:cs typeface="Libre Baskerville"/>
              <a:sym typeface="Libre Baskerville"/>
            </a:endParaRPr>
          </a:p>
        </p:txBody>
      </p:sp>
      <p:sp>
        <p:nvSpPr>
          <p:cNvPr id="398" name="Google Shape;398;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99" name="Google Shape;399;p59"/>
          <p:cNvSpPr/>
          <p:nvPr/>
        </p:nvSpPr>
        <p:spPr>
          <a:xfrm>
            <a:off x="-7248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0" name="Google Shape;400;p59"/>
          <p:cNvSpPr txBox="1"/>
          <p:nvPr>
            <p:ph type="title"/>
          </p:nvPr>
        </p:nvSpPr>
        <p:spPr>
          <a:xfrm>
            <a:off x="0" y="685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Notera!</a:t>
            </a:r>
            <a:endParaRPr b="1">
              <a:latin typeface="Libre Baskerville"/>
              <a:ea typeface="Libre Baskerville"/>
              <a:cs typeface="Libre Baskerville"/>
              <a:sym typeface="Libre Baskervill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0"/>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6" name="Google Shape;406;p60"/>
          <p:cNvSpPr txBox="1"/>
          <p:nvPr>
            <p:ph idx="1" type="body"/>
          </p:nvPr>
        </p:nvSpPr>
        <p:spPr>
          <a:xfrm>
            <a:off x="858600" y="1017150"/>
            <a:ext cx="7426800" cy="3109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SzPts val="1018"/>
              <a:buNone/>
            </a:pPr>
            <a:r>
              <a:rPr lang="en-GB" sz="1400">
                <a:solidFill>
                  <a:schemeClr val="dk1"/>
                </a:solidFill>
                <a:latin typeface="Libre Baskerville"/>
                <a:ea typeface="Libre Baskerville"/>
                <a:cs typeface="Libre Baskerville"/>
                <a:sym typeface="Libre Baskerville"/>
              </a:rPr>
              <a:t>Mentorprogrammet ger ofta </a:t>
            </a:r>
            <a:r>
              <a:rPr b="1" lang="en-GB" sz="1400">
                <a:solidFill>
                  <a:schemeClr val="dk1"/>
                </a:solidFill>
                <a:latin typeface="Libre Baskerville"/>
                <a:ea typeface="Libre Baskerville"/>
                <a:cs typeface="Libre Baskerville"/>
                <a:sym typeface="Libre Baskerville"/>
              </a:rPr>
              <a:t>ramar </a:t>
            </a:r>
            <a:r>
              <a:rPr lang="en-GB" sz="1400">
                <a:solidFill>
                  <a:schemeClr val="dk1"/>
                </a:solidFill>
                <a:latin typeface="Libre Baskerville"/>
                <a:ea typeface="Libre Baskerville"/>
                <a:cs typeface="Libre Baskerville"/>
                <a:sym typeface="Libre Baskerville"/>
              </a:rPr>
              <a:t>för dina mentorsessioner genom att definiera om de ska vara </a:t>
            </a:r>
            <a:r>
              <a:rPr b="1" lang="en-GB" sz="1400">
                <a:solidFill>
                  <a:schemeClr val="dk1"/>
                </a:solidFill>
                <a:latin typeface="Libre Baskerville"/>
                <a:ea typeface="Libre Baskerville"/>
                <a:cs typeface="Libre Baskerville"/>
                <a:sym typeface="Libre Baskerville"/>
              </a:rPr>
              <a:t>ansikte mot ansikte</a:t>
            </a:r>
            <a:r>
              <a:rPr lang="en-GB" sz="1400">
                <a:solidFill>
                  <a:schemeClr val="dk1"/>
                </a:solidFill>
                <a:latin typeface="Libre Baskerville"/>
                <a:ea typeface="Libre Baskerville"/>
                <a:cs typeface="Libre Baskerville"/>
                <a:sym typeface="Libre Baskerville"/>
              </a:rPr>
              <a:t>, </a:t>
            </a:r>
            <a:r>
              <a:rPr b="1" lang="en-GB" sz="1400">
                <a:solidFill>
                  <a:schemeClr val="dk1"/>
                </a:solidFill>
                <a:latin typeface="Libre Baskerville"/>
                <a:ea typeface="Libre Baskerville"/>
                <a:cs typeface="Libre Baskerville"/>
                <a:sym typeface="Libre Baskerville"/>
              </a:rPr>
              <a:t>online </a:t>
            </a:r>
            <a:r>
              <a:rPr lang="en-GB" sz="1400">
                <a:solidFill>
                  <a:schemeClr val="dk1"/>
                </a:solidFill>
                <a:latin typeface="Libre Baskerville"/>
                <a:ea typeface="Libre Baskerville"/>
                <a:cs typeface="Libre Baskerville"/>
                <a:sym typeface="Libre Baskerville"/>
              </a:rPr>
              <a:t>eller en blandning av dessa (</a:t>
            </a:r>
            <a:r>
              <a:rPr b="1" lang="en-GB" sz="1400">
                <a:solidFill>
                  <a:schemeClr val="dk1"/>
                </a:solidFill>
                <a:latin typeface="Libre Baskerville"/>
                <a:ea typeface="Libre Baskerville"/>
                <a:cs typeface="Libre Baskerville"/>
                <a:sym typeface="Libre Baskerville"/>
              </a:rPr>
              <a:t>hybrid</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SzPts val="1018"/>
              <a:buNone/>
            </a:pPr>
            <a:r>
              <a:rPr lang="en-GB" sz="1400">
                <a:solidFill>
                  <a:schemeClr val="dk1"/>
                </a:solidFill>
                <a:latin typeface="Libre Baskerville"/>
                <a:ea typeface="Libre Baskerville"/>
                <a:cs typeface="Libre Baskerville"/>
                <a:sym typeface="Libre Baskerville"/>
              </a:rPr>
              <a:t>Vanligtvis har det ett </a:t>
            </a:r>
            <a:r>
              <a:rPr b="1" lang="en-GB" sz="1400">
                <a:solidFill>
                  <a:schemeClr val="dk1"/>
                </a:solidFill>
                <a:latin typeface="Libre Baskerville"/>
                <a:ea typeface="Libre Baskerville"/>
                <a:cs typeface="Libre Baskerville"/>
                <a:sym typeface="Libre Baskerville"/>
              </a:rPr>
              <a:t>mervärde</a:t>
            </a:r>
            <a:r>
              <a:rPr lang="en-GB" sz="1400">
                <a:solidFill>
                  <a:schemeClr val="dk1"/>
                </a:solidFill>
                <a:latin typeface="Libre Baskerville"/>
                <a:ea typeface="Libre Baskerville"/>
                <a:cs typeface="Libre Baskerville"/>
                <a:sym typeface="Libre Baskerville"/>
              </a:rPr>
              <a:t> om mentorn och adepten är i samma fysiska utrymme, eftersom det kan </a:t>
            </a:r>
            <a:r>
              <a:rPr b="1" lang="en-GB" sz="1400">
                <a:solidFill>
                  <a:schemeClr val="dk1"/>
                </a:solidFill>
                <a:latin typeface="Libre Baskerville"/>
                <a:ea typeface="Libre Baskerville"/>
                <a:cs typeface="Libre Baskerville"/>
                <a:sym typeface="Libre Baskerville"/>
              </a:rPr>
              <a:t>stärka deras band</a:t>
            </a:r>
            <a:r>
              <a:rPr lang="en-GB" sz="1400">
                <a:solidFill>
                  <a:schemeClr val="dk1"/>
                </a:solidFill>
                <a:latin typeface="Libre Baskerville"/>
                <a:ea typeface="Libre Baskerville"/>
                <a:cs typeface="Libre Baskerville"/>
                <a:sym typeface="Libre Baskerville"/>
              </a:rPr>
              <a:t>, förbättra kopplingen och öka den upplevda effektiviteten i mentorskapet. </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SzPts val="1018"/>
              <a:buNone/>
            </a:pPr>
            <a:r>
              <a:rPr lang="en-GB" sz="1400">
                <a:solidFill>
                  <a:schemeClr val="dk1"/>
                </a:solidFill>
                <a:latin typeface="Libre Baskerville"/>
                <a:ea typeface="Libre Baskerville"/>
                <a:cs typeface="Libre Baskerville"/>
                <a:sym typeface="Libre Baskerville"/>
              </a:rPr>
              <a:t>Men när COVID tvingade mentorskapsprogram att övergå till onlinesessioner öppnade det upp för fler möjligheter. Med </a:t>
            </a:r>
            <a:r>
              <a:rPr b="1" lang="en-GB" sz="1400">
                <a:solidFill>
                  <a:schemeClr val="dk1"/>
                </a:solidFill>
                <a:latin typeface="Libre Baskerville"/>
                <a:ea typeface="Libre Baskerville"/>
                <a:cs typeface="Libre Baskerville"/>
                <a:sym typeface="Libre Baskerville"/>
              </a:rPr>
              <a:t>e-mentorskap</a:t>
            </a:r>
            <a:r>
              <a:rPr lang="en-GB" sz="1400">
                <a:solidFill>
                  <a:schemeClr val="dk1"/>
                </a:solidFill>
                <a:latin typeface="Libre Baskerville"/>
                <a:ea typeface="Libre Baskerville"/>
                <a:cs typeface="Libre Baskerville"/>
                <a:sym typeface="Libre Baskerville"/>
              </a:rPr>
              <a:t> kan människor som annars är långt borta lära sig av varandra, vilket kan </a:t>
            </a:r>
            <a:r>
              <a:rPr b="1" lang="en-GB" sz="1400">
                <a:solidFill>
                  <a:schemeClr val="dk1"/>
                </a:solidFill>
                <a:latin typeface="Libre Baskerville"/>
                <a:ea typeface="Libre Baskerville"/>
                <a:cs typeface="Libre Baskerville"/>
                <a:sym typeface="Libre Baskerville"/>
              </a:rPr>
              <a:t>vidga perspektiven</a:t>
            </a:r>
            <a:r>
              <a:rPr lang="en-GB" sz="1400">
                <a:solidFill>
                  <a:schemeClr val="dk1"/>
                </a:solidFill>
                <a:latin typeface="Libre Baskerville"/>
                <a:ea typeface="Libre Baskerville"/>
                <a:cs typeface="Libre Baskerville"/>
                <a:sym typeface="Libre Baskerville"/>
              </a:rPr>
              <a:t>. Om du använder e-mentorskap, se till att avsätta extra tid för att bygga upp ett personligt band.</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Clr>
                <a:schemeClr val="dk1"/>
              </a:buClr>
              <a:buSzPts val="1018"/>
              <a:buFont typeface="Arial"/>
              <a:buNone/>
            </a:pPr>
            <a:r>
              <a:t/>
            </a:r>
            <a:endParaRPr sz="1400">
              <a:solidFill>
                <a:schemeClr val="dk1"/>
              </a:solidFill>
              <a:latin typeface="Libre Baskerville"/>
              <a:ea typeface="Libre Baskerville"/>
              <a:cs typeface="Libre Baskerville"/>
              <a:sym typeface="Libre Baskerville"/>
            </a:endParaRPr>
          </a:p>
        </p:txBody>
      </p:sp>
      <p:sp>
        <p:nvSpPr>
          <p:cNvPr id="407" name="Google Shape;407;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1"/>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Ord från </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413" name="Google Shape;413;p61"/>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14" name="Google Shape;414;p61"/>
          <p:cNvSpPr txBox="1"/>
          <p:nvPr>
            <p:ph idx="12" type="sldNum"/>
          </p:nvPr>
        </p:nvSpPr>
        <p:spPr>
          <a:xfrm>
            <a:off x="7086600" y="485188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2"/>
          <p:cNvSpPr txBox="1"/>
          <p:nvPr>
            <p:ph type="title"/>
          </p:nvPr>
        </p:nvSpPr>
        <p:spPr>
          <a:xfrm>
            <a:off x="155300" y="2130450"/>
            <a:ext cx="88017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Vilka är dina fördelar som mentor?</a:t>
            </a:r>
            <a:endParaRPr sz="3600">
              <a:latin typeface="Libre Baskerville"/>
              <a:ea typeface="Libre Baskerville"/>
              <a:cs typeface="Libre Baskerville"/>
              <a:sym typeface="Libre Baskerville"/>
            </a:endParaRPr>
          </a:p>
        </p:txBody>
      </p:sp>
      <p:sp>
        <p:nvSpPr>
          <p:cNvPr id="420" name="Google Shape;420;p62"/>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8</a:t>
            </a:r>
            <a:endParaRPr b="1" sz="8800">
              <a:solidFill>
                <a:schemeClr val="dk2"/>
              </a:solidFill>
            </a:endParaRPr>
          </a:p>
        </p:txBody>
      </p:sp>
      <p:sp>
        <p:nvSpPr>
          <p:cNvPr id="421" name="Google Shape;421;p62"/>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63"/>
          <p:cNvSpPr txBox="1"/>
          <p:nvPr>
            <p:ph idx="1" type="body"/>
          </p:nvPr>
        </p:nvSpPr>
        <p:spPr>
          <a:xfrm>
            <a:off x="256200" y="2438275"/>
            <a:ext cx="8887800" cy="260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2200">
                <a:solidFill>
                  <a:schemeClr val="dk1"/>
                </a:solidFill>
                <a:latin typeface="Libre Baskerville"/>
                <a:ea typeface="Libre Baskerville"/>
                <a:cs typeface="Libre Baskerville"/>
                <a:sym typeface="Libre Baskerville"/>
              </a:rPr>
              <a:t>“Those who are good mentors get incalculably more out of it than they put into it.” </a:t>
            </a:r>
            <a:endParaRPr b="1" sz="2200">
              <a:solidFill>
                <a:schemeClr val="dk1"/>
              </a:solidFill>
              <a:latin typeface="Libre Baskerville"/>
              <a:ea typeface="Libre Baskerville"/>
              <a:cs typeface="Libre Baskerville"/>
              <a:sym typeface="Libre Baskerville"/>
            </a:endParaRPr>
          </a:p>
          <a:p>
            <a:pPr indent="0" lvl="0" marL="0" rtl="0" algn="l">
              <a:spcBef>
                <a:spcPts val="1200"/>
              </a:spcBef>
              <a:spcAft>
                <a:spcPts val="0"/>
              </a:spcAft>
              <a:buNone/>
            </a:pPr>
            <a:r>
              <a:rPr b="1" lang="en-GB" sz="1600">
                <a:solidFill>
                  <a:schemeClr val="dk1"/>
                </a:solidFill>
                <a:latin typeface="Libre Baskerville"/>
                <a:ea typeface="Libre Baskerville"/>
                <a:cs typeface="Libre Baskerville"/>
                <a:sym typeface="Libre Baskerville"/>
              </a:rPr>
              <a:t>Nature 447, 791-797 (14 June 2007) | doi:10.1038/447791a</a:t>
            </a:r>
            <a:endParaRPr b="1" sz="1600">
              <a:solidFill>
                <a:schemeClr val="dk1"/>
              </a:solidFill>
              <a:latin typeface="Libre Baskerville"/>
              <a:ea typeface="Libre Baskerville"/>
              <a:cs typeface="Libre Baskerville"/>
              <a:sym typeface="Libre Baskerville"/>
            </a:endParaRPr>
          </a:p>
          <a:p>
            <a:pPr indent="0" lvl="0" marL="0" rtl="0" algn="l">
              <a:spcBef>
                <a:spcPts val="1200"/>
              </a:spcBef>
              <a:spcAft>
                <a:spcPts val="1200"/>
              </a:spcAft>
              <a:buNone/>
            </a:pPr>
            <a:r>
              <a:t/>
            </a:r>
            <a:endParaRPr b="1" sz="1900">
              <a:latin typeface="Libre Baskerville"/>
              <a:ea typeface="Libre Baskerville"/>
              <a:cs typeface="Libre Baskerville"/>
              <a:sym typeface="Libre Baskerville"/>
            </a:endParaRPr>
          </a:p>
        </p:txBody>
      </p:sp>
      <p:sp>
        <p:nvSpPr>
          <p:cNvPr id="427" name="Google Shape;427;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428" name="Google Shape;428;p63"/>
          <p:cNvSpPr/>
          <p:nvPr/>
        </p:nvSpPr>
        <p:spPr>
          <a:xfrm>
            <a:off x="-7248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9" name="Google Shape;429;p63"/>
          <p:cNvSpPr txBox="1"/>
          <p:nvPr>
            <p:ph type="title"/>
          </p:nvPr>
        </p:nvSpPr>
        <p:spPr>
          <a:xfrm>
            <a:off x="-60725" y="68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Notera!</a:t>
            </a:r>
            <a:endParaRPr b="1">
              <a:latin typeface="Libre Baskerville"/>
              <a:ea typeface="Libre Baskerville"/>
              <a:cs typeface="Libre Baskerville"/>
              <a:sym typeface="Libre Baskervill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4"/>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 name="Google Shape;435;p64"/>
          <p:cNvSpPr txBox="1"/>
          <p:nvPr>
            <p:ph idx="1" type="body"/>
          </p:nvPr>
        </p:nvSpPr>
        <p:spPr>
          <a:xfrm>
            <a:off x="858600" y="1155900"/>
            <a:ext cx="7426800" cy="28317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GB" sz="1400">
                <a:solidFill>
                  <a:schemeClr val="dk1"/>
                </a:solidFill>
                <a:latin typeface="Libre Baskerville"/>
                <a:ea typeface="Libre Baskerville"/>
                <a:cs typeface="Libre Baskerville"/>
                <a:sym typeface="Libre Baskerville"/>
              </a:rPr>
              <a:t>Att vara mentor kan vara en verkligt </a:t>
            </a:r>
            <a:r>
              <a:rPr b="1" lang="en-GB" sz="1400">
                <a:solidFill>
                  <a:schemeClr val="dk1"/>
                </a:solidFill>
                <a:latin typeface="Libre Baskerville"/>
                <a:ea typeface="Libre Baskerville"/>
                <a:cs typeface="Libre Baskerville"/>
                <a:sym typeface="Libre Baskerville"/>
              </a:rPr>
              <a:t>givande och inspirerande</a:t>
            </a:r>
            <a:r>
              <a:rPr lang="en-GB" sz="1400">
                <a:solidFill>
                  <a:schemeClr val="dk1"/>
                </a:solidFill>
                <a:latin typeface="Libre Baskerville"/>
                <a:ea typeface="Libre Baskerville"/>
                <a:cs typeface="Libre Baskerville"/>
                <a:sym typeface="Libre Baskerville"/>
              </a:rPr>
              <a:t> upplevelse. </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sz="1400">
                <a:solidFill>
                  <a:schemeClr val="dk1"/>
                </a:solidFill>
                <a:latin typeface="Libre Baskerville"/>
                <a:ea typeface="Libre Baskerville"/>
                <a:cs typeface="Libre Baskerville"/>
                <a:sym typeface="Libre Baskerville"/>
              </a:rPr>
              <a:t>Mentorskap är inte en enkelriktad process: så mycket som din adept lär sig av dig, kan </a:t>
            </a:r>
            <a:r>
              <a:rPr b="1" lang="en-GB" sz="1400">
                <a:solidFill>
                  <a:schemeClr val="dk1"/>
                </a:solidFill>
                <a:latin typeface="Libre Baskerville"/>
                <a:ea typeface="Libre Baskerville"/>
                <a:cs typeface="Libre Baskerville"/>
                <a:sym typeface="Libre Baskerville"/>
              </a:rPr>
              <a:t>du också lära av dem</a:t>
            </a:r>
            <a:r>
              <a:rPr lang="en-GB" sz="1400">
                <a:solidFill>
                  <a:schemeClr val="dk1"/>
                </a:solidFill>
                <a:latin typeface="Libre Baskerville"/>
                <a:ea typeface="Libre Baskerville"/>
                <a:cs typeface="Libre Baskerville"/>
                <a:sym typeface="Libre Baskerville"/>
              </a:rPr>
              <a:t>. I den reflektionsprocess som mentorskapet innebär </a:t>
            </a:r>
            <a:r>
              <a:rPr b="1" lang="en-GB" sz="1400">
                <a:solidFill>
                  <a:schemeClr val="dk1"/>
                </a:solidFill>
                <a:latin typeface="Libre Baskerville"/>
                <a:ea typeface="Libre Baskerville"/>
                <a:cs typeface="Libre Baskerville"/>
                <a:sym typeface="Libre Baskerville"/>
              </a:rPr>
              <a:t>lär man sig ofta mest om sig själv</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0"/>
              </a:spcAft>
              <a:buNone/>
            </a:pPr>
            <a:r>
              <a:rPr lang="en-GB" sz="1400">
                <a:solidFill>
                  <a:schemeClr val="dk1"/>
                </a:solidFill>
                <a:latin typeface="Libre Baskerville"/>
                <a:ea typeface="Libre Baskerville"/>
                <a:cs typeface="Libre Baskerville"/>
                <a:sym typeface="Libre Baskerville"/>
              </a:rPr>
              <a:t>Kom ihåg att du som mentor ses som en </a:t>
            </a:r>
            <a:r>
              <a:rPr b="1" lang="en-GB" sz="1400">
                <a:solidFill>
                  <a:schemeClr val="dk1"/>
                </a:solidFill>
                <a:latin typeface="Libre Baskerville"/>
                <a:ea typeface="Libre Baskerville"/>
                <a:cs typeface="Libre Baskerville"/>
                <a:sym typeface="Libre Baskerville"/>
              </a:rPr>
              <a:t>förebild</a:t>
            </a:r>
            <a:r>
              <a:rPr lang="en-GB" sz="1400">
                <a:solidFill>
                  <a:schemeClr val="dk1"/>
                </a:solidFill>
                <a:latin typeface="Libre Baskerville"/>
                <a:ea typeface="Libre Baskerville"/>
                <a:cs typeface="Libre Baskerville"/>
                <a:sym typeface="Libre Baskerville"/>
              </a:rPr>
              <a:t>, vilket inte bara är ett stort ansvar utan också en upplyftande insikt. </a:t>
            </a:r>
            <a:endParaRPr sz="1400">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rPr lang="en-GB" sz="1400">
                <a:solidFill>
                  <a:schemeClr val="dk1"/>
                </a:solidFill>
                <a:latin typeface="Libre Baskerville"/>
                <a:ea typeface="Libre Baskerville"/>
                <a:cs typeface="Libre Baskerville"/>
                <a:sym typeface="Libre Baskerville"/>
              </a:rPr>
              <a:t>Förutom </a:t>
            </a:r>
            <a:r>
              <a:rPr b="1" lang="en-GB" sz="1400">
                <a:solidFill>
                  <a:schemeClr val="dk1"/>
                </a:solidFill>
                <a:latin typeface="Libre Baskerville"/>
                <a:ea typeface="Libre Baskerville"/>
                <a:cs typeface="Libre Baskerville"/>
                <a:sym typeface="Libre Baskerville"/>
              </a:rPr>
              <a:t>självreflektion och inspiration</a:t>
            </a:r>
            <a:r>
              <a:rPr lang="en-GB" sz="1400">
                <a:solidFill>
                  <a:schemeClr val="dk1"/>
                </a:solidFill>
                <a:latin typeface="Libre Baskerville"/>
                <a:ea typeface="Libre Baskerville"/>
                <a:cs typeface="Libre Baskerville"/>
                <a:sym typeface="Libre Baskerville"/>
              </a:rPr>
              <a:t> kan mentorskap hjälpa dig att växa som professionell på många sätt, inklusive att utveckla ditt l</a:t>
            </a:r>
            <a:r>
              <a:rPr b="1" lang="en-GB" sz="1400">
                <a:solidFill>
                  <a:schemeClr val="dk1"/>
                </a:solidFill>
                <a:latin typeface="Libre Baskerville"/>
                <a:ea typeface="Libre Baskerville"/>
                <a:cs typeface="Libre Baskerville"/>
                <a:sym typeface="Libre Baskerville"/>
              </a:rPr>
              <a:t>edarskap, din coachning och dina kommunikationsförmågor</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p:txBody>
      </p:sp>
      <p:sp>
        <p:nvSpPr>
          <p:cNvPr id="436" name="Google Shape;436;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 name="Google Shape;172;p29"/>
          <p:cNvSpPr txBox="1"/>
          <p:nvPr>
            <p:ph type="title"/>
          </p:nvPr>
        </p:nvSpPr>
        <p:spPr>
          <a:xfrm>
            <a:off x="2631525" y="633600"/>
            <a:ext cx="3371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Innehåll</a:t>
            </a:r>
            <a:endParaRPr b="1">
              <a:latin typeface="Libre Baskerville"/>
              <a:ea typeface="Libre Baskerville"/>
              <a:cs typeface="Libre Baskerville"/>
              <a:sym typeface="Libre Baskerville"/>
            </a:endParaRPr>
          </a:p>
        </p:txBody>
      </p:sp>
      <p:sp>
        <p:nvSpPr>
          <p:cNvPr id="173" name="Google Shape;173;p29"/>
          <p:cNvSpPr txBox="1"/>
          <p:nvPr>
            <p:ph idx="1" type="body"/>
          </p:nvPr>
        </p:nvSpPr>
        <p:spPr>
          <a:xfrm>
            <a:off x="1204275" y="1285200"/>
            <a:ext cx="6226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highlight>
                  <a:schemeClr val="lt1"/>
                </a:highlight>
                <a:latin typeface="Libre Baskerville"/>
                <a:ea typeface="Libre Baskerville"/>
                <a:cs typeface="Libre Baskerville"/>
                <a:sym typeface="Libre Baskerville"/>
              </a:rPr>
              <a:t>Nyckelkoncept i ett mentorskapsprogram</a:t>
            </a:r>
            <a:endParaRPr>
              <a:solidFill>
                <a:schemeClr val="dk1"/>
              </a:solidFill>
              <a:highlight>
                <a:schemeClr val="lt1"/>
              </a:highlight>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highlight>
                  <a:schemeClr val="lt1"/>
                </a:highlight>
                <a:latin typeface="Libre Baskerville"/>
                <a:ea typeface="Libre Baskerville"/>
                <a:cs typeface="Libre Baskerville"/>
                <a:sym typeface="Libre Baskerville"/>
              </a:rPr>
              <a:t>De ideala egenskaperna hos en mentor</a:t>
            </a:r>
            <a:endParaRPr>
              <a:solidFill>
                <a:schemeClr val="dk1"/>
              </a:solidFill>
              <a:highlight>
                <a:schemeClr val="lt1"/>
              </a:highlight>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highlight>
                  <a:schemeClr val="lt1"/>
                </a:highlight>
                <a:latin typeface="Libre Baskerville"/>
                <a:ea typeface="Libre Baskerville"/>
                <a:cs typeface="Libre Baskerville"/>
                <a:sym typeface="Libre Baskerville"/>
              </a:rPr>
              <a:t>Hantera förväntningar</a:t>
            </a:r>
            <a:endParaRPr>
              <a:solidFill>
                <a:schemeClr val="dk1"/>
              </a:solidFill>
              <a:highlight>
                <a:schemeClr val="lt1"/>
              </a:highlight>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highlight>
                  <a:schemeClr val="lt1"/>
                </a:highlight>
                <a:latin typeface="Libre Baskerville"/>
                <a:ea typeface="Libre Baskerville"/>
                <a:cs typeface="Libre Baskerville"/>
                <a:sym typeface="Libre Baskerville"/>
              </a:rPr>
              <a:t>Matcha mentors och mentees</a:t>
            </a:r>
            <a:endParaRPr>
              <a:solidFill>
                <a:schemeClr val="dk1"/>
              </a:solidFill>
              <a:highlight>
                <a:schemeClr val="lt1"/>
              </a:highlight>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highlight>
                  <a:schemeClr val="lt1"/>
                </a:highlight>
                <a:latin typeface="Libre Baskerville"/>
                <a:ea typeface="Libre Baskerville"/>
                <a:cs typeface="Libre Baskerville"/>
                <a:sym typeface="Libre Baskerville"/>
              </a:rPr>
              <a:t>En-till-en mentorskap vs gruppmentorskap</a:t>
            </a:r>
            <a:endParaRPr>
              <a:solidFill>
                <a:schemeClr val="dk1"/>
              </a:solidFill>
              <a:highlight>
                <a:schemeClr val="lt1"/>
              </a:highlight>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highlight>
                  <a:schemeClr val="lt1"/>
                </a:highlight>
                <a:latin typeface="Libre Baskerville"/>
                <a:ea typeface="Libre Baskerville"/>
                <a:cs typeface="Libre Baskerville"/>
                <a:sym typeface="Libre Baskerville"/>
              </a:rPr>
              <a:t>Online vs ansikte-mot-ansikte mentorskap</a:t>
            </a:r>
            <a:endParaRPr>
              <a:solidFill>
                <a:schemeClr val="dk1"/>
              </a:solidFill>
              <a:highlight>
                <a:schemeClr val="lt1"/>
              </a:highlight>
              <a:latin typeface="Libre Baskerville"/>
              <a:ea typeface="Libre Baskerville"/>
              <a:cs typeface="Libre Baskerville"/>
              <a:sym typeface="Libre Baskerville"/>
            </a:endParaRPr>
          </a:p>
          <a:p>
            <a:pPr indent="-342900" lvl="0" marL="457200" rtl="0" algn="l">
              <a:spcBef>
                <a:spcPts val="0"/>
              </a:spcBef>
              <a:spcAft>
                <a:spcPts val="0"/>
              </a:spcAft>
              <a:buClr>
                <a:schemeClr val="dk1"/>
              </a:buClr>
              <a:buSzPts val="1800"/>
              <a:buFont typeface="Libre Baskerville"/>
              <a:buAutoNum type="arabicParenR"/>
            </a:pPr>
            <a:r>
              <a:rPr lang="en-GB">
                <a:solidFill>
                  <a:schemeClr val="dk1"/>
                </a:solidFill>
                <a:highlight>
                  <a:schemeClr val="lt1"/>
                </a:highlight>
                <a:latin typeface="Libre Baskerville"/>
                <a:ea typeface="Libre Baskerville"/>
                <a:cs typeface="Libre Baskerville"/>
                <a:sym typeface="Libre Baskerville"/>
              </a:rPr>
              <a:t>Dina fördelar som mentor</a:t>
            </a:r>
            <a:endParaRPr>
              <a:solidFill>
                <a:schemeClr val="dk1"/>
              </a:solidFill>
              <a:highlight>
                <a:schemeClr val="lt1"/>
              </a:highlight>
              <a:latin typeface="Libre Baskerville"/>
              <a:ea typeface="Libre Baskerville"/>
              <a:cs typeface="Libre Baskerville"/>
              <a:sym typeface="Libre Baskerville"/>
            </a:endParaRPr>
          </a:p>
        </p:txBody>
      </p:sp>
      <p:sp>
        <p:nvSpPr>
          <p:cNvPr id="174" name="Google Shape;174;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5"/>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Ord från </a:t>
            </a:r>
            <a:endParaRPr b="1" sz="26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None/>
            </a:pPr>
            <a:r>
              <a:rPr b="1" lang="en-GB" sz="2600">
                <a:solidFill>
                  <a:schemeClr val="dk1"/>
                </a:solidFill>
                <a:latin typeface="Libre Baskerville"/>
                <a:ea typeface="Libre Baskerville"/>
                <a:cs typeface="Libre Baskerville"/>
                <a:sym typeface="Libre Baskerville"/>
              </a:rPr>
              <a:t>mentor</a:t>
            </a:r>
            <a:endParaRPr b="1" sz="2600">
              <a:solidFill>
                <a:schemeClr val="dk1"/>
              </a:solidFill>
              <a:latin typeface="Libre Baskerville"/>
              <a:ea typeface="Libre Baskerville"/>
              <a:cs typeface="Libre Baskerville"/>
              <a:sym typeface="Libre Baskerville"/>
            </a:endParaRPr>
          </a:p>
        </p:txBody>
      </p:sp>
      <p:pic>
        <p:nvPicPr>
          <p:cNvPr id="442" name="Google Shape;442;p65"/>
          <p:cNvPicPr preferRelativeResize="0"/>
          <p:nvPr/>
        </p:nvPicPr>
        <p:blipFill>
          <a:blip r:embed="rId3">
            <a:alphaModFix/>
          </a:blip>
          <a:stretch>
            <a:fillRect/>
          </a:stretch>
        </p:blipFill>
        <p:spPr>
          <a:xfrm>
            <a:off x="3008353" y="0"/>
            <a:ext cx="6135648" cy="5143501"/>
          </a:xfrm>
          <a:prstGeom prst="rect">
            <a:avLst/>
          </a:prstGeom>
          <a:noFill/>
          <a:ln>
            <a:noFill/>
          </a:ln>
        </p:spPr>
      </p:pic>
      <p:sp>
        <p:nvSpPr>
          <p:cNvPr id="443" name="Google Shape;443;p65"/>
          <p:cNvSpPr txBox="1"/>
          <p:nvPr>
            <p:ph idx="12" type="sldNum"/>
          </p:nvPr>
        </p:nvSpPr>
        <p:spPr>
          <a:xfrm>
            <a:off x="7086600" y="4851888"/>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6"/>
          <p:cNvSpPr/>
          <p:nvPr/>
        </p:nvSpPr>
        <p:spPr>
          <a:xfrm>
            <a:off x="786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9" name="Google Shape;449;p66"/>
          <p:cNvSpPr txBox="1"/>
          <p:nvPr>
            <p:ph type="title"/>
          </p:nvPr>
        </p:nvSpPr>
        <p:spPr>
          <a:xfrm>
            <a:off x="597725" y="625750"/>
            <a:ext cx="7576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Mentors verktygslåda - Ytterligare resurser</a:t>
            </a:r>
            <a:r>
              <a:rPr b="1" lang="en-GB">
                <a:latin typeface="Libre Baskerville"/>
                <a:ea typeface="Libre Baskerville"/>
                <a:cs typeface="Libre Baskerville"/>
                <a:sym typeface="Libre Baskerville"/>
              </a:rPr>
              <a:t> </a:t>
            </a:r>
            <a:endParaRPr b="1">
              <a:latin typeface="Libre Baskerville"/>
              <a:ea typeface="Libre Baskerville"/>
              <a:cs typeface="Libre Baskerville"/>
              <a:sym typeface="Libre Baskerville"/>
            </a:endParaRPr>
          </a:p>
        </p:txBody>
      </p:sp>
      <p:sp>
        <p:nvSpPr>
          <p:cNvPr id="450" name="Google Shape;450;p66"/>
          <p:cNvSpPr txBox="1"/>
          <p:nvPr>
            <p:ph idx="1" type="body"/>
          </p:nvPr>
        </p:nvSpPr>
        <p:spPr>
          <a:xfrm>
            <a:off x="858600" y="1400400"/>
            <a:ext cx="7426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GB" sz="1400">
                <a:solidFill>
                  <a:schemeClr val="dk1"/>
                </a:solidFill>
                <a:latin typeface="Libre Baskerville"/>
                <a:ea typeface="Libre Baskerville"/>
                <a:cs typeface="Libre Baskerville"/>
                <a:sym typeface="Libre Baskerville"/>
              </a:rPr>
              <a:t>Detta utbildningspaket har gett dig en nödvändig översikt. Om du vill fördjupa dig ytterligare eller om du känner dig fast, rekommenderar vi följande resurser:</a:t>
            </a:r>
            <a:endParaRPr b="1" sz="1400">
              <a:solidFill>
                <a:schemeClr val="dk1"/>
              </a:solidFill>
              <a:latin typeface="Libre Baskerville"/>
              <a:ea typeface="Libre Baskerville"/>
              <a:cs typeface="Libre Baskerville"/>
              <a:sym typeface="Libre Baskerville"/>
            </a:endParaRPr>
          </a:p>
          <a:p>
            <a:pPr indent="0" lvl="0" marL="0" rtl="0" algn="l">
              <a:spcBef>
                <a:spcPts val="0"/>
              </a:spcBef>
              <a:spcAft>
                <a:spcPts val="0"/>
              </a:spcAft>
              <a:buClr>
                <a:schemeClr val="dk1"/>
              </a:buClr>
              <a:buSzPts val="1100"/>
              <a:buFont typeface="Arial"/>
              <a:buNone/>
            </a:pPr>
            <a:r>
              <a:t/>
            </a:r>
            <a:endParaRPr sz="1400">
              <a:solidFill>
                <a:schemeClr val="dk1"/>
              </a:solidFill>
              <a:latin typeface="Libre Baskerville"/>
              <a:ea typeface="Libre Baskerville"/>
              <a:cs typeface="Libre Baskerville"/>
              <a:sym typeface="Libre Baskerville"/>
            </a:endParaRPr>
          </a:p>
          <a:p>
            <a:pPr indent="-317500" lvl="0" marL="457200" rtl="0" algn="l">
              <a:spcBef>
                <a:spcPts val="0"/>
              </a:spcBef>
              <a:spcAft>
                <a:spcPts val="0"/>
              </a:spcAft>
              <a:buSzPts val="1400"/>
              <a:buFont typeface="Libre Baskerville"/>
              <a:buChar char="●"/>
            </a:pPr>
            <a:r>
              <a:rPr lang="en-GB" sz="1400">
                <a:solidFill>
                  <a:schemeClr val="dk1"/>
                </a:solidFill>
                <a:latin typeface="Libre Baskerville"/>
                <a:ea typeface="Libre Baskerville"/>
                <a:cs typeface="Libre Baskerville"/>
                <a:sym typeface="Libre Baskerville"/>
              </a:rPr>
              <a:t>Fler mentors resurser på </a:t>
            </a:r>
            <a:r>
              <a:rPr lang="en-GB" sz="1400" u="sng">
                <a:solidFill>
                  <a:schemeClr val="hlink"/>
                </a:solidFill>
                <a:latin typeface="Libre Baskerville"/>
                <a:ea typeface="Libre Baskerville"/>
                <a:cs typeface="Libre Baskerville"/>
                <a:sym typeface="Libre Baskerville"/>
                <a:hlinkClick r:id="rId3"/>
              </a:rPr>
              <a:t>vår projektsida</a:t>
            </a:r>
            <a:r>
              <a:rPr lang="en-GB" sz="1400">
                <a:solidFill>
                  <a:schemeClr val="dk1"/>
                </a:solidFill>
                <a:latin typeface="Libre Baskerville"/>
                <a:ea typeface="Libre Baskerville"/>
                <a:cs typeface="Libre Baskerville"/>
                <a:sym typeface="Libre Baskerville"/>
              </a:rPr>
              <a:t> </a:t>
            </a:r>
            <a:endParaRPr sz="1400">
              <a:solidFill>
                <a:schemeClr val="dk1"/>
              </a:solidFill>
              <a:latin typeface="Libre Baskerville"/>
              <a:ea typeface="Libre Baskerville"/>
              <a:cs typeface="Libre Baskerville"/>
              <a:sym typeface="Libre Baskerville"/>
            </a:endParaRPr>
          </a:p>
          <a:p>
            <a:pPr indent="-317500" lvl="0" marL="457200" rtl="0" algn="l">
              <a:spcBef>
                <a:spcPts val="0"/>
              </a:spcBef>
              <a:spcAft>
                <a:spcPts val="0"/>
              </a:spcAft>
              <a:buSzPts val="1400"/>
              <a:buFont typeface="Libre Baskerville"/>
              <a:buChar char="●"/>
            </a:pPr>
            <a:r>
              <a:rPr lang="en-GB" sz="1400">
                <a:solidFill>
                  <a:schemeClr val="dk1"/>
                </a:solidFill>
                <a:latin typeface="Libre Baskerville"/>
                <a:ea typeface="Libre Baskerville"/>
                <a:cs typeface="Libre Baskerville"/>
                <a:sym typeface="Libre Baskerville"/>
              </a:rPr>
              <a:t>Inspiration och </a:t>
            </a:r>
            <a:r>
              <a:rPr lang="en-GB" sz="1400">
                <a:solidFill>
                  <a:schemeClr val="dk1"/>
                </a:solidFill>
                <a:latin typeface="Libre Baskerville"/>
                <a:ea typeface="Libre Baskerville"/>
                <a:cs typeface="Libre Baskerville"/>
                <a:sym typeface="Libre Baskerville"/>
              </a:rPr>
              <a:t>ledarskap historier</a:t>
            </a:r>
            <a:r>
              <a:rPr lang="en-GB" sz="1400">
                <a:solidFill>
                  <a:schemeClr val="dk1"/>
                </a:solidFill>
                <a:latin typeface="Libre Baskerville"/>
                <a:ea typeface="Libre Baskerville"/>
                <a:cs typeface="Libre Baskerville"/>
                <a:sym typeface="Libre Baskerville"/>
              </a:rPr>
              <a:t> på </a:t>
            </a:r>
            <a:r>
              <a:rPr lang="en-GB" sz="1400" u="sng">
                <a:solidFill>
                  <a:schemeClr val="hlink"/>
                </a:solidFill>
                <a:latin typeface="Libre Baskerville"/>
                <a:ea typeface="Libre Baskerville"/>
                <a:cs typeface="Libre Baskerville"/>
                <a:sym typeface="Libre Baskerville"/>
                <a:hlinkClick r:id="rId4"/>
              </a:rPr>
              <a:t>v</a:t>
            </a:r>
            <a:r>
              <a:rPr lang="en-GB" sz="1400" u="sng">
                <a:solidFill>
                  <a:schemeClr val="hlink"/>
                </a:solidFill>
                <a:latin typeface="Libre Baskerville"/>
                <a:ea typeface="Libre Baskerville"/>
                <a:cs typeface="Libre Baskerville"/>
                <a:sym typeface="Libre Baskerville"/>
                <a:hlinkClick r:id="rId5"/>
              </a:rPr>
              <a:t>år proje</a:t>
            </a:r>
            <a:r>
              <a:rPr lang="en-GB" sz="1400" u="sng">
                <a:solidFill>
                  <a:schemeClr val="hlink"/>
                </a:solidFill>
                <a:latin typeface="Libre Baskerville"/>
                <a:ea typeface="Libre Baskerville"/>
                <a:cs typeface="Libre Baskerville"/>
                <a:sym typeface="Libre Baskerville"/>
                <a:hlinkClick r:id="rId6"/>
              </a:rPr>
              <a:t>ktsida</a:t>
            </a:r>
            <a:r>
              <a:rPr lang="en-GB" sz="1400">
                <a:solidFill>
                  <a:schemeClr val="dk1"/>
                </a:solidFill>
                <a:latin typeface="Libre Baskerville"/>
                <a:ea typeface="Libre Baskerville"/>
                <a:cs typeface="Libre Baskerville"/>
                <a:sym typeface="Libre Baskerville"/>
              </a:rPr>
              <a:t> </a:t>
            </a:r>
            <a:endParaRPr sz="1400">
              <a:solidFill>
                <a:schemeClr val="dk1"/>
              </a:solidFill>
              <a:latin typeface="Libre Baskerville"/>
              <a:ea typeface="Libre Baskerville"/>
              <a:cs typeface="Libre Baskerville"/>
              <a:sym typeface="Libre Baskerville"/>
            </a:endParaRPr>
          </a:p>
          <a:p>
            <a:pPr indent="-317500" lvl="0" marL="457200" rtl="0" algn="l">
              <a:spcBef>
                <a:spcPts val="0"/>
              </a:spcBef>
              <a:spcAft>
                <a:spcPts val="0"/>
              </a:spcAft>
              <a:buSzPts val="1400"/>
              <a:buFont typeface="Libre Baskerville"/>
              <a:buChar char="●"/>
            </a:pPr>
            <a:r>
              <a:rPr lang="en-GB" sz="1400">
                <a:solidFill>
                  <a:schemeClr val="dk1"/>
                </a:solidFill>
                <a:latin typeface="Libre Baskerville"/>
                <a:ea typeface="Libre Baskerville"/>
                <a:cs typeface="Libre Baskerville"/>
                <a:sym typeface="Libre Baskerville"/>
              </a:rPr>
              <a:t>Mer om mentorskap på grundnivå: </a:t>
            </a:r>
            <a:r>
              <a:rPr lang="en-GB" sz="1400" u="sng">
                <a:solidFill>
                  <a:schemeClr val="hlink"/>
                </a:solidFill>
                <a:latin typeface="Libre Baskerville"/>
                <a:ea typeface="Libre Baskerville"/>
                <a:cs typeface="Libre Baskerville"/>
                <a:sym typeface="Libre Baskerville"/>
                <a:hlinkClick r:id="rId7"/>
              </a:rPr>
              <a:t>EUGAIN booklet (D6)</a:t>
            </a:r>
            <a:r>
              <a:rPr lang="en-GB" sz="1400">
                <a:solidFill>
                  <a:schemeClr val="dk1"/>
                </a:solidFill>
                <a:latin typeface="Libre Baskerville"/>
                <a:ea typeface="Libre Baskerville"/>
                <a:cs typeface="Libre Baskerville"/>
                <a:sym typeface="Libre Baskerville"/>
              </a:rPr>
              <a:t> </a:t>
            </a:r>
            <a:endParaRPr sz="1400">
              <a:solidFill>
                <a:schemeClr val="dk1"/>
              </a:solidFill>
              <a:latin typeface="Libre Baskerville"/>
              <a:ea typeface="Libre Baskerville"/>
              <a:cs typeface="Libre Baskerville"/>
              <a:sym typeface="Libre Baskerville"/>
            </a:endParaRPr>
          </a:p>
          <a:p>
            <a:pPr indent="-317500" lvl="0" marL="457200" rtl="0" algn="l">
              <a:spcBef>
                <a:spcPts val="0"/>
              </a:spcBef>
              <a:spcAft>
                <a:spcPts val="0"/>
              </a:spcAft>
              <a:buSzPts val="1400"/>
              <a:buFont typeface="Libre Baskerville"/>
              <a:buChar char="●"/>
            </a:pPr>
            <a:r>
              <a:rPr lang="en-GB" sz="1400">
                <a:solidFill>
                  <a:schemeClr val="dk1"/>
                </a:solidFill>
                <a:latin typeface="Libre Baskerville"/>
                <a:ea typeface="Libre Baskerville"/>
                <a:cs typeface="Libre Baskerville"/>
                <a:sym typeface="Libre Baskerville"/>
              </a:rPr>
              <a:t>Mer om mentorskap på forskarnivå och forskarnivå:</a:t>
            </a:r>
            <a:r>
              <a:rPr lang="en-GB" sz="1400">
                <a:solidFill>
                  <a:schemeClr val="dk1"/>
                </a:solidFill>
                <a:latin typeface="Libre Baskerville"/>
                <a:ea typeface="Libre Baskerville"/>
                <a:cs typeface="Libre Baskerville"/>
                <a:sym typeface="Libre Baskerville"/>
              </a:rPr>
              <a:t> </a:t>
            </a:r>
            <a:r>
              <a:rPr lang="en-GB" sz="1400" u="sng">
                <a:solidFill>
                  <a:schemeClr val="hlink"/>
                </a:solidFill>
                <a:latin typeface="Libre Baskerville"/>
                <a:ea typeface="Libre Baskerville"/>
                <a:cs typeface="Libre Baskerville"/>
                <a:sym typeface="Libre Baskerville"/>
                <a:hlinkClick r:id="rId8"/>
              </a:rPr>
              <a:t>EUGAIN booklet (D3)</a:t>
            </a:r>
            <a:endParaRPr sz="1400">
              <a:solidFill>
                <a:schemeClr val="dk1"/>
              </a:solidFill>
              <a:latin typeface="Libre Baskerville"/>
              <a:ea typeface="Libre Baskerville"/>
              <a:cs typeface="Libre Baskerville"/>
              <a:sym typeface="Libre Baskerville"/>
            </a:endParaRPr>
          </a:p>
          <a:p>
            <a:pPr indent="-317500" lvl="0" marL="457200" rtl="0" algn="l">
              <a:spcBef>
                <a:spcPts val="0"/>
              </a:spcBef>
              <a:spcAft>
                <a:spcPts val="0"/>
              </a:spcAft>
              <a:buSzPts val="1400"/>
              <a:buChar char="●"/>
            </a:pPr>
            <a:r>
              <a:rPr lang="en-GB" sz="1400">
                <a:solidFill>
                  <a:schemeClr val="dk1"/>
                </a:solidFill>
                <a:latin typeface="Libre Baskerville"/>
                <a:ea typeface="Libre Baskerville"/>
                <a:cs typeface="Libre Baskerville"/>
                <a:sym typeface="Libre Baskerville"/>
              </a:rPr>
              <a:t>Flera filmer om </a:t>
            </a:r>
            <a:r>
              <a:rPr lang="en-GB" sz="1400">
                <a:solidFill>
                  <a:schemeClr val="dk1"/>
                </a:solidFill>
                <a:latin typeface="Libre Baskerville"/>
                <a:ea typeface="Libre Baskerville"/>
                <a:cs typeface="Libre Baskerville"/>
                <a:sym typeface="Libre Baskerville"/>
              </a:rPr>
              <a:t>karriärvägar</a:t>
            </a:r>
            <a:r>
              <a:rPr lang="en-GB" sz="1400">
                <a:solidFill>
                  <a:schemeClr val="dk1"/>
                </a:solidFill>
                <a:latin typeface="Libre Baskerville"/>
                <a:ea typeface="Libre Baskerville"/>
                <a:cs typeface="Libre Baskerville"/>
                <a:sym typeface="Libre Baskerville"/>
              </a:rPr>
              <a:t> </a:t>
            </a:r>
            <a:r>
              <a:rPr lang="en-GB" sz="1400" u="sng">
                <a:solidFill>
                  <a:schemeClr val="hlink"/>
                </a:solidFill>
                <a:latin typeface="Libre Baskerville"/>
                <a:ea typeface="Libre Baskerville"/>
                <a:cs typeface="Libre Baskerville"/>
                <a:sym typeface="Libre Baskerville"/>
                <a:hlinkClick r:id="rId9"/>
              </a:rPr>
              <a:t>CareerGirls - Role Models</a:t>
            </a:r>
            <a:r>
              <a:rPr lang="en-GB" sz="1400"/>
              <a:t>, </a:t>
            </a:r>
            <a:r>
              <a:rPr lang="en-GB" sz="1400" u="sng">
                <a:solidFill>
                  <a:schemeClr val="hlink"/>
                </a:solidFill>
                <a:latin typeface="Libre Baskerville"/>
                <a:ea typeface="Libre Baskerville"/>
                <a:cs typeface="Libre Baskerville"/>
                <a:sym typeface="Libre Baskerville"/>
                <a:hlinkClick r:id="rId10"/>
              </a:rPr>
              <a:t>Why Choose IT? - Role Models</a:t>
            </a:r>
            <a:r>
              <a:rPr lang="en-GB" sz="1400">
                <a:solidFill>
                  <a:schemeClr val="dk1"/>
                </a:solidFill>
                <a:latin typeface="Libre Baskerville"/>
                <a:ea typeface="Libre Baskerville"/>
                <a:cs typeface="Libre Baskerville"/>
                <a:sym typeface="Libre Baskerville"/>
              </a:rPr>
              <a:t> </a:t>
            </a:r>
            <a:endParaRPr b="1" sz="1400">
              <a:solidFill>
                <a:schemeClr val="dk1"/>
              </a:solidFill>
              <a:highlight>
                <a:srgbClr val="FFFF00"/>
              </a:highlight>
              <a:latin typeface="Libre Baskerville"/>
              <a:ea typeface="Libre Baskerville"/>
              <a:cs typeface="Libre Baskerville"/>
              <a:sym typeface="Libre Baskerville"/>
            </a:endParaRPr>
          </a:p>
          <a:p>
            <a:pPr indent="-317500" lvl="0" marL="457200" rtl="0" algn="l">
              <a:spcBef>
                <a:spcPts val="0"/>
              </a:spcBef>
              <a:spcAft>
                <a:spcPts val="0"/>
              </a:spcAft>
              <a:buSzPts val="1400"/>
              <a:buFont typeface="Libre Baskerville"/>
              <a:buChar char="●"/>
            </a:pPr>
            <a:r>
              <a:rPr lang="en-GB" sz="1400">
                <a:solidFill>
                  <a:schemeClr val="dk1"/>
                </a:solidFill>
                <a:latin typeface="Libre Baskerville"/>
                <a:ea typeface="Libre Baskerville"/>
                <a:cs typeface="Libre Baskerville"/>
                <a:sym typeface="Libre Baskerville"/>
              </a:rPr>
              <a:t>Fler </a:t>
            </a:r>
            <a:r>
              <a:rPr lang="en-GB" sz="1400">
                <a:solidFill>
                  <a:schemeClr val="dk1"/>
                </a:solidFill>
                <a:latin typeface="Libre Baskerville"/>
                <a:ea typeface="Libre Baskerville"/>
                <a:cs typeface="Libre Baskerville"/>
                <a:sym typeface="Libre Baskerville"/>
              </a:rPr>
              <a:t>instruktionsfilmer</a:t>
            </a:r>
            <a:r>
              <a:rPr lang="en-GB" sz="1400">
                <a:solidFill>
                  <a:schemeClr val="dk1"/>
                </a:solidFill>
                <a:latin typeface="Libre Baskerville"/>
                <a:ea typeface="Libre Baskerville"/>
                <a:cs typeface="Libre Baskerville"/>
                <a:sym typeface="Libre Baskerville"/>
              </a:rPr>
              <a:t> om mentorskap på </a:t>
            </a:r>
            <a:r>
              <a:rPr lang="en-GB" sz="1400" u="sng">
                <a:solidFill>
                  <a:srgbClr val="1155CC"/>
                </a:solidFill>
                <a:latin typeface="Libre Baskerville"/>
                <a:ea typeface="Libre Baskerville"/>
                <a:cs typeface="Libre Baskerville"/>
                <a:sym typeface="Libre Baskerville"/>
                <a:hlinkClick r:id="rId11">
                  <a:extLst>
                    <a:ext uri="{A12FA001-AC4F-418D-AE19-62706E023703}">
                      <ahyp:hlinkClr val="tx"/>
                    </a:ext>
                  </a:extLst>
                </a:hlinkClick>
              </a:rPr>
              <a:t>LinkedIn Learning</a:t>
            </a:r>
            <a:r>
              <a:rPr lang="en-GB" sz="1400">
                <a:solidFill>
                  <a:schemeClr val="dk1"/>
                </a:solidFill>
                <a:latin typeface="Libre Baskerville"/>
                <a:ea typeface="Libre Baskerville"/>
                <a:cs typeface="Libre Baskerville"/>
                <a:sym typeface="Libre Baskerville"/>
              </a:rPr>
              <a:t>.</a:t>
            </a:r>
            <a:endParaRPr sz="1400">
              <a:latin typeface="Libre Baskerville"/>
              <a:ea typeface="Libre Baskerville"/>
              <a:cs typeface="Libre Baskerville"/>
              <a:sym typeface="Libre Baskerville"/>
            </a:endParaRPr>
          </a:p>
        </p:txBody>
      </p:sp>
      <p:sp>
        <p:nvSpPr>
          <p:cNvPr id="451" name="Google Shape;451;p6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7"/>
          <p:cNvSpPr txBox="1"/>
          <p:nvPr>
            <p:ph type="title"/>
          </p:nvPr>
        </p:nvSpPr>
        <p:spPr>
          <a:xfrm>
            <a:off x="628650" y="1342150"/>
            <a:ext cx="7886700" cy="3187200"/>
          </a:xfrm>
          <a:prstGeom prst="rect">
            <a:avLst/>
          </a:prstGeom>
          <a:noFill/>
          <a:ln>
            <a:noFill/>
          </a:ln>
        </p:spPr>
        <p:txBody>
          <a:bodyPr anchorCtr="0" anchor="ctr" bIns="34275" lIns="68575" spcFirstLastPara="1" rIns="68575" wrap="square" tIns="34275">
            <a:normAutofit/>
          </a:bodyPr>
          <a:lstStyle/>
          <a:p>
            <a:pPr indent="0" lvl="0" marL="0" rtl="0" algn="just">
              <a:lnSpc>
                <a:spcPct val="100000"/>
              </a:lnSpc>
              <a:spcBef>
                <a:spcPts val="0"/>
              </a:spcBef>
              <a:spcAft>
                <a:spcPts val="0"/>
              </a:spcAft>
              <a:buClr>
                <a:schemeClr val="dk1"/>
              </a:buClr>
              <a:buSzPts val="891"/>
              <a:buFont typeface="Arial"/>
              <a:buNone/>
            </a:pPr>
            <a:r>
              <a:rPr lang="en-GB" sz="2300">
                <a:latin typeface="Libre Baskerville"/>
                <a:ea typeface="Libre Baskerville"/>
                <a:cs typeface="Libre Baskerville"/>
                <a:sym typeface="Libre Baskerville"/>
              </a:rPr>
              <a:t>Den här guiden har gjorts baserad på vetenskaplig forskning som involverar systematiska litteraturgenomgångar och fokusgruppsintervjuer, tillsammans med partners mentorskap, inom ramen för Erasmus+-projektet Women STEM Up. Se referenserna på nästa sidor.</a:t>
            </a:r>
            <a:endParaRPr sz="2300"/>
          </a:p>
        </p:txBody>
      </p:sp>
      <p:sp>
        <p:nvSpPr>
          <p:cNvPr id="457" name="Google Shape;457;p6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8"/>
          <p:cNvSpPr txBox="1"/>
          <p:nvPr>
            <p:ph idx="1" type="body"/>
          </p:nvPr>
        </p:nvSpPr>
        <p:spPr>
          <a:xfrm>
            <a:off x="778375" y="132325"/>
            <a:ext cx="8005500" cy="51435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b="1" lang="en-GB" sz="1000">
                <a:latin typeface="Libre Baskerville"/>
                <a:ea typeface="Libre Baskerville"/>
                <a:cs typeface="Libre Baskerville"/>
                <a:sym typeface="Libre Baskerville"/>
              </a:rPr>
              <a:t>References</a:t>
            </a:r>
            <a:endParaRPr b="1" sz="1000">
              <a:latin typeface="Libre Baskerville"/>
              <a:ea typeface="Libre Baskerville"/>
              <a:cs typeface="Libre Baskerville"/>
              <a:sym typeface="Libre Baskerville"/>
            </a:endParaRPr>
          </a:p>
          <a:p>
            <a:pPr indent="0" lvl="0" marL="0" rtl="0" algn="ctr">
              <a:spcBef>
                <a:spcPts val="800"/>
              </a:spcBef>
              <a:spcAft>
                <a:spcPts val="0"/>
              </a:spcAft>
              <a:buNone/>
            </a:pPr>
            <a:r>
              <a:t/>
            </a:r>
            <a:endParaRPr b="1"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Oates, Briony J. (2005). Researching information systems and computing. Sage.</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Shah, Aarti. (2017). ”What is Mentoring?”. The American Statistician.</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Reid, Jackie, Erica Smith, Nansiri Iamsuk, Jennifer Miller. (2016). ”Balancing the Equation: Mentoring First-Year Female STEM Students at a Regional University”. International Journal of Innovation in Science and Mathematics Education.</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Alhadlaq, Aseel, Ahmed Kharrufa, Patrick Olivier. (2019). ”Exploring e-mentoring: co-designing &amp; un-platforming”. Behaviour &amp; Information Technology.</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Trinkenreich, Bianca, Ricardo Britto, Marco A. Gerosa, Igor Steinmacher. (2022). ”An Empirical Investigation on the Challenges Faced by Women in the Software Industry: A Case Study”. Software Engineering in Society.</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Weng, Judy, Christian Murphy. (2018). ”Bridging the Diversity Gap in Computer Science with a Course on Open Source Software”. Research on Equity and Sustained Participation in Engineering, Computing and Technology.</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Wang, Sujing, Stefan Andrei, Otilia Urbina, Dorothy A. Sisk. (2019). ”A Coding/Programming Academy for 6th-Grade Females to Increase Knowledge and Interest in Computer Science”. Frontiers in Education Conference.</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Rhodes, Jean, Sarah R. Lowe, Leon Litchfield, Kathy Walsh-Samp. (2007). ”The role of gender in youth mentoring relationship formation and duration”. Journal of Vocational Behavior.</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Stoeger, Heidrun, Xiaoju Duan, Sigrun Schirner, Teresa Greindl, Albert Ziegler. (2013). ”The effectiveness of a one-year online mentoring program for girls in STEM”. Computers &amp; Education. </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United Nations. Achieve gender equality and empower all women and girls. Retrieved from https://sdgs.un.org/goals/goal5#overview</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Kitchenham, B. (2004). Procedures for Performing Systematic Reviews. Keele University Technical Report TR/SE-0401.</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Paton-Romero, J. D., Block, S., Ayala, C., Jaccheri, L. (2023). Gender Equality in Information Technology Processes: A Systematic Mapping Study. Lecture Notes in Networks and Systems.</a:t>
            </a:r>
            <a:endParaRPr sz="1000">
              <a:latin typeface="Libre Baskerville"/>
              <a:ea typeface="Libre Baskerville"/>
              <a:cs typeface="Libre Baskerville"/>
              <a:sym typeface="Libre Baskerville"/>
            </a:endParaRPr>
          </a:p>
          <a:p>
            <a:pPr indent="0" lvl="0" marL="0" rtl="0" algn="l">
              <a:spcBef>
                <a:spcPts val="800"/>
              </a:spcBef>
              <a:spcAft>
                <a:spcPts val="0"/>
              </a:spcAft>
              <a:buNone/>
            </a:pPr>
            <a:r>
              <a:t/>
            </a:r>
            <a:endParaRPr sz="1000">
              <a:latin typeface="Libre Baskerville"/>
              <a:ea typeface="Libre Baskerville"/>
              <a:cs typeface="Libre Baskerville"/>
              <a:sym typeface="Libre Baskerville"/>
            </a:endParaRPr>
          </a:p>
        </p:txBody>
      </p:sp>
      <p:sp>
        <p:nvSpPr>
          <p:cNvPr id="463" name="Google Shape;463;p6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9"/>
          <p:cNvSpPr txBox="1"/>
          <p:nvPr>
            <p:ph idx="1" type="body"/>
          </p:nvPr>
        </p:nvSpPr>
        <p:spPr>
          <a:xfrm>
            <a:off x="808400" y="243275"/>
            <a:ext cx="7886700" cy="4797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Nielsen, M. W., Alegria, S., Borjeson, L., Etzkowiz, H., Falk-Krzesinski, H. J., Joshi, A., Leahey, E., Smith-Doerr, L., Woolley, A. W., Schiebinger, L. (2017). Gender diversity leads to better science. Proceedings of the National Academy of Sciences of the United States of America.</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Gonzalez-Rogado, A.-B., Garcıa-Holgado, A., Gracıa-Penalvo, F. J. (2021). Mentoring for future female engineers: pilot at the Higher Polytechnic School of Zamora. In XI International Conference on Virtual Campus (JICV).</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Ramalho, J. (2014). Mentoring in the workplace. Industrial and Commercial Training.</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Khare, R., Sahai, E., Pramanick, I. (2013). Remote Mentoring Young Females in STEM through MAGIC.</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Clarke-Midura, J., Allan, V., Close, K. (2016). Investigating the Role of Being a Mentor as a Way of Increasing Interest in CS. In The 47th ACM Technical Symposium on Computer Science Education.</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Serrano Anazco, M. I., Zurn-Birkhimer, S. (2022). Adapting to an unexpected hybrid campus: e-mentored female engineering students’ intrinsic motivation, sense of belonging, and perception of campus climate. In CoNECD (Collaborative Network for Engineering &amp; Computing Diversity).</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McLean, M., Harlow, D., Susko, T., Bianchini, J. (2017). Dancing Robots: A Collaboration Between Elementary School and University Engineering Students. In Proceedings of the 7th Annual Conference on Creativity and Fabrication in Education.</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Garcıa-Holgado, A., Segarra-Morales, S., Gonzalez-Rogado, A.-B., Garcıa-Penalvo, F. J. (2022). Definition and Implementation of W-STEM Mentoring Network. In XIV Congress of Latin American Women in Computing 2022.</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Yang, M., Tiwari, B., Gutam, R., Ma, E., Zhang, S., Muthukumar, V. (2022). Engaging Girls in Learning Engineering through Building Ubiquitous Intelligent Systems. In 2022 IEEE International Conference on Teaching, Assessment and Learning for Engineering (TALE).</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rPr lang="en-GB" sz="1000">
                <a:latin typeface="Libre Baskerville"/>
                <a:ea typeface="Libre Baskerville"/>
                <a:cs typeface="Libre Baskerville"/>
                <a:sym typeface="Libre Baskerville"/>
              </a:rPr>
              <a:t>Finzel, B., Deininger, H., Schmid, U. (2018). From Beliefs to Intention: Mentoring as an Approach to Motivate Female High School Students to Enrol in Computer Science Studies. In GenderIT ’18: Proceedings of the 4th Conference on Gender &amp; IT.</a:t>
            </a:r>
            <a:endParaRPr sz="1000">
              <a:latin typeface="Libre Baskerville"/>
              <a:ea typeface="Libre Baskerville"/>
              <a:cs typeface="Libre Baskerville"/>
              <a:sym typeface="Libre Baskerville"/>
            </a:endParaRPr>
          </a:p>
          <a:p>
            <a:pPr indent="0" lvl="0" marL="0" rtl="0" algn="ctr">
              <a:spcBef>
                <a:spcPts val="800"/>
              </a:spcBef>
              <a:spcAft>
                <a:spcPts val="0"/>
              </a:spcAft>
              <a:buClr>
                <a:schemeClr val="dk1"/>
              </a:buClr>
              <a:buSzPts val="1100"/>
              <a:buFont typeface="Arial"/>
              <a:buNone/>
            </a:pPr>
            <a:r>
              <a:t/>
            </a:r>
            <a:endParaRPr sz="1000">
              <a:latin typeface="Libre Baskerville"/>
              <a:ea typeface="Libre Baskerville"/>
              <a:cs typeface="Libre Baskerville"/>
              <a:sym typeface="Libre Baskerville"/>
            </a:endParaRPr>
          </a:p>
          <a:p>
            <a:pPr indent="0" lvl="0" marL="0" rtl="0" algn="ctr">
              <a:spcBef>
                <a:spcPts val="800"/>
              </a:spcBef>
              <a:spcAft>
                <a:spcPts val="0"/>
              </a:spcAft>
              <a:buClr>
                <a:schemeClr val="dk1"/>
              </a:buClr>
              <a:buSzPts val="1100"/>
              <a:buFont typeface="Arial"/>
              <a:buNone/>
            </a:pPr>
            <a:r>
              <a:t/>
            </a:r>
            <a:endParaRPr sz="1000">
              <a:latin typeface="Libre Baskerville"/>
              <a:ea typeface="Libre Baskerville"/>
              <a:cs typeface="Libre Baskerville"/>
              <a:sym typeface="Libre Baskerville"/>
            </a:endParaRPr>
          </a:p>
          <a:p>
            <a:pPr indent="0" lvl="0" marL="0" rtl="0" algn="l">
              <a:spcBef>
                <a:spcPts val="800"/>
              </a:spcBef>
              <a:spcAft>
                <a:spcPts val="0"/>
              </a:spcAft>
              <a:buNone/>
            </a:pPr>
            <a:r>
              <a:t/>
            </a:r>
            <a:endParaRPr sz="1000"/>
          </a:p>
        </p:txBody>
      </p:sp>
      <p:sp>
        <p:nvSpPr>
          <p:cNvPr id="469" name="Google Shape;469;p6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0"/>
          <p:cNvSpPr txBox="1"/>
          <p:nvPr>
            <p:ph idx="1" type="body"/>
          </p:nvPr>
        </p:nvSpPr>
        <p:spPr>
          <a:xfrm>
            <a:off x="822225" y="340027"/>
            <a:ext cx="7886700" cy="43203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GB" sz="1000">
                <a:latin typeface="Libre Baskerville"/>
                <a:ea typeface="Libre Baskerville"/>
                <a:cs typeface="Libre Baskerville"/>
                <a:sym typeface="Libre Baskerville"/>
              </a:rPr>
              <a:t>Atwood, S. A., McCann, R., Armstrong, A., Mattes, B. S. (2018). Social Enterprise Model for a Multi-Institutional Mentoring Network for Women in STEM. In 2018 CoNECD - The Collaborative Network for Engineering and Computing Diversity Conference.</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Donovan, J. (1990). The concept and role of mentor. Nurse Education Today.</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Crenshaw, K. (1989). “Demarginalizing the Intersection of Race and Sex: A (Black) Feminist Critique of Antidiscrimination Doctrine, Feminist Theory and Antiracist Policies”. In University of Chicago Legal Forum, Vol. 1989, No. 1, pp. 139–167.</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Szlavi, A., Hansen, M.F., Husnes, S.H., Conte, T.U. (2023). “Intersectionality in Computer Science: A Systematic Literature Review”. In Association for Computing Machinery, IEEE/ACM 4th Workshop on Gender Equity, Diversity, and Inclusion in Software Engineering (GE@ICSE).</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Szlavi, A., Hansen, M.F., Husnes, S.H., Conte, T.U., Jaccheri, L. (2024) “Designing for Intersectional Inclusion in Computing”. In Universal Access in Human-Computer Interaction, Springer, pp. 122–142</a:t>
            </a:r>
            <a:endParaRPr sz="1000">
              <a:latin typeface="Libre Baskerville"/>
              <a:ea typeface="Libre Baskerville"/>
              <a:cs typeface="Libre Baskerville"/>
              <a:sym typeface="Libre Baskerville"/>
            </a:endParaRPr>
          </a:p>
          <a:p>
            <a:pPr indent="0" lvl="0" marL="0" rtl="0" algn="l">
              <a:spcBef>
                <a:spcPts val="800"/>
              </a:spcBef>
              <a:spcAft>
                <a:spcPts val="0"/>
              </a:spcAft>
              <a:buNone/>
            </a:pPr>
            <a:r>
              <a:rPr lang="en-GB" sz="1000">
                <a:latin typeface="Libre Baskerville"/>
                <a:ea typeface="Libre Baskerville"/>
                <a:cs typeface="Libre Baskerville"/>
                <a:sym typeface="Libre Baskerville"/>
              </a:rPr>
              <a:t>Vorvoreanu, M., Zhang, L., Huang, Y.-H., Hilderbrand, C., Steine-Hanson, Z., Burnett, M. (2019). From Gender Biases to Gender-Inclusive Design: An Empirical Investigation. In CHI ’19: Proceedings of the 2019 CHI Conference on Human Factors in Computing Systems.</a:t>
            </a:r>
            <a:endParaRPr sz="1000">
              <a:latin typeface="Libre Baskerville"/>
              <a:ea typeface="Libre Baskerville"/>
              <a:cs typeface="Libre Baskerville"/>
              <a:sym typeface="Libre Baskerville"/>
            </a:endParaRPr>
          </a:p>
          <a:p>
            <a:pPr indent="0" lvl="0" marL="0" rtl="0" algn="l">
              <a:spcBef>
                <a:spcPts val="800"/>
              </a:spcBef>
              <a:spcAft>
                <a:spcPts val="0"/>
              </a:spcAft>
              <a:buClr>
                <a:schemeClr val="dk1"/>
              </a:buClr>
              <a:buSzPts val="1100"/>
              <a:buFont typeface="Arial"/>
              <a:buNone/>
            </a:pPr>
            <a:r>
              <a:t/>
            </a:r>
            <a:endParaRPr b="1" sz="1000">
              <a:latin typeface="Libre Baskerville"/>
              <a:ea typeface="Libre Baskerville"/>
              <a:cs typeface="Libre Baskerville"/>
              <a:sym typeface="Libre Baskerville"/>
            </a:endParaRPr>
          </a:p>
          <a:p>
            <a:pPr indent="0" lvl="0" marL="0" rtl="0" algn="l">
              <a:spcBef>
                <a:spcPts val="1200"/>
              </a:spcBef>
              <a:spcAft>
                <a:spcPts val="0"/>
              </a:spcAft>
              <a:buClr>
                <a:schemeClr val="dk1"/>
              </a:buClr>
              <a:buSzPts val="1100"/>
              <a:buFont typeface="Arial"/>
              <a:buNone/>
            </a:pPr>
            <a:r>
              <a:t/>
            </a:r>
            <a:endParaRPr b="1" sz="1000">
              <a:latin typeface="Libre Baskerville"/>
              <a:ea typeface="Libre Baskerville"/>
              <a:cs typeface="Libre Baskerville"/>
              <a:sym typeface="Libre Baskerville"/>
            </a:endParaRPr>
          </a:p>
          <a:p>
            <a:pPr indent="0" lvl="0" marL="0" rtl="0" algn="l">
              <a:spcBef>
                <a:spcPts val="800"/>
              </a:spcBef>
              <a:spcAft>
                <a:spcPts val="0"/>
              </a:spcAft>
              <a:buNone/>
            </a:pPr>
            <a:r>
              <a:t/>
            </a:r>
            <a:endParaRPr/>
          </a:p>
        </p:txBody>
      </p:sp>
      <p:sp>
        <p:nvSpPr>
          <p:cNvPr id="475" name="Google Shape;475;p7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1"/>
          <p:cNvSpPr txBox="1"/>
          <p:nvPr/>
        </p:nvSpPr>
        <p:spPr>
          <a:xfrm>
            <a:off x="110000" y="3730900"/>
            <a:ext cx="6921600" cy="11721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GB">
                <a:solidFill>
                  <a:srgbClr val="0D453A"/>
                </a:solidFill>
                <a:latin typeface="Libre Baskerville"/>
                <a:ea typeface="Libre Baskerville"/>
                <a:cs typeface="Libre Baskerville"/>
                <a:sym typeface="Libre Baskerville"/>
              </a:rPr>
              <a:t>Friskrivning från ansvar</a:t>
            </a:r>
            <a:endParaRPr sz="1000">
              <a:solidFill>
                <a:schemeClr val="dk1"/>
              </a:solidFill>
              <a:latin typeface="Libre Baskerville"/>
              <a:ea typeface="Libre Baskerville"/>
              <a:cs typeface="Libre Baskerville"/>
              <a:sym typeface="Libre Baskerville"/>
            </a:endParaRPr>
          </a:p>
          <a:p>
            <a:pPr indent="0" lvl="0" marL="0" rtl="0" algn="just">
              <a:lnSpc>
                <a:spcPct val="107916"/>
              </a:lnSpc>
              <a:spcBef>
                <a:spcPts val="800"/>
              </a:spcBef>
              <a:spcAft>
                <a:spcPts val="800"/>
              </a:spcAft>
              <a:buNone/>
            </a:pPr>
            <a:r>
              <a:rPr lang="en-GB" sz="1000">
                <a:solidFill>
                  <a:schemeClr val="dk1"/>
                </a:solidFill>
                <a:latin typeface="Libre Baskerville"/>
                <a:ea typeface="Libre Baskerville"/>
                <a:cs typeface="Libre Baskerville"/>
                <a:sym typeface="Libre Baskerville"/>
              </a:rPr>
              <a:t>Informationen och synpunkterna i denna publikation är författarens/författarnas och återspeglar inte nödvändigtvis Europeiska kommissionens officiella åsikt. Kommissionen garanterar inte riktigheten av de uppgifter som ingår i denna studie. Varken kommissionen eller någon person som agerar på kommissionens vägnar kan hållas ansvarig för användningen, som kan göras av informationen däri.</a:t>
            </a:r>
            <a:endParaRPr sz="1800">
              <a:solidFill>
                <a:srgbClr val="595959"/>
              </a:solidFill>
              <a:latin typeface="Libre Baskerville"/>
              <a:ea typeface="Libre Baskerville"/>
              <a:cs typeface="Libre Baskerville"/>
              <a:sym typeface="Libre Baskerville"/>
            </a:endParaRPr>
          </a:p>
        </p:txBody>
      </p:sp>
      <p:pic>
        <p:nvPicPr>
          <p:cNvPr id="481" name="Google Shape;481;p71"/>
          <p:cNvPicPr preferRelativeResize="0"/>
          <p:nvPr/>
        </p:nvPicPr>
        <p:blipFill rotWithShape="1">
          <a:blip r:embed="rId3">
            <a:alphaModFix/>
          </a:blip>
          <a:srcRect b="0" l="0" r="0" t="0"/>
          <a:stretch/>
        </p:blipFill>
        <p:spPr>
          <a:xfrm>
            <a:off x="486578" y="422933"/>
            <a:ext cx="3611004" cy="2850285"/>
          </a:xfrm>
          <a:prstGeom prst="rect">
            <a:avLst/>
          </a:prstGeom>
          <a:noFill/>
          <a:ln>
            <a:noFill/>
          </a:ln>
        </p:spPr>
      </p:pic>
      <p:pic>
        <p:nvPicPr>
          <p:cNvPr id="482" name="Google Shape;482;p71"/>
          <p:cNvPicPr preferRelativeResize="0"/>
          <p:nvPr/>
        </p:nvPicPr>
        <p:blipFill>
          <a:blip r:embed="rId4">
            <a:alphaModFix/>
          </a:blip>
          <a:stretch>
            <a:fillRect/>
          </a:stretch>
        </p:blipFill>
        <p:spPr>
          <a:xfrm>
            <a:off x="4401257" y="950050"/>
            <a:ext cx="2200275" cy="1971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628650" y="1802103"/>
            <a:ext cx="7886700" cy="15393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n-GB" sz="3600">
                <a:latin typeface="Libre Baskerville"/>
                <a:ea typeface="Libre Baskerville"/>
                <a:cs typeface="Libre Baskerville"/>
                <a:sym typeface="Libre Baskerville"/>
              </a:rPr>
              <a:t>Vilka är de viktigaste termerna att känna till om mentorskap</a:t>
            </a:r>
            <a:r>
              <a:rPr lang="en-GB" sz="3600">
                <a:latin typeface="Libre Baskerville"/>
                <a:ea typeface="Libre Baskerville"/>
                <a:cs typeface="Libre Baskerville"/>
                <a:sym typeface="Libre Baskerville"/>
              </a:rPr>
              <a:t>?</a:t>
            </a:r>
            <a:endParaRPr>
              <a:latin typeface="Libre Baskerville"/>
              <a:ea typeface="Libre Baskerville"/>
              <a:cs typeface="Libre Baskerville"/>
              <a:sym typeface="Libre Baskerville"/>
            </a:endParaRPr>
          </a:p>
        </p:txBody>
      </p:sp>
      <p:sp>
        <p:nvSpPr>
          <p:cNvPr id="180" name="Google Shape;180;p30"/>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8800">
                <a:solidFill>
                  <a:schemeClr val="dk2"/>
                </a:solidFill>
              </a:rPr>
              <a:t>1</a:t>
            </a:r>
            <a:endParaRPr b="1" sz="8800">
              <a:solidFill>
                <a:schemeClr val="dk2"/>
              </a:solidFill>
            </a:endParaRPr>
          </a:p>
        </p:txBody>
      </p:sp>
      <p:sp>
        <p:nvSpPr>
          <p:cNvPr id="181" name="Google Shape;181;p30"/>
          <p:cNvSpPr txBox="1"/>
          <p:nvPr>
            <p:ph idx="12" type="sldNum"/>
          </p:nvPr>
        </p:nvSpPr>
        <p:spPr>
          <a:xfrm>
            <a:off x="6457950" y="4767263"/>
            <a:ext cx="2057400" cy="273900"/>
          </a:xfrm>
          <a:prstGeom prst="rect">
            <a:avLst/>
          </a:prstGeom>
        </p:spPr>
        <p:txBody>
          <a:bodyPr anchorCtr="0" anchor="ctr" bIns="34275" lIns="68575" spcFirstLastPara="1" rIns="68575" wrap="square" tIns="34275">
            <a:norm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idx="1" type="body"/>
          </p:nvPr>
        </p:nvSpPr>
        <p:spPr>
          <a:xfrm>
            <a:off x="311700" y="2312700"/>
            <a:ext cx="8520600" cy="14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208">
                <a:solidFill>
                  <a:schemeClr val="dk1"/>
                </a:solidFill>
                <a:latin typeface="Libre Baskerville"/>
                <a:ea typeface="Libre Baskerville"/>
                <a:cs typeface="Libre Baskerville"/>
                <a:sym typeface="Libre Baskerville"/>
              </a:rPr>
              <a:t>“Having a good mentor early in your career can mean the difference between success and failure in any field.”</a:t>
            </a:r>
            <a:endParaRPr b="1" sz="2208">
              <a:solidFill>
                <a:schemeClr val="dk1"/>
              </a:solidFill>
              <a:latin typeface="Libre Baskerville"/>
              <a:ea typeface="Libre Baskerville"/>
              <a:cs typeface="Libre Baskerville"/>
              <a:sym typeface="Libre Baskerville"/>
            </a:endParaRPr>
          </a:p>
          <a:p>
            <a:pPr indent="0" lvl="0" marL="0" rtl="0" algn="l">
              <a:spcBef>
                <a:spcPts val="1200"/>
              </a:spcBef>
              <a:spcAft>
                <a:spcPts val="1200"/>
              </a:spcAft>
              <a:buClr>
                <a:schemeClr val="dk1"/>
              </a:buClr>
              <a:buSzPts val="1100"/>
              <a:buFont typeface="Arial"/>
              <a:buNone/>
            </a:pPr>
            <a:r>
              <a:rPr b="1" lang="en-GB" sz="1600">
                <a:solidFill>
                  <a:schemeClr val="dk1"/>
                </a:solidFill>
                <a:latin typeface="Libre Baskerville"/>
                <a:ea typeface="Libre Baskerville"/>
                <a:cs typeface="Libre Baskerville"/>
                <a:sym typeface="Libre Baskerville"/>
              </a:rPr>
              <a:t>Nature 447, 791-797 (14 June 2007) | doi:10.1038/447791a</a:t>
            </a:r>
            <a:endParaRPr b="1" sz="2208">
              <a:solidFill>
                <a:schemeClr val="dk1"/>
              </a:solidFill>
              <a:latin typeface="Libre Baskerville"/>
              <a:ea typeface="Libre Baskerville"/>
              <a:cs typeface="Libre Baskerville"/>
              <a:sym typeface="Libre Baskerville"/>
            </a:endParaRPr>
          </a:p>
        </p:txBody>
      </p:sp>
      <p:sp>
        <p:nvSpPr>
          <p:cNvPr id="187" name="Google Shape;187;p31"/>
          <p:cNvSpPr/>
          <p:nvPr/>
        </p:nvSpPr>
        <p:spPr>
          <a:xfrm>
            <a:off x="-7248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 name="Google Shape;188;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89" name="Google Shape;189;p31"/>
          <p:cNvSpPr txBox="1"/>
          <p:nvPr>
            <p:ph type="title"/>
          </p:nvPr>
        </p:nvSpPr>
        <p:spPr>
          <a:xfrm>
            <a:off x="0" y="679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latin typeface="Libre Baskerville"/>
                <a:ea typeface="Libre Baskerville"/>
                <a:cs typeface="Libre Baskerville"/>
                <a:sym typeface="Libre Baskerville"/>
              </a:rPr>
              <a:t>Note!</a:t>
            </a:r>
            <a:endParaRPr b="1">
              <a:latin typeface="Libre Baskerville"/>
              <a:ea typeface="Libre Baskerville"/>
              <a:cs typeface="Libre Baskerville"/>
              <a:sym typeface="Libre Baskervill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5" name="Google Shape;195;p32"/>
          <p:cNvSpPr txBox="1"/>
          <p:nvPr>
            <p:ph type="title"/>
          </p:nvPr>
        </p:nvSpPr>
        <p:spPr>
          <a:xfrm>
            <a:off x="2600150" y="633600"/>
            <a:ext cx="35235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Vad är mentorskap</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196" name="Google Shape;196;p32"/>
          <p:cNvSpPr txBox="1"/>
          <p:nvPr>
            <p:ph idx="1" type="body"/>
          </p:nvPr>
        </p:nvSpPr>
        <p:spPr>
          <a:xfrm>
            <a:off x="858600" y="1400400"/>
            <a:ext cx="7426800" cy="3909600"/>
          </a:xfrm>
          <a:prstGeom prst="rect">
            <a:avLst/>
          </a:prstGeom>
        </p:spPr>
        <p:txBody>
          <a:bodyPr anchorCtr="0" anchor="t" bIns="91425" lIns="91425" spcFirstLastPara="1" rIns="91425" wrap="square" tIns="91425">
            <a:normAutofit/>
          </a:bodyPr>
          <a:lstStyle/>
          <a:p>
            <a:pPr indent="0" lvl="0" marL="0" marR="0" rtl="0" algn="just">
              <a:lnSpc>
                <a:spcPct val="115000"/>
              </a:lnSpc>
              <a:spcBef>
                <a:spcPts val="0"/>
              </a:spcBef>
              <a:spcAft>
                <a:spcPts val="0"/>
              </a:spcAft>
              <a:buNone/>
            </a:pPr>
            <a:r>
              <a:rPr lang="en-GB" sz="1400">
                <a:solidFill>
                  <a:schemeClr val="dk1"/>
                </a:solidFill>
                <a:latin typeface="Libre Baskerville"/>
                <a:ea typeface="Libre Baskerville"/>
                <a:cs typeface="Libre Baskerville"/>
                <a:sym typeface="Libre Baskerville"/>
              </a:rPr>
              <a:t>Det finns flera definitioner. Till exempel anses mentorskap ofta vara “en relation mellan en </a:t>
            </a:r>
            <a:r>
              <a:rPr b="1" lang="en-GB" sz="1400">
                <a:solidFill>
                  <a:schemeClr val="dk1"/>
                </a:solidFill>
                <a:latin typeface="Libre Baskerville"/>
                <a:ea typeface="Libre Baskerville"/>
                <a:cs typeface="Libre Baskerville"/>
                <a:sym typeface="Libre Baskerville"/>
              </a:rPr>
              <a:t>mer erfaren mentor</a:t>
            </a:r>
            <a:r>
              <a:rPr lang="en-GB" sz="1400">
                <a:solidFill>
                  <a:schemeClr val="dk1"/>
                </a:solidFill>
                <a:latin typeface="Libre Baskerville"/>
                <a:ea typeface="Libre Baskerville"/>
                <a:cs typeface="Libre Baskerville"/>
                <a:sym typeface="Libre Baskerville"/>
              </a:rPr>
              <a:t> och en typiskt yngre, </a:t>
            </a:r>
            <a:r>
              <a:rPr b="1" lang="en-GB" sz="1400">
                <a:solidFill>
                  <a:schemeClr val="dk1"/>
                </a:solidFill>
                <a:latin typeface="Libre Baskerville"/>
                <a:ea typeface="Libre Baskerville"/>
                <a:cs typeface="Libre Baskerville"/>
                <a:sym typeface="Libre Baskerville"/>
              </a:rPr>
              <a:t>mindre erfaren skyddsling</a:t>
            </a:r>
            <a:r>
              <a:rPr lang="en-GB" sz="1400">
                <a:solidFill>
                  <a:schemeClr val="dk1"/>
                </a:solidFill>
                <a:latin typeface="Libre Baskerville"/>
                <a:ea typeface="Libre Baskerville"/>
                <a:cs typeface="Libre Baskerville"/>
                <a:sym typeface="Libre Baskerville"/>
              </a:rPr>
              <a:t> i syfte att hjälpa och </a:t>
            </a:r>
            <a:r>
              <a:rPr b="1" lang="en-GB" sz="1400">
                <a:solidFill>
                  <a:schemeClr val="dk1"/>
                </a:solidFill>
                <a:latin typeface="Libre Baskerville"/>
                <a:ea typeface="Libre Baskerville"/>
                <a:cs typeface="Libre Baskerville"/>
                <a:sym typeface="Libre Baskerville"/>
              </a:rPr>
              <a:t>utveckla skyddslings karriär</a:t>
            </a:r>
            <a:r>
              <a:rPr lang="en-GB" sz="1400">
                <a:solidFill>
                  <a:schemeClr val="dk1"/>
                </a:solidFill>
                <a:latin typeface="Libre Baskerville"/>
                <a:ea typeface="Libre Baskerville"/>
                <a:cs typeface="Libre Baskerville"/>
                <a:sym typeface="Libre Baskerville"/>
              </a:rPr>
              <a:t>”. För skyddslingen använder vi ofta termen </a:t>
            </a:r>
            <a:r>
              <a:rPr b="1" lang="en-GB" sz="1400">
                <a:solidFill>
                  <a:schemeClr val="dk1"/>
                </a:solidFill>
                <a:latin typeface="Libre Baskerville"/>
                <a:ea typeface="Libre Baskerville"/>
                <a:cs typeface="Libre Baskerville"/>
                <a:sym typeface="Libre Baskerville"/>
              </a:rPr>
              <a:t>mentee</a:t>
            </a:r>
            <a:r>
              <a:rPr lang="en-GB" sz="1400">
                <a:solidFill>
                  <a:schemeClr val="dk1"/>
                </a:solidFill>
                <a:latin typeface="Libre Baskerville"/>
                <a:ea typeface="Libre Baskerville"/>
                <a:cs typeface="Libre Baskerville"/>
                <a:sym typeface="Libre Baskerville"/>
              </a:rPr>
              <a:t>.</a:t>
            </a:r>
            <a:endParaRPr sz="1400">
              <a:solidFill>
                <a:schemeClr val="dk1"/>
              </a:solidFill>
              <a:latin typeface="Libre Baskerville"/>
              <a:ea typeface="Libre Baskerville"/>
              <a:cs typeface="Libre Baskerville"/>
              <a:sym typeface="Libre Baskerville"/>
            </a:endParaRPr>
          </a:p>
          <a:p>
            <a:pPr indent="0" lvl="0" marL="0" marR="0" rtl="0" algn="just">
              <a:lnSpc>
                <a:spcPct val="115000"/>
              </a:lnSpc>
              <a:spcBef>
                <a:spcPts val="0"/>
              </a:spcBef>
              <a:spcAft>
                <a:spcPts val="0"/>
              </a:spcAft>
              <a:buNone/>
            </a:pPr>
            <a:r>
              <a:t/>
            </a:r>
            <a:endParaRPr sz="1400">
              <a:solidFill>
                <a:schemeClr val="dk1"/>
              </a:solidFill>
              <a:latin typeface="Libre Baskerville"/>
              <a:ea typeface="Libre Baskerville"/>
              <a:cs typeface="Libre Baskerville"/>
              <a:sym typeface="Libre Baskerville"/>
            </a:endParaRPr>
          </a:p>
          <a:p>
            <a:pPr indent="0" lvl="0" marL="0" marR="0" rtl="0" algn="just">
              <a:lnSpc>
                <a:spcPct val="115000"/>
              </a:lnSpc>
              <a:spcBef>
                <a:spcPts val="0"/>
              </a:spcBef>
              <a:spcAft>
                <a:spcPts val="0"/>
              </a:spcAft>
              <a:buNone/>
            </a:pPr>
            <a:r>
              <a:rPr lang="en-GB" sz="1400">
                <a:solidFill>
                  <a:schemeClr val="dk1"/>
                </a:solidFill>
                <a:latin typeface="Libre Baskerville"/>
                <a:ea typeface="Libre Baskerville"/>
                <a:cs typeface="Libre Baskerville"/>
                <a:sym typeface="Libre Baskerville"/>
              </a:rPr>
              <a:t>Mentorskap kan dock också ses i ett bredare perspektiv: </a:t>
            </a:r>
            <a:r>
              <a:rPr b="1" lang="en-GB" sz="1400">
                <a:solidFill>
                  <a:schemeClr val="dk1"/>
                </a:solidFill>
                <a:latin typeface="Libre Baskerville"/>
                <a:ea typeface="Libre Baskerville"/>
                <a:cs typeface="Libre Baskerville"/>
                <a:sym typeface="Libre Baskerville"/>
              </a:rPr>
              <a:t>kamratmentorskap</a:t>
            </a:r>
            <a:r>
              <a:rPr lang="en-GB" sz="1400">
                <a:solidFill>
                  <a:schemeClr val="dk1"/>
                </a:solidFill>
                <a:latin typeface="Libre Baskerville"/>
                <a:ea typeface="Libre Baskerville"/>
                <a:cs typeface="Libre Baskerville"/>
                <a:sym typeface="Libre Baskerville"/>
              </a:rPr>
              <a:t> har också visat sig fungera bra, eftersom mentorn är mer relaterbar med en mindre åldersskillnad.</a:t>
            </a:r>
            <a:endParaRPr sz="1400">
              <a:solidFill>
                <a:schemeClr val="dk1"/>
              </a:solidFill>
              <a:latin typeface="Libre Baskerville"/>
              <a:ea typeface="Libre Baskerville"/>
              <a:cs typeface="Libre Baskerville"/>
              <a:sym typeface="Libre Baskerville"/>
            </a:endParaRPr>
          </a:p>
          <a:p>
            <a:pPr indent="0" lvl="0" marL="0" marR="0" rtl="0" algn="just">
              <a:lnSpc>
                <a:spcPct val="115000"/>
              </a:lnSpc>
              <a:spcBef>
                <a:spcPts val="0"/>
              </a:spcBef>
              <a:spcAft>
                <a:spcPts val="0"/>
              </a:spcAft>
              <a:buNone/>
            </a:pPr>
            <a:r>
              <a:t/>
            </a:r>
            <a:endParaRPr sz="1400">
              <a:solidFill>
                <a:schemeClr val="dk1"/>
              </a:solidFill>
              <a:latin typeface="Libre Baskerville"/>
              <a:ea typeface="Libre Baskerville"/>
              <a:cs typeface="Libre Baskerville"/>
              <a:sym typeface="Libre Baskerville"/>
            </a:endParaRPr>
          </a:p>
          <a:p>
            <a:pPr indent="0" lvl="0" marL="0" marR="0" rtl="0" algn="just">
              <a:lnSpc>
                <a:spcPct val="115000"/>
              </a:lnSpc>
              <a:spcBef>
                <a:spcPts val="0"/>
              </a:spcBef>
              <a:spcAft>
                <a:spcPts val="0"/>
              </a:spcAft>
              <a:buNone/>
            </a:pPr>
            <a:r>
              <a:rPr lang="en-GB" sz="1400">
                <a:solidFill>
                  <a:schemeClr val="dk1"/>
                </a:solidFill>
                <a:latin typeface="Libre Baskerville"/>
                <a:ea typeface="Libre Baskerville"/>
                <a:cs typeface="Libre Baskerville"/>
                <a:sym typeface="Libre Baskerville"/>
              </a:rPr>
              <a:t>Kärnan i mentorskap är att </a:t>
            </a:r>
            <a:r>
              <a:rPr b="1" lang="en-GB" sz="1400">
                <a:solidFill>
                  <a:schemeClr val="dk1"/>
                </a:solidFill>
                <a:latin typeface="Libre Baskerville"/>
                <a:ea typeface="Libre Baskerville"/>
                <a:cs typeface="Libre Baskerville"/>
                <a:sym typeface="Libre Baskerville"/>
              </a:rPr>
              <a:t>erbjuda stöd till menteen </a:t>
            </a:r>
            <a:r>
              <a:rPr lang="en-GB" sz="1400">
                <a:solidFill>
                  <a:schemeClr val="dk1"/>
                </a:solidFill>
                <a:latin typeface="Libre Baskerville"/>
                <a:ea typeface="Libre Baskerville"/>
                <a:cs typeface="Libre Baskerville"/>
                <a:sym typeface="Libre Baskerville"/>
              </a:rPr>
              <a:t>i </a:t>
            </a:r>
            <a:r>
              <a:rPr b="1" lang="en-GB" sz="1400">
                <a:solidFill>
                  <a:schemeClr val="dk1"/>
                </a:solidFill>
                <a:latin typeface="Libre Baskerville"/>
                <a:ea typeface="Libre Baskerville"/>
                <a:cs typeface="Libre Baskerville"/>
                <a:sym typeface="Libre Baskerville"/>
              </a:rPr>
              <a:t>personlig</a:t>
            </a:r>
            <a:r>
              <a:rPr lang="en-GB" sz="1400">
                <a:solidFill>
                  <a:schemeClr val="dk1"/>
                </a:solidFill>
                <a:latin typeface="Libre Baskerville"/>
                <a:ea typeface="Libre Baskerville"/>
                <a:cs typeface="Libre Baskerville"/>
                <a:sym typeface="Libre Baskerville"/>
              </a:rPr>
              <a:t> och </a:t>
            </a:r>
            <a:r>
              <a:rPr b="1" lang="en-GB" sz="1400">
                <a:solidFill>
                  <a:schemeClr val="dk1"/>
                </a:solidFill>
                <a:latin typeface="Libre Baskerville"/>
                <a:ea typeface="Libre Baskerville"/>
                <a:cs typeface="Libre Baskerville"/>
                <a:sym typeface="Libre Baskerville"/>
              </a:rPr>
              <a:t>karriärmässig utveckling</a:t>
            </a:r>
            <a:r>
              <a:rPr lang="en-GB" sz="1400">
                <a:solidFill>
                  <a:schemeClr val="dk1"/>
                </a:solidFill>
                <a:latin typeface="Libre Baskerville"/>
                <a:ea typeface="Libre Baskerville"/>
                <a:cs typeface="Libre Baskerville"/>
                <a:sym typeface="Libre Baskerville"/>
              </a:rPr>
              <a:t>, och som sådan är det vanligtvis en serie vägledda samtal.</a:t>
            </a:r>
            <a:endParaRPr sz="1050">
              <a:solidFill>
                <a:srgbClr val="111111"/>
              </a:solidFill>
              <a:highlight>
                <a:srgbClr val="F3F3F3"/>
              </a:highlight>
              <a:latin typeface="Roboto"/>
              <a:ea typeface="Roboto"/>
              <a:cs typeface="Roboto"/>
              <a:sym typeface="Roboto"/>
            </a:endParaRPr>
          </a:p>
          <a:p>
            <a:pPr indent="0" lvl="0" marL="0" rtl="0" algn="just">
              <a:spcBef>
                <a:spcPts val="0"/>
              </a:spcBef>
              <a:spcAft>
                <a:spcPts val="0"/>
              </a:spcAft>
              <a:buNone/>
            </a:pPr>
            <a:r>
              <a:t/>
            </a:r>
            <a:endParaRPr sz="1400">
              <a:solidFill>
                <a:schemeClr val="dk1"/>
              </a:solidFill>
              <a:latin typeface="Libre Baskerville"/>
              <a:ea typeface="Libre Baskerville"/>
              <a:cs typeface="Libre Baskerville"/>
              <a:sym typeface="Libre Baskerville"/>
            </a:endParaRPr>
          </a:p>
          <a:p>
            <a:pPr indent="0" lvl="0" marL="0" rtl="0" algn="just">
              <a:spcBef>
                <a:spcPts val="0"/>
              </a:spcBef>
              <a:spcAft>
                <a:spcPts val="0"/>
              </a:spcAft>
              <a:buNone/>
            </a:pPr>
            <a:r>
              <a:t/>
            </a:r>
            <a:endParaRPr sz="1400">
              <a:solidFill>
                <a:schemeClr val="dk1"/>
              </a:solidFill>
              <a:latin typeface="Libre Baskerville"/>
              <a:ea typeface="Libre Baskerville"/>
              <a:cs typeface="Libre Baskerville"/>
              <a:sym typeface="Libre Baskerville"/>
            </a:endParaRPr>
          </a:p>
        </p:txBody>
      </p:sp>
      <p:sp>
        <p:nvSpPr>
          <p:cNvPr id="197" name="Google Shape;197;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 name="Google Shape;203;p33"/>
          <p:cNvSpPr txBox="1"/>
          <p:nvPr>
            <p:ph type="title"/>
          </p:nvPr>
        </p:nvSpPr>
        <p:spPr>
          <a:xfrm>
            <a:off x="1003025" y="633600"/>
            <a:ext cx="62223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Vilka är mentorer och mentees</a:t>
            </a:r>
            <a:r>
              <a:rPr b="1" lang="en-GB">
                <a:latin typeface="Libre Baskerville"/>
                <a:ea typeface="Libre Baskerville"/>
                <a:cs typeface="Libre Baskerville"/>
                <a:sym typeface="Libre Baskerville"/>
              </a:rPr>
              <a:t>?</a:t>
            </a:r>
            <a:endParaRPr b="1">
              <a:latin typeface="Libre Baskerville"/>
              <a:ea typeface="Libre Baskerville"/>
              <a:cs typeface="Libre Baskerville"/>
              <a:sym typeface="Libre Baskerville"/>
            </a:endParaRPr>
          </a:p>
        </p:txBody>
      </p:sp>
      <p:sp>
        <p:nvSpPr>
          <p:cNvPr id="204" name="Google Shape;204;p33"/>
          <p:cNvSpPr txBox="1"/>
          <p:nvPr>
            <p:ph idx="1" type="body"/>
          </p:nvPr>
        </p:nvSpPr>
        <p:spPr>
          <a:xfrm>
            <a:off x="661200" y="1248000"/>
            <a:ext cx="39999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en-GB">
                <a:solidFill>
                  <a:schemeClr val="dk1"/>
                </a:solidFill>
                <a:latin typeface="Libre Baskerville"/>
                <a:ea typeface="Libre Baskerville"/>
                <a:cs typeface="Libre Baskerville"/>
                <a:sym typeface="Libre Baskerville"/>
              </a:rPr>
              <a:t>Mentorer kan vara</a:t>
            </a:r>
            <a:r>
              <a:rPr b="1" lang="en-GB">
                <a:solidFill>
                  <a:schemeClr val="dk1"/>
                </a:solidFill>
                <a:latin typeface="Libre Baskerville"/>
                <a:ea typeface="Libre Baskerville"/>
                <a:cs typeface="Libre Baskerville"/>
                <a:sym typeface="Libre Baskerville"/>
              </a:rPr>
              <a:t>:</a:t>
            </a:r>
            <a:endParaRPr b="1">
              <a:solidFill>
                <a:schemeClr val="dk1"/>
              </a:solidFill>
              <a:latin typeface="Libre Baskerville"/>
              <a:ea typeface="Libre Baskerville"/>
              <a:cs typeface="Libre Baskerville"/>
              <a:sym typeface="Libre Baskerville"/>
            </a:endParaRPr>
          </a:p>
          <a:p>
            <a:pPr indent="-317500" lvl="0" marL="457200" rtl="0" algn="just">
              <a:spcBef>
                <a:spcPts val="120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Professorer</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Experter inom speciellt fält</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Personer i ledande positioner inom industrin </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Studenter på högskola/universitet</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Doktorander</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Kompisar</a:t>
            </a:r>
            <a:endParaRPr>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rPr lang="en-GB">
                <a:solidFill>
                  <a:schemeClr val="dk1"/>
                </a:solidFill>
                <a:latin typeface="Libre Baskerville"/>
                <a:ea typeface="Libre Baskerville"/>
                <a:cs typeface="Libre Baskerville"/>
                <a:sym typeface="Libre Baskerville"/>
              </a:rPr>
              <a:t>En mentor behöver inte vara verksam inom samma område som menteen. Deras roll är att underlätta för menteen, professionellt och/eller personligt.</a:t>
            </a:r>
            <a:endParaRPr>
              <a:solidFill>
                <a:schemeClr val="dk1"/>
              </a:solidFill>
              <a:latin typeface="Libre Baskerville"/>
              <a:ea typeface="Libre Baskerville"/>
              <a:cs typeface="Libre Baskerville"/>
              <a:sym typeface="Libre Baskerville"/>
            </a:endParaRPr>
          </a:p>
        </p:txBody>
      </p:sp>
      <p:sp>
        <p:nvSpPr>
          <p:cNvPr id="205" name="Google Shape;205;p33"/>
          <p:cNvSpPr txBox="1"/>
          <p:nvPr>
            <p:ph idx="2" type="body"/>
          </p:nvPr>
        </p:nvSpPr>
        <p:spPr>
          <a:xfrm>
            <a:off x="4824800" y="1248000"/>
            <a:ext cx="39999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en-GB">
                <a:solidFill>
                  <a:schemeClr val="dk1"/>
                </a:solidFill>
                <a:latin typeface="Libre Baskerville"/>
                <a:ea typeface="Libre Baskerville"/>
                <a:cs typeface="Libre Baskerville"/>
                <a:sym typeface="Libre Baskerville"/>
              </a:rPr>
              <a:t>Mentees </a:t>
            </a:r>
            <a:r>
              <a:rPr b="1" lang="en-GB">
                <a:solidFill>
                  <a:schemeClr val="dk1"/>
                </a:solidFill>
                <a:latin typeface="Libre Baskerville"/>
                <a:ea typeface="Libre Baskerville"/>
                <a:cs typeface="Libre Baskerville"/>
                <a:sym typeface="Libre Baskerville"/>
              </a:rPr>
              <a:t>kan vara …</a:t>
            </a:r>
            <a:r>
              <a:rPr lang="en-GB">
                <a:solidFill>
                  <a:schemeClr val="dk1"/>
                </a:solidFill>
                <a:latin typeface="Libre Baskerville"/>
                <a:ea typeface="Libre Baskerville"/>
                <a:cs typeface="Libre Baskerville"/>
                <a:sym typeface="Libre Baskerville"/>
              </a:rPr>
              <a:t>vem som helst! Men är ofta personer i början av sin karriär eller som gör ett karriärbyte:</a:t>
            </a:r>
            <a:endParaRPr b="1">
              <a:solidFill>
                <a:schemeClr val="dk1"/>
              </a:solidFill>
              <a:latin typeface="Libre Baskerville"/>
              <a:ea typeface="Libre Baskerville"/>
              <a:cs typeface="Libre Baskerville"/>
              <a:sym typeface="Libre Baskerville"/>
            </a:endParaRPr>
          </a:p>
          <a:p>
            <a:pPr indent="-317500" lvl="0" marL="457200" rtl="0" algn="just">
              <a:spcBef>
                <a:spcPts val="120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Studenter på högskola/universitet</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Doktorander</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Professorer</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Personer inom industrin</a:t>
            </a:r>
            <a:endParaRPr>
              <a:solidFill>
                <a:schemeClr val="dk1"/>
              </a:solidFill>
              <a:latin typeface="Libre Baskerville"/>
              <a:ea typeface="Libre Baskerville"/>
              <a:cs typeface="Libre Baskerville"/>
              <a:sym typeface="Libre Baskerville"/>
            </a:endParaRPr>
          </a:p>
          <a:p>
            <a:pPr indent="-317500" lvl="0" marL="457200" rtl="0" algn="just">
              <a:spcBef>
                <a:spcPts val="0"/>
              </a:spcBef>
              <a:spcAft>
                <a:spcPts val="0"/>
              </a:spcAft>
              <a:buClr>
                <a:schemeClr val="dk1"/>
              </a:buClr>
              <a:buSzPts val="1400"/>
              <a:buFont typeface="Libre Baskerville"/>
              <a:buChar char="-"/>
            </a:pPr>
            <a:r>
              <a:rPr lang="en-GB">
                <a:solidFill>
                  <a:schemeClr val="dk1"/>
                </a:solidFill>
                <a:latin typeface="Libre Baskerville"/>
                <a:ea typeface="Libre Baskerville"/>
                <a:cs typeface="Libre Baskerville"/>
                <a:sym typeface="Libre Baskerville"/>
              </a:rPr>
              <a:t>Kompisar</a:t>
            </a:r>
            <a:endParaRPr>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rPr lang="en-GB">
                <a:solidFill>
                  <a:schemeClr val="dk1"/>
                </a:solidFill>
                <a:latin typeface="Libre Baskerville"/>
                <a:ea typeface="Libre Baskerville"/>
                <a:cs typeface="Libre Baskerville"/>
                <a:sym typeface="Libre Baskerville"/>
              </a:rPr>
              <a:t>Vem som helst kan vara en mentee och dra nytta av en mentor. Det är värdefullt att få feedback och vägledning från en annan person. </a:t>
            </a:r>
            <a:endParaRPr>
              <a:solidFill>
                <a:schemeClr val="dk1"/>
              </a:solidFill>
              <a:latin typeface="Libre Baskerville"/>
              <a:ea typeface="Libre Baskerville"/>
              <a:cs typeface="Libre Baskerville"/>
              <a:sym typeface="Libre Baskerville"/>
            </a:endParaRPr>
          </a:p>
        </p:txBody>
      </p:sp>
      <p:sp>
        <p:nvSpPr>
          <p:cNvPr id="206" name="Google Shape;206;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p:nvPr/>
        </p:nvSpPr>
        <p:spPr>
          <a:xfrm>
            <a:off x="127800" y="176625"/>
            <a:ext cx="8704500" cy="47037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34"/>
          <p:cNvSpPr txBox="1"/>
          <p:nvPr>
            <p:ph type="title"/>
          </p:nvPr>
        </p:nvSpPr>
        <p:spPr>
          <a:xfrm>
            <a:off x="1513200" y="633600"/>
            <a:ext cx="59337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Libre Baskerville"/>
                <a:ea typeface="Libre Baskerville"/>
                <a:cs typeface="Libre Baskerville"/>
                <a:sym typeface="Libre Baskerville"/>
              </a:rPr>
              <a:t>Vänner som mentorer och förebilder</a:t>
            </a:r>
            <a:endParaRPr b="1">
              <a:latin typeface="Libre Baskerville"/>
              <a:ea typeface="Libre Baskerville"/>
              <a:cs typeface="Libre Baskerville"/>
              <a:sym typeface="Libre Baskerville"/>
            </a:endParaRPr>
          </a:p>
        </p:txBody>
      </p:sp>
      <p:pic>
        <p:nvPicPr>
          <p:cNvPr descr="In this video, we visit the term &quot;role model&quot; and explain that according to research, we are inspired by people that relatable and close to us, and they don't need to be perfect. And in fact we ourselves are also role models to someone.&#10;&#10;This video was made for Erasmus+ project Women STEM UP." id="213" name="Google Shape;213;p34" title="Who Can Be a Role Model?">
            <a:hlinkClick r:id="rId3"/>
          </p:cNvPr>
          <p:cNvPicPr preferRelativeResize="0"/>
          <p:nvPr/>
        </p:nvPicPr>
        <p:blipFill>
          <a:blip r:embed="rId4">
            <a:alphaModFix/>
          </a:blip>
          <a:stretch>
            <a:fillRect/>
          </a:stretch>
        </p:blipFill>
        <p:spPr>
          <a:xfrm>
            <a:off x="4143575" y="1603450"/>
            <a:ext cx="4460701" cy="2509150"/>
          </a:xfrm>
          <a:prstGeom prst="rect">
            <a:avLst/>
          </a:prstGeom>
          <a:noFill/>
          <a:ln>
            <a:noFill/>
          </a:ln>
        </p:spPr>
      </p:pic>
      <p:sp>
        <p:nvSpPr>
          <p:cNvPr id="214" name="Google Shape;214;p34"/>
          <p:cNvSpPr txBox="1"/>
          <p:nvPr>
            <p:ph idx="1" type="body"/>
          </p:nvPr>
        </p:nvSpPr>
        <p:spPr>
          <a:xfrm>
            <a:off x="296525" y="1848800"/>
            <a:ext cx="3735600" cy="2124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GB">
                <a:solidFill>
                  <a:schemeClr val="dk1"/>
                </a:solidFill>
                <a:latin typeface="Libre Baskerville"/>
                <a:ea typeface="Libre Baskerville"/>
                <a:cs typeface="Libre Baskerville"/>
                <a:sym typeface="Libre Baskerville"/>
              </a:rPr>
              <a:t>Du kan vara en </a:t>
            </a:r>
            <a:r>
              <a:rPr b="1" lang="en-GB">
                <a:solidFill>
                  <a:schemeClr val="dk1"/>
                </a:solidFill>
                <a:latin typeface="Libre Baskerville"/>
                <a:ea typeface="Libre Baskerville"/>
                <a:cs typeface="Libre Baskerville"/>
                <a:sym typeface="Libre Baskerville"/>
              </a:rPr>
              <a:t>mentor</a:t>
            </a:r>
            <a:r>
              <a:rPr lang="en-GB">
                <a:solidFill>
                  <a:schemeClr val="dk1"/>
                </a:solidFill>
                <a:latin typeface="Libre Baskerville"/>
                <a:ea typeface="Libre Baskerville"/>
                <a:cs typeface="Libre Baskerville"/>
                <a:sym typeface="Libre Baskerville"/>
              </a:rPr>
              <a:t> och en </a:t>
            </a:r>
            <a:r>
              <a:rPr b="1" lang="en-GB">
                <a:solidFill>
                  <a:schemeClr val="dk1"/>
                </a:solidFill>
                <a:latin typeface="Libre Baskerville"/>
                <a:ea typeface="Libre Baskerville"/>
                <a:cs typeface="Libre Baskerville"/>
                <a:sym typeface="Libre Baskerville"/>
              </a:rPr>
              <a:t>förebild</a:t>
            </a:r>
            <a:r>
              <a:rPr lang="en-GB">
                <a:solidFill>
                  <a:schemeClr val="dk1"/>
                </a:solidFill>
                <a:latin typeface="Libre Baskerville"/>
                <a:ea typeface="Libre Baskerville"/>
                <a:cs typeface="Libre Baskerville"/>
                <a:sym typeface="Libre Baskerville"/>
              </a:rPr>
              <a:t> även om du är en kamrat. Du behöver inte vara mycket mer erfaren eller mycket äldre än menteen. </a:t>
            </a:r>
            <a:endParaRPr>
              <a:solidFill>
                <a:schemeClr val="dk1"/>
              </a:solidFill>
              <a:latin typeface="Libre Baskerville"/>
              <a:ea typeface="Libre Baskerville"/>
              <a:cs typeface="Libre Baskerville"/>
              <a:sym typeface="Libre Baskerville"/>
            </a:endParaRPr>
          </a:p>
          <a:p>
            <a:pPr indent="0" lvl="0" marL="0" rtl="0" algn="just">
              <a:spcBef>
                <a:spcPts val="1200"/>
              </a:spcBef>
              <a:spcAft>
                <a:spcPts val="1200"/>
              </a:spcAft>
              <a:buNone/>
            </a:pPr>
            <a:r>
              <a:rPr lang="en-GB">
                <a:solidFill>
                  <a:schemeClr val="dk1"/>
                </a:solidFill>
                <a:latin typeface="Libre Baskerville"/>
                <a:ea typeface="Libre Baskerville"/>
                <a:cs typeface="Libre Baskerville"/>
                <a:sym typeface="Libre Baskerville"/>
              </a:rPr>
              <a:t>Ju närmare ni är i ålder, desto </a:t>
            </a:r>
            <a:r>
              <a:rPr b="1" lang="en-GB">
                <a:solidFill>
                  <a:schemeClr val="dk1"/>
                </a:solidFill>
                <a:latin typeface="Libre Baskerville"/>
                <a:ea typeface="Libre Baskerville"/>
                <a:cs typeface="Libre Baskerville"/>
                <a:sym typeface="Libre Baskerville"/>
              </a:rPr>
              <a:t>mer relaterbar</a:t>
            </a:r>
            <a:r>
              <a:rPr lang="en-GB">
                <a:solidFill>
                  <a:schemeClr val="dk1"/>
                </a:solidFill>
                <a:latin typeface="Libre Baskerville"/>
                <a:ea typeface="Libre Baskerville"/>
                <a:cs typeface="Libre Baskerville"/>
                <a:sym typeface="Libre Baskerville"/>
              </a:rPr>
              <a:t> är du ofta för din mentee, vilket kan bygga en starkare koppling.</a:t>
            </a:r>
            <a:endParaRPr>
              <a:solidFill>
                <a:schemeClr val="dk1"/>
              </a:solidFill>
              <a:latin typeface="Libre Baskerville"/>
              <a:ea typeface="Libre Baskerville"/>
              <a:cs typeface="Libre Baskerville"/>
              <a:sym typeface="Libre Baskerville"/>
            </a:endParaRPr>
          </a:p>
        </p:txBody>
      </p:sp>
      <p:sp>
        <p:nvSpPr>
          <p:cNvPr id="215" name="Google Shape;215;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